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8"/>
  </p:notesMasterIdLst>
  <p:handoutMasterIdLst>
    <p:handoutMasterId r:id="rId49"/>
  </p:handoutMasterIdLst>
  <p:sldIdLst>
    <p:sldId id="328" r:id="rId2"/>
    <p:sldId id="307" r:id="rId3"/>
    <p:sldId id="306" r:id="rId4"/>
    <p:sldId id="257" r:id="rId5"/>
    <p:sldId id="308" r:id="rId6"/>
    <p:sldId id="309" r:id="rId7"/>
    <p:sldId id="272" r:id="rId8"/>
    <p:sldId id="299" r:id="rId9"/>
    <p:sldId id="310" r:id="rId10"/>
    <p:sldId id="269" r:id="rId11"/>
    <p:sldId id="311" r:id="rId12"/>
    <p:sldId id="298" r:id="rId13"/>
    <p:sldId id="303" r:id="rId14"/>
    <p:sldId id="274" r:id="rId15"/>
    <p:sldId id="266" r:id="rId16"/>
    <p:sldId id="301" r:id="rId17"/>
    <p:sldId id="295" r:id="rId18"/>
    <p:sldId id="304" r:id="rId19"/>
    <p:sldId id="280" r:id="rId20"/>
    <p:sldId id="284" r:id="rId21"/>
    <p:sldId id="305" r:id="rId22"/>
    <p:sldId id="335" r:id="rId23"/>
    <p:sldId id="312" r:id="rId24"/>
    <p:sldId id="342" r:id="rId25"/>
    <p:sldId id="338" r:id="rId26"/>
    <p:sldId id="336" r:id="rId27"/>
    <p:sldId id="331" r:id="rId28"/>
    <p:sldId id="332" r:id="rId29"/>
    <p:sldId id="333" r:id="rId30"/>
    <p:sldId id="334" r:id="rId31"/>
    <p:sldId id="317" r:id="rId32"/>
    <p:sldId id="339" r:id="rId33"/>
    <p:sldId id="340" r:id="rId34"/>
    <p:sldId id="343" r:id="rId35"/>
    <p:sldId id="318" r:id="rId36"/>
    <p:sldId id="319" r:id="rId37"/>
    <p:sldId id="329" r:id="rId38"/>
    <p:sldId id="320" r:id="rId39"/>
    <p:sldId id="321" r:id="rId40"/>
    <p:sldId id="322" r:id="rId41"/>
    <p:sldId id="323" r:id="rId42"/>
    <p:sldId id="324" r:id="rId43"/>
    <p:sldId id="325" r:id="rId44"/>
    <p:sldId id="326" r:id="rId45"/>
    <p:sldId id="341" r:id="rId46"/>
    <p:sldId id="327" r:id="rId47"/>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390"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38FF2D-29E1-4099-875B-9233E546E76B}" type="doc">
      <dgm:prSet loTypeId="urn:microsoft.com/office/officeart/2005/8/layout/matrix2" loCatId="matrix" qsTypeId="urn:microsoft.com/office/officeart/2005/8/quickstyle/simple4" qsCatId="simple" csTypeId="urn:microsoft.com/office/officeart/2005/8/colors/colorful1" csCatId="colorful" phldr="1"/>
      <dgm:spPr/>
      <dgm:t>
        <a:bodyPr/>
        <a:lstStyle/>
        <a:p>
          <a:endParaRPr lang="zh-TW" altLang="en-US"/>
        </a:p>
      </dgm:t>
    </dgm:pt>
    <dgm:pt modelId="{CBBA9735-64AC-4E46-A60F-756EEF682E9B}">
      <dgm:prSet phldrT="[文字]"/>
      <dgm:spPr/>
      <dgm:t>
        <a:bodyPr/>
        <a:lstStyle/>
        <a:p>
          <a:r>
            <a:rPr lang="en-US" altLang="zh-TW" b="1" dirty="0" smtClean="0">
              <a:effectLst>
                <a:outerShdw blurRad="38100" dist="38100" dir="2700000" algn="tl">
                  <a:srgbClr val="000000">
                    <a:alpha val="43137"/>
                  </a:srgbClr>
                </a:outerShdw>
              </a:effectLst>
            </a:rPr>
            <a:t>1.</a:t>
          </a:r>
          <a:r>
            <a:rPr lang="zh-TW" altLang="en-US" b="1" dirty="0" smtClean="0">
              <a:effectLst>
                <a:outerShdw blurRad="38100" dist="38100" dir="2700000" algn="tl">
                  <a:srgbClr val="000000">
                    <a:alpha val="43137"/>
                  </a:srgbClr>
                </a:outerShdw>
              </a:effectLst>
            </a:rPr>
            <a:t>檢核</a:t>
          </a:r>
          <a:endParaRPr lang="en-US" altLang="zh-TW" b="1" dirty="0" smtClean="0">
            <a:effectLst>
              <a:outerShdw blurRad="38100" dist="38100" dir="2700000" algn="tl">
                <a:srgbClr val="000000">
                  <a:alpha val="43137"/>
                </a:srgbClr>
              </a:outerShdw>
            </a:effectLst>
          </a:endParaRPr>
        </a:p>
        <a:p>
          <a:r>
            <a:rPr lang="zh-TW" altLang="en-US" b="1" dirty="0" smtClean="0">
              <a:effectLst>
                <a:outerShdw blurRad="38100" dist="38100" dir="2700000" algn="tl">
                  <a:srgbClr val="000000">
                    <a:alpha val="43137"/>
                  </a:srgbClr>
                </a:outerShdw>
              </a:effectLst>
            </a:rPr>
            <a:t>實習資格</a:t>
          </a:r>
          <a:endParaRPr lang="zh-TW" altLang="en-US" b="1" dirty="0">
            <a:effectLst>
              <a:outerShdw blurRad="38100" dist="38100" dir="2700000" algn="tl">
                <a:srgbClr val="000000">
                  <a:alpha val="43137"/>
                </a:srgbClr>
              </a:outerShdw>
            </a:effectLst>
          </a:endParaRPr>
        </a:p>
      </dgm:t>
    </dgm:pt>
    <dgm:pt modelId="{03F1F89C-C092-4FDA-A5FE-A8861235342E}" type="parTrans" cxnId="{19651A19-F65F-4FC1-81FB-A70DFD99DCBF}">
      <dgm:prSet/>
      <dgm:spPr/>
      <dgm:t>
        <a:bodyPr/>
        <a:lstStyle/>
        <a:p>
          <a:endParaRPr lang="zh-TW" altLang="en-US"/>
        </a:p>
      </dgm:t>
    </dgm:pt>
    <dgm:pt modelId="{E8293350-DC33-4DBF-B006-85ECEC6B50FC}" type="sibTrans" cxnId="{19651A19-F65F-4FC1-81FB-A70DFD99DCBF}">
      <dgm:prSet/>
      <dgm:spPr/>
      <dgm:t>
        <a:bodyPr/>
        <a:lstStyle/>
        <a:p>
          <a:endParaRPr lang="zh-TW" altLang="en-US"/>
        </a:p>
      </dgm:t>
    </dgm:pt>
    <dgm:pt modelId="{2CA65DCE-56DF-4694-B7D8-4CB6448F0D81}">
      <dgm:prSet phldrT="[文字]"/>
      <dgm:spPr/>
      <dgm:t>
        <a:bodyPr/>
        <a:lstStyle/>
        <a:p>
          <a:r>
            <a:rPr lang="en-US" altLang="zh-TW" b="1" dirty="0" smtClean="0">
              <a:effectLst>
                <a:outerShdw blurRad="38100" dist="38100" dir="2700000" algn="tl">
                  <a:srgbClr val="000000">
                    <a:alpha val="43137"/>
                  </a:srgbClr>
                </a:outerShdw>
              </a:effectLst>
            </a:rPr>
            <a:t>2.</a:t>
          </a:r>
          <a:r>
            <a:rPr lang="zh-TW" altLang="en-US" b="1" dirty="0" smtClean="0">
              <a:effectLst>
                <a:outerShdw blurRad="38100" dist="38100" dir="2700000" algn="tl">
                  <a:srgbClr val="000000">
                    <a:alpha val="43137"/>
                  </a:srgbClr>
                </a:outerShdw>
              </a:effectLst>
            </a:rPr>
            <a:t>確認</a:t>
          </a:r>
          <a:endParaRPr lang="en-US" altLang="zh-TW" b="1" dirty="0" smtClean="0">
            <a:effectLst>
              <a:outerShdw blurRad="38100" dist="38100" dir="2700000" algn="tl">
                <a:srgbClr val="000000">
                  <a:alpha val="43137"/>
                </a:srgbClr>
              </a:outerShdw>
            </a:effectLst>
          </a:endParaRPr>
        </a:p>
        <a:p>
          <a:r>
            <a:rPr lang="zh-TW" altLang="en-US" b="1" dirty="0" smtClean="0">
              <a:effectLst>
                <a:outerShdw blurRad="38100" dist="38100" dir="2700000" algn="tl">
                  <a:srgbClr val="000000">
                    <a:alpha val="43137"/>
                  </a:srgbClr>
                </a:outerShdw>
              </a:effectLst>
            </a:rPr>
            <a:t>報到日期</a:t>
          </a:r>
          <a:endParaRPr lang="zh-TW" altLang="en-US" b="1" dirty="0">
            <a:effectLst>
              <a:outerShdw blurRad="38100" dist="38100" dir="2700000" algn="tl">
                <a:srgbClr val="000000">
                  <a:alpha val="43137"/>
                </a:srgbClr>
              </a:outerShdw>
            </a:effectLst>
          </a:endParaRPr>
        </a:p>
      </dgm:t>
    </dgm:pt>
    <dgm:pt modelId="{8EB7704D-CC08-413A-A2C4-E77C4A05531C}" type="parTrans" cxnId="{6B994D53-478D-4558-9BC6-F617747540D6}">
      <dgm:prSet/>
      <dgm:spPr/>
      <dgm:t>
        <a:bodyPr/>
        <a:lstStyle/>
        <a:p>
          <a:endParaRPr lang="zh-TW" altLang="en-US"/>
        </a:p>
      </dgm:t>
    </dgm:pt>
    <dgm:pt modelId="{06B0DD0B-3008-4AB5-9311-2A9769B66A11}" type="sibTrans" cxnId="{6B994D53-478D-4558-9BC6-F617747540D6}">
      <dgm:prSet/>
      <dgm:spPr/>
      <dgm:t>
        <a:bodyPr/>
        <a:lstStyle/>
        <a:p>
          <a:endParaRPr lang="zh-TW" altLang="en-US"/>
        </a:p>
      </dgm:t>
    </dgm:pt>
    <dgm:pt modelId="{2E0F91B0-B94F-4713-AEB5-8E4EB8F74B0B}">
      <dgm:prSet phldrT="[文字]"/>
      <dgm:spPr/>
      <dgm:t>
        <a:bodyPr/>
        <a:lstStyle/>
        <a:p>
          <a:r>
            <a:rPr lang="en-US" altLang="zh-TW" b="1" dirty="0" smtClean="0">
              <a:effectLst>
                <a:outerShdw blurRad="38100" dist="38100" dir="2700000" algn="tl">
                  <a:srgbClr val="000000">
                    <a:alpha val="43137"/>
                  </a:srgbClr>
                </a:outerShdw>
              </a:effectLst>
            </a:rPr>
            <a:t>3.</a:t>
          </a:r>
          <a:r>
            <a:rPr lang="zh-TW" altLang="en-US" b="1" dirty="0" smtClean="0">
              <a:effectLst>
                <a:outerShdw blurRad="38100" dist="38100" dir="2700000" algn="tl">
                  <a:srgbClr val="000000">
                    <a:alpha val="43137"/>
                  </a:srgbClr>
                </a:outerShdw>
              </a:effectLst>
            </a:rPr>
            <a:t>繳交</a:t>
          </a:r>
          <a:endParaRPr lang="en-US" altLang="zh-TW" b="1" dirty="0" smtClean="0">
            <a:effectLst>
              <a:outerShdw blurRad="38100" dist="38100" dir="2700000" algn="tl">
                <a:srgbClr val="000000">
                  <a:alpha val="43137"/>
                </a:srgbClr>
              </a:outerShdw>
            </a:effectLst>
          </a:endParaRPr>
        </a:p>
        <a:p>
          <a:r>
            <a:rPr lang="zh-TW" altLang="en-US" b="1" dirty="0" smtClean="0">
              <a:effectLst>
                <a:outerShdw blurRad="38100" dist="38100" dir="2700000" algn="tl">
                  <a:srgbClr val="000000">
                    <a:alpha val="43137"/>
                  </a:srgbClr>
                </a:outerShdw>
              </a:effectLst>
            </a:rPr>
            <a:t>實習費用</a:t>
          </a:r>
          <a:endParaRPr lang="zh-TW" altLang="en-US" b="1" dirty="0">
            <a:effectLst>
              <a:outerShdw blurRad="38100" dist="38100" dir="2700000" algn="tl">
                <a:srgbClr val="000000">
                  <a:alpha val="43137"/>
                </a:srgbClr>
              </a:outerShdw>
            </a:effectLst>
          </a:endParaRPr>
        </a:p>
      </dgm:t>
    </dgm:pt>
    <dgm:pt modelId="{D200C120-9C10-4A6B-8E29-32EEB1F8AB90}" type="parTrans" cxnId="{FD32EE0C-5691-49DA-AA04-BF1EF5B62BEB}">
      <dgm:prSet/>
      <dgm:spPr/>
      <dgm:t>
        <a:bodyPr/>
        <a:lstStyle/>
        <a:p>
          <a:endParaRPr lang="zh-TW" altLang="en-US"/>
        </a:p>
      </dgm:t>
    </dgm:pt>
    <dgm:pt modelId="{8C1E3543-1057-4CE9-8975-E2440E7AF1DE}" type="sibTrans" cxnId="{FD32EE0C-5691-49DA-AA04-BF1EF5B62BEB}">
      <dgm:prSet/>
      <dgm:spPr/>
      <dgm:t>
        <a:bodyPr/>
        <a:lstStyle/>
        <a:p>
          <a:endParaRPr lang="zh-TW" altLang="en-US"/>
        </a:p>
      </dgm:t>
    </dgm:pt>
    <dgm:pt modelId="{61765C30-761F-4E12-9778-2C6D1DD06D06}">
      <dgm:prSet phldrT="[文字]"/>
      <dgm:spPr/>
      <dgm:t>
        <a:bodyPr/>
        <a:lstStyle/>
        <a:p>
          <a:r>
            <a:rPr lang="en-US" altLang="zh-TW" b="1" dirty="0" smtClean="0">
              <a:effectLst>
                <a:outerShdw blurRad="38100" dist="38100" dir="2700000" algn="tl">
                  <a:srgbClr val="000000">
                    <a:alpha val="43137"/>
                  </a:srgbClr>
                </a:outerShdw>
              </a:effectLst>
            </a:rPr>
            <a:t>4.</a:t>
          </a:r>
          <a:r>
            <a:rPr lang="zh-TW" altLang="en-US" b="1" dirty="0" smtClean="0">
              <a:effectLst>
                <a:outerShdw blurRad="38100" dist="38100" dir="2700000" algn="tl">
                  <a:srgbClr val="000000">
                    <a:alpha val="43137"/>
                  </a:srgbClr>
                </a:outerShdw>
              </a:effectLst>
            </a:rPr>
            <a:t>申請</a:t>
          </a:r>
          <a:endParaRPr lang="en-US" altLang="zh-TW" b="1" dirty="0" smtClean="0">
            <a:effectLst>
              <a:outerShdw blurRad="38100" dist="38100" dir="2700000" algn="tl">
                <a:srgbClr val="000000">
                  <a:alpha val="43137"/>
                </a:srgbClr>
              </a:outerShdw>
            </a:effectLst>
          </a:endParaRPr>
        </a:p>
        <a:p>
          <a:r>
            <a:rPr lang="zh-TW" altLang="en-US" b="1" dirty="0" smtClean="0">
              <a:effectLst>
                <a:outerShdw blurRad="38100" dist="38100" dir="2700000" algn="tl">
                  <a:srgbClr val="000000">
                    <a:alpha val="43137"/>
                  </a:srgbClr>
                </a:outerShdw>
              </a:effectLst>
            </a:rPr>
            <a:t>兵役緩徵</a:t>
          </a:r>
          <a:endParaRPr lang="zh-TW" altLang="en-US" b="1" dirty="0">
            <a:effectLst>
              <a:outerShdw blurRad="38100" dist="38100" dir="2700000" algn="tl">
                <a:srgbClr val="000000">
                  <a:alpha val="43137"/>
                </a:srgbClr>
              </a:outerShdw>
            </a:effectLst>
          </a:endParaRPr>
        </a:p>
      </dgm:t>
    </dgm:pt>
    <dgm:pt modelId="{CB779D14-2B6D-427D-8597-24F934A59D46}" type="parTrans" cxnId="{7459480B-588D-4A0B-8D7A-6C1946D09B68}">
      <dgm:prSet/>
      <dgm:spPr/>
      <dgm:t>
        <a:bodyPr/>
        <a:lstStyle/>
        <a:p>
          <a:endParaRPr lang="zh-TW" altLang="en-US"/>
        </a:p>
      </dgm:t>
    </dgm:pt>
    <dgm:pt modelId="{757B999A-1BD5-46E3-94F6-AC81585176F2}" type="sibTrans" cxnId="{7459480B-588D-4A0B-8D7A-6C1946D09B68}">
      <dgm:prSet/>
      <dgm:spPr/>
      <dgm:t>
        <a:bodyPr/>
        <a:lstStyle/>
        <a:p>
          <a:endParaRPr lang="zh-TW" altLang="en-US"/>
        </a:p>
      </dgm:t>
    </dgm:pt>
    <dgm:pt modelId="{74333E35-6EA0-49E0-933E-A94F7F9207E5}" type="pres">
      <dgm:prSet presAssocID="{2738FF2D-29E1-4099-875B-9233E546E76B}" presName="matrix" presStyleCnt="0">
        <dgm:presLayoutVars>
          <dgm:chMax val="1"/>
          <dgm:dir/>
          <dgm:resizeHandles val="exact"/>
        </dgm:presLayoutVars>
      </dgm:prSet>
      <dgm:spPr/>
      <dgm:t>
        <a:bodyPr/>
        <a:lstStyle/>
        <a:p>
          <a:endParaRPr lang="zh-TW" altLang="en-US"/>
        </a:p>
      </dgm:t>
    </dgm:pt>
    <dgm:pt modelId="{535BD58F-55CA-4E63-B879-39C0F15C4E7F}" type="pres">
      <dgm:prSet presAssocID="{2738FF2D-29E1-4099-875B-9233E546E76B}" presName="axisShape" presStyleLbl="bgShp" presStyleIdx="0" presStyleCnt="1"/>
      <dgm:spPr/>
    </dgm:pt>
    <dgm:pt modelId="{E8F6D949-1B55-435F-A134-0AB86FFA58D5}" type="pres">
      <dgm:prSet presAssocID="{2738FF2D-29E1-4099-875B-9233E546E76B}" presName="rect1" presStyleLbl="node1" presStyleIdx="0" presStyleCnt="4">
        <dgm:presLayoutVars>
          <dgm:chMax val="0"/>
          <dgm:chPref val="0"/>
          <dgm:bulletEnabled val="1"/>
        </dgm:presLayoutVars>
      </dgm:prSet>
      <dgm:spPr/>
      <dgm:t>
        <a:bodyPr/>
        <a:lstStyle/>
        <a:p>
          <a:endParaRPr lang="zh-TW" altLang="en-US"/>
        </a:p>
      </dgm:t>
    </dgm:pt>
    <dgm:pt modelId="{8A7D0EEA-B308-47C6-B08E-EC5614999B8F}" type="pres">
      <dgm:prSet presAssocID="{2738FF2D-29E1-4099-875B-9233E546E76B}" presName="rect2" presStyleLbl="node1" presStyleIdx="1" presStyleCnt="4">
        <dgm:presLayoutVars>
          <dgm:chMax val="0"/>
          <dgm:chPref val="0"/>
          <dgm:bulletEnabled val="1"/>
        </dgm:presLayoutVars>
      </dgm:prSet>
      <dgm:spPr/>
      <dgm:t>
        <a:bodyPr/>
        <a:lstStyle/>
        <a:p>
          <a:endParaRPr lang="zh-TW" altLang="en-US"/>
        </a:p>
      </dgm:t>
    </dgm:pt>
    <dgm:pt modelId="{4D1C87DF-C3BC-4C70-9E8F-8CE15979A971}" type="pres">
      <dgm:prSet presAssocID="{2738FF2D-29E1-4099-875B-9233E546E76B}" presName="rect3" presStyleLbl="node1" presStyleIdx="2" presStyleCnt="4">
        <dgm:presLayoutVars>
          <dgm:chMax val="0"/>
          <dgm:chPref val="0"/>
          <dgm:bulletEnabled val="1"/>
        </dgm:presLayoutVars>
      </dgm:prSet>
      <dgm:spPr/>
      <dgm:t>
        <a:bodyPr/>
        <a:lstStyle/>
        <a:p>
          <a:endParaRPr lang="zh-TW" altLang="en-US"/>
        </a:p>
      </dgm:t>
    </dgm:pt>
    <dgm:pt modelId="{EE1030D2-226B-4BD4-8FDC-40181994791F}" type="pres">
      <dgm:prSet presAssocID="{2738FF2D-29E1-4099-875B-9233E546E76B}" presName="rect4" presStyleLbl="node1" presStyleIdx="3" presStyleCnt="4">
        <dgm:presLayoutVars>
          <dgm:chMax val="0"/>
          <dgm:chPref val="0"/>
          <dgm:bulletEnabled val="1"/>
        </dgm:presLayoutVars>
      </dgm:prSet>
      <dgm:spPr/>
      <dgm:t>
        <a:bodyPr/>
        <a:lstStyle/>
        <a:p>
          <a:endParaRPr lang="zh-TW" altLang="en-US"/>
        </a:p>
      </dgm:t>
    </dgm:pt>
  </dgm:ptLst>
  <dgm:cxnLst>
    <dgm:cxn modelId="{939EB06D-7824-4369-B381-9049D2FBB7CF}" type="presOf" srcId="{2E0F91B0-B94F-4713-AEB5-8E4EB8F74B0B}" destId="{4D1C87DF-C3BC-4C70-9E8F-8CE15979A971}" srcOrd="0" destOrd="0" presId="urn:microsoft.com/office/officeart/2005/8/layout/matrix2"/>
    <dgm:cxn modelId="{6B994D53-478D-4558-9BC6-F617747540D6}" srcId="{2738FF2D-29E1-4099-875B-9233E546E76B}" destId="{2CA65DCE-56DF-4694-B7D8-4CB6448F0D81}" srcOrd="1" destOrd="0" parTransId="{8EB7704D-CC08-413A-A2C4-E77C4A05531C}" sibTransId="{06B0DD0B-3008-4AB5-9311-2A9769B66A11}"/>
    <dgm:cxn modelId="{D91873C8-185F-4C8B-9F36-C1E2C7C1E24A}" type="presOf" srcId="{2CA65DCE-56DF-4694-B7D8-4CB6448F0D81}" destId="{8A7D0EEA-B308-47C6-B08E-EC5614999B8F}" srcOrd="0" destOrd="0" presId="urn:microsoft.com/office/officeart/2005/8/layout/matrix2"/>
    <dgm:cxn modelId="{B4DD2A76-8960-458F-8093-685CA9E340C7}" type="presOf" srcId="{2738FF2D-29E1-4099-875B-9233E546E76B}" destId="{74333E35-6EA0-49E0-933E-A94F7F9207E5}" srcOrd="0" destOrd="0" presId="urn:microsoft.com/office/officeart/2005/8/layout/matrix2"/>
    <dgm:cxn modelId="{ACA82EED-46B6-4B01-A39D-5714CE5E207B}" type="presOf" srcId="{CBBA9735-64AC-4E46-A60F-756EEF682E9B}" destId="{E8F6D949-1B55-435F-A134-0AB86FFA58D5}" srcOrd="0" destOrd="0" presId="urn:microsoft.com/office/officeart/2005/8/layout/matrix2"/>
    <dgm:cxn modelId="{19651A19-F65F-4FC1-81FB-A70DFD99DCBF}" srcId="{2738FF2D-29E1-4099-875B-9233E546E76B}" destId="{CBBA9735-64AC-4E46-A60F-756EEF682E9B}" srcOrd="0" destOrd="0" parTransId="{03F1F89C-C092-4FDA-A5FE-A8861235342E}" sibTransId="{E8293350-DC33-4DBF-B006-85ECEC6B50FC}"/>
    <dgm:cxn modelId="{7459480B-588D-4A0B-8D7A-6C1946D09B68}" srcId="{2738FF2D-29E1-4099-875B-9233E546E76B}" destId="{61765C30-761F-4E12-9778-2C6D1DD06D06}" srcOrd="3" destOrd="0" parTransId="{CB779D14-2B6D-427D-8597-24F934A59D46}" sibTransId="{757B999A-1BD5-46E3-94F6-AC81585176F2}"/>
    <dgm:cxn modelId="{C1489666-ED86-4C22-B9B4-B215C59C283A}" type="presOf" srcId="{61765C30-761F-4E12-9778-2C6D1DD06D06}" destId="{EE1030D2-226B-4BD4-8FDC-40181994791F}" srcOrd="0" destOrd="0" presId="urn:microsoft.com/office/officeart/2005/8/layout/matrix2"/>
    <dgm:cxn modelId="{FD32EE0C-5691-49DA-AA04-BF1EF5B62BEB}" srcId="{2738FF2D-29E1-4099-875B-9233E546E76B}" destId="{2E0F91B0-B94F-4713-AEB5-8E4EB8F74B0B}" srcOrd="2" destOrd="0" parTransId="{D200C120-9C10-4A6B-8E29-32EEB1F8AB90}" sibTransId="{8C1E3543-1057-4CE9-8975-E2440E7AF1DE}"/>
    <dgm:cxn modelId="{5101C2A1-927F-40CD-A8A6-E9CA7BD0FC36}" type="presParOf" srcId="{74333E35-6EA0-49E0-933E-A94F7F9207E5}" destId="{535BD58F-55CA-4E63-B879-39C0F15C4E7F}" srcOrd="0" destOrd="0" presId="urn:microsoft.com/office/officeart/2005/8/layout/matrix2"/>
    <dgm:cxn modelId="{BCC86867-1FEC-4DFD-840E-70D11FECB0B9}" type="presParOf" srcId="{74333E35-6EA0-49E0-933E-A94F7F9207E5}" destId="{E8F6D949-1B55-435F-A134-0AB86FFA58D5}" srcOrd="1" destOrd="0" presId="urn:microsoft.com/office/officeart/2005/8/layout/matrix2"/>
    <dgm:cxn modelId="{B56E450C-6601-4371-A1F4-15B670B7425D}" type="presParOf" srcId="{74333E35-6EA0-49E0-933E-A94F7F9207E5}" destId="{8A7D0EEA-B308-47C6-B08E-EC5614999B8F}" srcOrd="2" destOrd="0" presId="urn:microsoft.com/office/officeart/2005/8/layout/matrix2"/>
    <dgm:cxn modelId="{8CAED4E0-54C7-470B-80B8-2C706FE200BF}" type="presParOf" srcId="{74333E35-6EA0-49E0-933E-A94F7F9207E5}" destId="{4D1C87DF-C3BC-4C70-9E8F-8CE15979A971}" srcOrd="3" destOrd="0" presId="urn:microsoft.com/office/officeart/2005/8/layout/matrix2"/>
    <dgm:cxn modelId="{6F2B53F8-C521-4AE0-A6C6-90F653F4F78D}" type="presParOf" srcId="{74333E35-6EA0-49E0-933E-A94F7F9207E5}" destId="{EE1030D2-226B-4BD4-8FDC-40181994791F}"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38FF2D-29E1-4099-875B-9233E546E76B}" type="doc">
      <dgm:prSet loTypeId="urn:microsoft.com/office/officeart/2005/8/layout/matrix2" loCatId="matrix" qsTypeId="urn:microsoft.com/office/officeart/2005/8/quickstyle/simple4" qsCatId="simple" csTypeId="urn:microsoft.com/office/officeart/2005/8/colors/colorful1" csCatId="colorful" phldr="1"/>
      <dgm:spPr/>
      <dgm:t>
        <a:bodyPr/>
        <a:lstStyle/>
        <a:p>
          <a:endParaRPr lang="zh-TW" altLang="en-US"/>
        </a:p>
      </dgm:t>
    </dgm:pt>
    <dgm:pt modelId="{CBBA9735-64AC-4E46-A60F-756EEF682E9B}">
      <dgm:prSet phldrT="[文字]"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altLang="zh-TW" sz="2000" b="1" dirty="0" smtClean="0">
              <a:effectLst>
                <a:outerShdw blurRad="38100" dist="38100" dir="2700000" algn="tl">
                  <a:srgbClr val="000000">
                    <a:alpha val="43137"/>
                  </a:srgbClr>
                </a:outerShdw>
              </a:effectLst>
            </a:rPr>
            <a:t>5.</a:t>
          </a:r>
          <a:r>
            <a:rPr lang="zh-TW" altLang="en-US" sz="2000" b="1" dirty="0" smtClean="0">
              <a:effectLst>
                <a:outerShdw blurRad="38100" dist="38100" dir="2700000" algn="tl">
                  <a:srgbClr val="000000">
                    <a:alpha val="43137"/>
                  </a:srgbClr>
                </a:outerShdw>
              </a:effectLst>
            </a:rPr>
            <a:t>撰寫</a:t>
          </a:r>
          <a:endParaRPr lang="en-US" altLang="zh-TW" sz="2000" b="1" dirty="0" smtClean="0">
            <a:effectLst>
              <a:outerShdw blurRad="38100" dist="38100" dir="2700000" algn="tl">
                <a:srgbClr val="000000">
                  <a:alpha val="43137"/>
                </a:srgbClr>
              </a:outerShdw>
            </a:effectLst>
          </a:endParaRPr>
        </a:p>
        <a:p>
          <a:pPr marL="0" marR="0" indent="0" defTabSz="914400" eaLnBrk="1" fontAlgn="auto" latinLnBrk="0" hangingPunct="1">
            <a:lnSpc>
              <a:spcPct val="100000"/>
            </a:lnSpc>
            <a:spcBef>
              <a:spcPts val="0"/>
            </a:spcBef>
            <a:spcAft>
              <a:spcPts val="0"/>
            </a:spcAft>
            <a:buClrTx/>
            <a:buSzTx/>
            <a:buFontTx/>
            <a:buNone/>
            <a:tabLst/>
            <a:defRPr/>
          </a:pPr>
          <a:r>
            <a:rPr lang="zh-TW" altLang="en-US" sz="2000" b="1" dirty="0" smtClean="0">
              <a:effectLst>
                <a:outerShdw blurRad="38100" dist="38100" dir="2700000" algn="tl">
                  <a:srgbClr val="000000">
                    <a:alpha val="43137"/>
                  </a:srgbClr>
                </a:outerShdw>
              </a:effectLst>
            </a:rPr>
            <a:t>教育實習計畫</a:t>
          </a:r>
        </a:p>
      </dgm:t>
    </dgm:pt>
    <dgm:pt modelId="{03F1F89C-C092-4FDA-A5FE-A8861235342E}" type="parTrans" cxnId="{19651A19-F65F-4FC1-81FB-A70DFD99DCBF}">
      <dgm:prSet/>
      <dgm:spPr/>
      <dgm:t>
        <a:bodyPr/>
        <a:lstStyle/>
        <a:p>
          <a:endParaRPr lang="zh-TW" altLang="en-US"/>
        </a:p>
      </dgm:t>
    </dgm:pt>
    <dgm:pt modelId="{E8293350-DC33-4DBF-B006-85ECEC6B50FC}" type="sibTrans" cxnId="{19651A19-F65F-4FC1-81FB-A70DFD99DCBF}">
      <dgm:prSet/>
      <dgm:spPr/>
      <dgm:t>
        <a:bodyPr/>
        <a:lstStyle/>
        <a:p>
          <a:endParaRPr lang="zh-TW" altLang="en-US"/>
        </a:p>
      </dgm:t>
    </dgm:pt>
    <dgm:pt modelId="{2CA65DCE-56DF-4694-B7D8-4CB6448F0D81}">
      <dgm:prSet phldrT="[文字]" custT="1"/>
      <dgm:spPr/>
      <dgm:t>
        <a:bodyPr/>
        <a:lstStyle/>
        <a:p>
          <a:r>
            <a:rPr lang="en-US" altLang="zh-TW" sz="2000" b="1" dirty="0" smtClean="0">
              <a:effectLst>
                <a:outerShdw blurRad="38100" dist="38100" dir="2700000" algn="tl">
                  <a:srgbClr val="000000">
                    <a:alpha val="43137"/>
                  </a:srgbClr>
                </a:outerShdw>
              </a:effectLst>
            </a:rPr>
            <a:t>8.</a:t>
          </a:r>
          <a:r>
            <a:rPr lang="zh-TW" altLang="en-US" sz="2000" b="1" dirty="0" smtClean="0">
              <a:effectLst>
                <a:outerShdw blurRad="38100" dist="38100" dir="2700000" algn="tl">
                  <a:srgbClr val="000000">
                    <a:alpha val="43137"/>
                  </a:srgbClr>
                </a:outerShdw>
              </a:effectLst>
            </a:rPr>
            <a:t>申請</a:t>
          </a:r>
          <a:endParaRPr lang="en-US" altLang="zh-TW" sz="2000" b="1" dirty="0" smtClean="0">
            <a:effectLst>
              <a:outerShdw blurRad="38100" dist="38100" dir="2700000" algn="tl">
                <a:srgbClr val="000000">
                  <a:alpha val="43137"/>
                </a:srgbClr>
              </a:outerShdw>
            </a:effectLst>
          </a:endParaRPr>
        </a:p>
        <a:p>
          <a:r>
            <a:rPr lang="zh-TW" altLang="en-US" sz="2000" b="1" dirty="0" smtClean="0">
              <a:effectLst>
                <a:outerShdw blurRad="38100" dist="38100" dir="2700000" algn="tl">
                  <a:srgbClr val="000000">
                    <a:alpha val="43137"/>
                  </a:srgbClr>
                </a:outerShdw>
              </a:effectLst>
            </a:rPr>
            <a:t>輔導教師聘書</a:t>
          </a:r>
          <a:endParaRPr lang="zh-TW" altLang="en-US" sz="2000" b="1" dirty="0">
            <a:effectLst>
              <a:outerShdw blurRad="38100" dist="38100" dir="2700000" algn="tl">
                <a:srgbClr val="000000">
                  <a:alpha val="43137"/>
                </a:srgbClr>
              </a:outerShdw>
            </a:effectLst>
          </a:endParaRPr>
        </a:p>
      </dgm:t>
    </dgm:pt>
    <dgm:pt modelId="{8EB7704D-CC08-413A-A2C4-E77C4A05531C}" type="parTrans" cxnId="{6B994D53-478D-4558-9BC6-F617747540D6}">
      <dgm:prSet/>
      <dgm:spPr/>
      <dgm:t>
        <a:bodyPr/>
        <a:lstStyle/>
        <a:p>
          <a:endParaRPr lang="zh-TW" altLang="en-US"/>
        </a:p>
      </dgm:t>
    </dgm:pt>
    <dgm:pt modelId="{06B0DD0B-3008-4AB5-9311-2A9769B66A11}" type="sibTrans" cxnId="{6B994D53-478D-4558-9BC6-F617747540D6}">
      <dgm:prSet/>
      <dgm:spPr/>
      <dgm:t>
        <a:bodyPr/>
        <a:lstStyle/>
        <a:p>
          <a:endParaRPr lang="zh-TW" altLang="en-US"/>
        </a:p>
      </dgm:t>
    </dgm:pt>
    <dgm:pt modelId="{DBC7DD0A-5DD9-4714-AE44-A006EF13D37E}">
      <dgm:prSet phldrT="[文字]" custT="1"/>
      <dgm:spPr/>
      <dgm:t>
        <a:bodyPr/>
        <a:lstStyle/>
        <a:p>
          <a:r>
            <a:rPr lang="en-US" altLang="zh-TW" sz="2000" b="1" i="0" dirty="0" smtClean="0">
              <a:effectLst>
                <a:outerShdw blurRad="38100" dist="38100" dir="2700000" algn="tl">
                  <a:srgbClr val="000000">
                    <a:alpha val="43137"/>
                  </a:srgbClr>
                </a:outerShdw>
              </a:effectLst>
            </a:rPr>
            <a:t>7.</a:t>
          </a:r>
          <a:r>
            <a:rPr lang="zh-TW" altLang="en-US" sz="2000" b="1" i="0" dirty="0" smtClean="0">
              <a:effectLst>
                <a:outerShdw blurRad="38100" dist="38100" dir="2700000" algn="tl">
                  <a:srgbClr val="000000">
                    <a:alpha val="43137"/>
                  </a:srgbClr>
                </a:outerShdw>
              </a:effectLst>
            </a:rPr>
            <a:t>登入</a:t>
          </a:r>
          <a:endParaRPr lang="en-US" altLang="zh-TW" sz="2000" b="1" i="0" dirty="0" smtClean="0">
            <a:effectLst>
              <a:outerShdw blurRad="38100" dist="38100" dir="2700000" algn="tl">
                <a:srgbClr val="000000">
                  <a:alpha val="43137"/>
                </a:srgbClr>
              </a:outerShdw>
            </a:effectLst>
          </a:endParaRPr>
        </a:p>
        <a:p>
          <a:r>
            <a:rPr lang="zh-TW" altLang="en-US" sz="2000" b="1" i="0" dirty="0" smtClean="0">
              <a:effectLst>
                <a:outerShdw blurRad="38100" dist="38100" dir="2700000" algn="tl">
                  <a:srgbClr val="000000">
                    <a:alpha val="43137"/>
                  </a:srgbClr>
                </a:outerShdw>
              </a:effectLst>
            </a:rPr>
            <a:t>教育實習平臺</a:t>
          </a:r>
          <a:endParaRPr lang="zh-TW" altLang="en-US" sz="2000" b="1" dirty="0">
            <a:effectLst>
              <a:outerShdw blurRad="38100" dist="38100" dir="2700000" algn="tl">
                <a:srgbClr val="000000">
                  <a:alpha val="43137"/>
                </a:srgbClr>
              </a:outerShdw>
            </a:effectLst>
          </a:endParaRPr>
        </a:p>
      </dgm:t>
    </dgm:pt>
    <dgm:pt modelId="{708F885F-FC58-48F7-92D1-BD838BB1D200}" type="parTrans" cxnId="{9278F8BD-4245-4C15-B947-0D1AF0329C09}">
      <dgm:prSet/>
      <dgm:spPr/>
      <dgm:t>
        <a:bodyPr/>
        <a:lstStyle/>
        <a:p>
          <a:endParaRPr lang="zh-TW" altLang="en-US"/>
        </a:p>
      </dgm:t>
    </dgm:pt>
    <dgm:pt modelId="{4CEC3047-0BF0-4BB0-9027-77A80EECE61B}" type="sibTrans" cxnId="{9278F8BD-4245-4C15-B947-0D1AF0329C09}">
      <dgm:prSet/>
      <dgm:spPr/>
      <dgm:t>
        <a:bodyPr/>
        <a:lstStyle/>
        <a:p>
          <a:endParaRPr lang="zh-TW" altLang="en-US"/>
        </a:p>
      </dgm:t>
    </dgm:pt>
    <dgm:pt modelId="{38875DF6-72BC-4589-B9AA-9A2276A673A6}">
      <dgm:prSet phldrT="[文字]" custT="1"/>
      <dgm:spPr/>
      <dgm:t>
        <a:bodyPr/>
        <a:lstStyle/>
        <a:p>
          <a:r>
            <a:rPr lang="en-US" altLang="zh-TW" sz="2000" b="1" i="0" dirty="0" smtClean="0">
              <a:effectLst>
                <a:outerShdw blurRad="38100" dist="38100" dir="2700000" algn="tl">
                  <a:srgbClr val="000000">
                    <a:alpha val="43137"/>
                  </a:srgbClr>
                </a:outerShdw>
              </a:effectLst>
            </a:rPr>
            <a:t>6.</a:t>
          </a:r>
          <a:r>
            <a:rPr lang="zh-TW" altLang="en-US" sz="2000" b="1" i="0" dirty="0" smtClean="0">
              <a:effectLst>
                <a:outerShdw blurRad="38100" dist="38100" dir="2700000" algn="tl">
                  <a:srgbClr val="000000">
                    <a:alpha val="43137"/>
                  </a:srgbClr>
                </a:outerShdw>
              </a:effectLst>
            </a:rPr>
            <a:t>教育</a:t>
          </a:r>
          <a:endParaRPr lang="en-US" altLang="zh-TW" sz="2000" b="1" i="0" dirty="0" smtClean="0">
            <a:effectLst>
              <a:outerShdw blurRad="38100" dist="38100" dir="2700000" algn="tl">
                <a:srgbClr val="000000">
                  <a:alpha val="43137"/>
                </a:srgbClr>
              </a:outerShdw>
            </a:effectLst>
          </a:endParaRPr>
        </a:p>
        <a:p>
          <a:r>
            <a:rPr lang="zh-TW" altLang="en-US" sz="2000" b="1" i="0" dirty="0" smtClean="0">
              <a:effectLst>
                <a:outerShdw blurRad="38100" dist="38100" dir="2700000" algn="tl">
                  <a:srgbClr val="000000">
                    <a:alpha val="43137"/>
                  </a:srgbClr>
                </a:outerShdw>
              </a:effectLst>
            </a:rPr>
            <a:t>實習成績評量</a:t>
          </a:r>
          <a:endParaRPr lang="zh-TW" altLang="en-US" sz="2000" b="1" dirty="0">
            <a:effectLst>
              <a:outerShdw blurRad="38100" dist="38100" dir="2700000" algn="tl">
                <a:srgbClr val="000000">
                  <a:alpha val="43137"/>
                </a:srgbClr>
              </a:outerShdw>
            </a:effectLst>
          </a:endParaRPr>
        </a:p>
      </dgm:t>
    </dgm:pt>
    <dgm:pt modelId="{141878AE-AEBE-4728-8B8B-119438DBFE68}" type="parTrans" cxnId="{47BAB529-1724-4D3D-9234-3CAD25B46E22}">
      <dgm:prSet/>
      <dgm:spPr/>
      <dgm:t>
        <a:bodyPr/>
        <a:lstStyle/>
        <a:p>
          <a:endParaRPr lang="zh-TW" altLang="en-US"/>
        </a:p>
      </dgm:t>
    </dgm:pt>
    <dgm:pt modelId="{271B65A5-04D8-44E0-9EF2-CF9CBB167864}" type="sibTrans" cxnId="{47BAB529-1724-4D3D-9234-3CAD25B46E22}">
      <dgm:prSet/>
      <dgm:spPr/>
      <dgm:t>
        <a:bodyPr/>
        <a:lstStyle/>
        <a:p>
          <a:endParaRPr lang="zh-TW" altLang="en-US"/>
        </a:p>
      </dgm:t>
    </dgm:pt>
    <dgm:pt modelId="{4C91DB74-546B-4003-B9B9-E7A47E33B943}" type="pres">
      <dgm:prSet presAssocID="{2738FF2D-29E1-4099-875B-9233E546E76B}" presName="matrix" presStyleCnt="0">
        <dgm:presLayoutVars>
          <dgm:chMax val="1"/>
          <dgm:dir/>
          <dgm:resizeHandles val="exact"/>
        </dgm:presLayoutVars>
      </dgm:prSet>
      <dgm:spPr/>
      <dgm:t>
        <a:bodyPr/>
        <a:lstStyle/>
        <a:p>
          <a:endParaRPr lang="zh-TW" altLang="en-US"/>
        </a:p>
      </dgm:t>
    </dgm:pt>
    <dgm:pt modelId="{74ED135A-1E5D-4C77-8A7D-8DE4C6EB9F46}" type="pres">
      <dgm:prSet presAssocID="{2738FF2D-29E1-4099-875B-9233E546E76B}" presName="axisShape" presStyleLbl="bgShp" presStyleIdx="0" presStyleCnt="1"/>
      <dgm:spPr/>
      <dgm:t>
        <a:bodyPr/>
        <a:lstStyle/>
        <a:p>
          <a:endParaRPr lang="zh-TW" altLang="en-US"/>
        </a:p>
      </dgm:t>
    </dgm:pt>
    <dgm:pt modelId="{E2FD6731-85D5-4EAB-A8CD-AE301C932A65}" type="pres">
      <dgm:prSet presAssocID="{2738FF2D-29E1-4099-875B-9233E546E76B}" presName="rect1" presStyleLbl="node1" presStyleIdx="0" presStyleCnt="4">
        <dgm:presLayoutVars>
          <dgm:chMax val="0"/>
          <dgm:chPref val="0"/>
          <dgm:bulletEnabled val="1"/>
        </dgm:presLayoutVars>
      </dgm:prSet>
      <dgm:spPr/>
      <dgm:t>
        <a:bodyPr/>
        <a:lstStyle/>
        <a:p>
          <a:endParaRPr lang="zh-TW" altLang="en-US"/>
        </a:p>
      </dgm:t>
    </dgm:pt>
    <dgm:pt modelId="{6335D971-7FA8-4922-B954-ED250E38D3CA}" type="pres">
      <dgm:prSet presAssocID="{2738FF2D-29E1-4099-875B-9233E546E76B}" presName="rect2" presStyleLbl="node1" presStyleIdx="1" presStyleCnt="4">
        <dgm:presLayoutVars>
          <dgm:chMax val="0"/>
          <dgm:chPref val="0"/>
          <dgm:bulletEnabled val="1"/>
        </dgm:presLayoutVars>
      </dgm:prSet>
      <dgm:spPr/>
      <dgm:t>
        <a:bodyPr/>
        <a:lstStyle/>
        <a:p>
          <a:endParaRPr lang="zh-TW" altLang="en-US"/>
        </a:p>
      </dgm:t>
    </dgm:pt>
    <dgm:pt modelId="{018D4ECD-E085-40CB-BAB6-876E7B65C617}" type="pres">
      <dgm:prSet presAssocID="{2738FF2D-29E1-4099-875B-9233E546E76B}" presName="rect3" presStyleLbl="node1" presStyleIdx="2" presStyleCnt="4">
        <dgm:presLayoutVars>
          <dgm:chMax val="0"/>
          <dgm:chPref val="0"/>
          <dgm:bulletEnabled val="1"/>
        </dgm:presLayoutVars>
      </dgm:prSet>
      <dgm:spPr/>
      <dgm:t>
        <a:bodyPr/>
        <a:lstStyle/>
        <a:p>
          <a:endParaRPr lang="zh-TW" altLang="en-US"/>
        </a:p>
      </dgm:t>
    </dgm:pt>
    <dgm:pt modelId="{08650BDA-BA3E-4485-9495-F213764EFD97}" type="pres">
      <dgm:prSet presAssocID="{2738FF2D-29E1-4099-875B-9233E546E76B}" presName="rect4" presStyleLbl="node1" presStyleIdx="3" presStyleCnt="4">
        <dgm:presLayoutVars>
          <dgm:chMax val="0"/>
          <dgm:chPref val="0"/>
          <dgm:bulletEnabled val="1"/>
        </dgm:presLayoutVars>
      </dgm:prSet>
      <dgm:spPr/>
      <dgm:t>
        <a:bodyPr/>
        <a:lstStyle/>
        <a:p>
          <a:endParaRPr lang="zh-TW" altLang="en-US"/>
        </a:p>
      </dgm:t>
    </dgm:pt>
  </dgm:ptLst>
  <dgm:cxnLst>
    <dgm:cxn modelId="{7C79BBBF-20DA-4B2A-8960-45230B97DBC2}" type="presOf" srcId="{DBC7DD0A-5DD9-4714-AE44-A006EF13D37E}" destId="{018D4ECD-E085-40CB-BAB6-876E7B65C617}" srcOrd="0" destOrd="0" presId="urn:microsoft.com/office/officeart/2005/8/layout/matrix2"/>
    <dgm:cxn modelId="{857BC133-603D-49E6-BCB2-CF00CBA97085}" type="presOf" srcId="{2CA65DCE-56DF-4694-B7D8-4CB6448F0D81}" destId="{08650BDA-BA3E-4485-9495-F213764EFD97}" srcOrd="0" destOrd="0" presId="urn:microsoft.com/office/officeart/2005/8/layout/matrix2"/>
    <dgm:cxn modelId="{6B994D53-478D-4558-9BC6-F617747540D6}" srcId="{2738FF2D-29E1-4099-875B-9233E546E76B}" destId="{2CA65DCE-56DF-4694-B7D8-4CB6448F0D81}" srcOrd="3" destOrd="0" parTransId="{8EB7704D-CC08-413A-A2C4-E77C4A05531C}" sibTransId="{06B0DD0B-3008-4AB5-9311-2A9769B66A11}"/>
    <dgm:cxn modelId="{47BAB529-1724-4D3D-9234-3CAD25B46E22}" srcId="{2738FF2D-29E1-4099-875B-9233E546E76B}" destId="{38875DF6-72BC-4589-B9AA-9A2276A673A6}" srcOrd="1" destOrd="0" parTransId="{141878AE-AEBE-4728-8B8B-119438DBFE68}" sibTransId="{271B65A5-04D8-44E0-9EF2-CF9CBB167864}"/>
    <dgm:cxn modelId="{3CBC1B35-EE99-448D-A05B-749EA4513CBA}" type="presOf" srcId="{2738FF2D-29E1-4099-875B-9233E546E76B}" destId="{4C91DB74-546B-4003-B9B9-E7A47E33B943}" srcOrd="0" destOrd="0" presId="urn:microsoft.com/office/officeart/2005/8/layout/matrix2"/>
    <dgm:cxn modelId="{5EA7D756-AC41-403B-90DF-7924A59DE26E}" type="presOf" srcId="{CBBA9735-64AC-4E46-A60F-756EEF682E9B}" destId="{E2FD6731-85D5-4EAB-A8CD-AE301C932A65}" srcOrd="0" destOrd="0" presId="urn:microsoft.com/office/officeart/2005/8/layout/matrix2"/>
    <dgm:cxn modelId="{19651A19-F65F-4FC1-81FB-A70DFD99DCBF}" srcId="{2738FF2D-29E1-4099-875B-9233E546E76B}" destId="{CBBA9735-64AC-4E46-A60F-756EEF682E9B}" srcOrd="0" destOrd="0" parTransId="{03F1F89C-C092-4FDA-A5FE-A8861235342E}" sibTransId="{E8293350-DC33-4DBF-B006-85ECEC6B50FC}"/>
    <dgm:cxn modelId="{13FB8C9E-295E-44D7-AD9B-6BC7D7424C29}" type="presOf" srcId="{38875DF6-72BC-4589-B9AA-9A2276A673A6}" destId="{6335D971-7FA8-4922-B954-ED250E38D3CA}" srcOrd="0" destOrd="0" presId="urn:microsoft.com/office/officeart/2005/8/layout/matrix2"/>
    <dgm:cxn modelId="{9278F8BD-4245-4C15-B947-0D1AF0329C09}" srcId="{2738FF2D-29E1-4099-875B-9233E546E76B}" destId="{DBC7DD0A-5DD9-4714-AE44-A006EF13D37E}" srcOrd="2" destOrd="0" parTransId="{708F885F-FC58-48F7-92D1-BD838BB1D200}" sibTransId="{4CEC3047-0BF0-4BB0-9027-77A80EECE61B}"/>
    <dgm:cxn modelId="{2D318ED2-2384-41EB-A6A0-809DEA39FF43}" type="presParOf" srcId="{4C91DB74-546B-4003-B9B9-E7A47E33B943}" destId="{74ED135A-1E5D-4C77-8A7D-8DE4C6EB9F46}" srcOrd="0" destOrd="0" presId="urn:microsoft.com/office/officeart/2005/8/layout/matrix2"/>
    <dgm:cxn modelId="{4485F33C-6C46-4237-96E5-752E35DC511E}" type="presParOf" srcId="{4C91DB74-546B-4003-B9B9-E7A47E33B943}" destId="{E2FD6731-85D5-4EAB-A8CD-AE301C932A65}" srcOrd="1" destOrd="0" presId="urn:microsoft.com/office/officeart/2005/8/layout/matrix2"/>
    <dgm:cxn modelId="{23679D5A-AB80-4EC9-B779-CA8222E201BD}" type="presParOf" srcId="{4C91DB74-546B-4003-B9B9-E7A47E33B943}" destId="{6335D971-7FA8-4922-B954-ED250E38D3CA}" srcOrd="2" destOrd="0" presId="urn:microsoft.com/office/officeart/2005/8/layout/matrix2"/>
    <dgm:cxn modelId="{56F677A5-6A16-4C14-A878-19B3052BE75A}" type="presParOf" srcId="{4C91DB74-546B-4003-B9B9-E7A47E33B943}" destId="{018D4ECD-E085-40CB-BAB6-876E7B65C617}" srcOrd="3" destOrd="0" presId="urn:microsoft.com/office/officeart/2005/8/layout/matrix2"/>
    <dgm:cxn modelId="{5CB6FFE1-42D0-4666-929D-2A7DA44A824F}" type="presParOf" srcId="{4C91DB74-546B-4003-B9B9-E7A47E33B943}" destId="{08650BDA-BA3E-4485-9495-F213764EFD97}"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63A12D2-123D-4FDB-855D-99DBEC7C4EB8}"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zh-TW" altLang="en-US"/>
        </a:p>
      </dgm:t>
    </dgm:pt>
    <dgm:pt modelId="{6AB7A0CE-190F-4D34-8ED9-E0E0C18039D9}">
      <dgm:prSet phldrT="[文字]" custT="1"/>
      <dgm:spPr/>
      <dgm:t>
        <a:bodyPr/>
        <a:lstStyle/>
        <a:p>
          <a:r>
            <a:rPr lang="en-US" altLang="zh-TW" sz="2000" b="1" dirty="0" smtClean="0">
              <a:effectLst>
                <a:outerShdw blurRad="38100" dist="38100" dir="2700000" algn="tl">
                  <a:srgbClr val="000000">
                    <a:alpha val="43137"/>
                  </a:srgbClr>
                </a:outerShdw>
              </a:effectLst>
            </a:rPr>
            <a:t>1.</a:t>
          </a:r>
          <a:r>
            <a:rPr lang="zh-TW" altLang="en-US" sz="2000" b="1" dirty="0" smtClean="0">
              <a:effectLst>
                <a:outerShdw blurRad="38100" dist="38100" dir="2700000" algn="tl">
                  <a:srgbClr val="000000">
                    <a:alpha val="43137"/>
                  </a:srgbClr>
                </a:outerShdw>
              </a:effectLst>
            </a:rPr>
            <a:t>教學實習</a:t>
          </a:r>
          <a:endParaRPr lang="zh-TW" altLang="en-US" sz="2000" b="1" dirty="0">
            <a:effectLst>
              <a:outerShdw blurRad="38100" dist="38100" dir="2700000" algn="tl">
                <a:srgbClr val="000000">
                  <a:alpha val="43137"/>
                </a:srgbClr>
              </a:outerShdw>
            </a:effectLst>
          </a:endParaRPr>
        </a:p>
      </dgm:t>
    </dgm:pt>
    <dgm:pt modelId="{4695CD46-42C8-4FCF-A4E6-31E3CBE441A2}" type="parTrans" cxnId="{C721AB34-8A0D-443C-B49A-D587286C9EB8}">
      <dgm:prSet/>
      <dgm:spPr/>
      <dgm:t>
        <a:bodyPr/>
        <a:lstStyle/>
        <a:p>
          <a:endParaRPr lang="zh-TW" altLang="en-US"/>
        </a:p>
      </dgm:t>
    </dgm:pt>
    <dgm:pt modelId="{B3B3BA4D-33C6-43EA-A3EC-66D02B63693B}" type="sibTrans" cxnId="{C721AB34-8A0D-443C-B49A-D587286C9EB8}">
      <dgm:prSet/>
      <dgm:spPr/>
      <dgm:t>
        <a:bodyPr/>
        <a:lstStyle/>
        <a:p>
          <a:endParaRPr lang="zh-TW" altLang="en-US"/>
        </a:p>
      </dgm:t>
    </dgm:pt>
    <dgm:pt modelId="{F9FA8382-4801-4CE1-A0F7-936BE8642B21}">
      <dgm:prSet phldrT="[文字]" custT="1"/>
      <dgm:spPr/>
      <dgm:t>
        <a:bodyPr/>
        <a:lstStyle/>
        <a:p>
          <a:r>
            <a:rPr lang="zh-TW" altLang="en-US" sz="1600" dirty="0" smtClean="0"/>
            <a:t>以循序漸進為原則；開學後第一週至第三週以見習為主，第四週起進行上臺教學或實施教保活動課程。</a:t>
          </a:r>
          <a:endParaRPr lang="zh-TW" altLang="en-US" sz="1600" b="1" dirty="0"/>
        </a:p>
      </dgm:t>
    </dgm:pt>
    <dgm:pt modelId="{D343346C-7711-4DC2-B79B-6FA3F4D244CA}" type="parTrans" cxnId="{BCE610C2-ED78-45CE-8B77-A7F16CA84444}">
      <dgm:prSet/>
      <dgm:spPr/>
      <dgm:t>
        <a:bodyPr/>
        <a:lstStyle/>
        <a:p>
          <a:endParaRPr lang="zh-TW" altLang="en-US"/>
        </a:p>
      </dgm:t>
    </dgm:pt>
    <dgm:pt modelId="{95A1AB94-CB7B-42B4-A5E3-DA0E890E60BC}" type="sibTrans" cxnId="{BCE610C2-ED78-45CE-8B77-A7F16CA84444}">
      <dgm:prSet/>
      <dgm:spPr/>
      <dgm:t>
        <a:bodyPr/>
        <a:lstStyle/>
        <a:p>
          <a:endParaRPr lang="zh-TW" altLang="en-US"/>
        </a:p>
      </dgm:t>
    </dgm:pt>
    <dgm:pt modelId="{443D2764-457D-4B02-A140-F0E5968351B8}">
      <dgm:prSet phldrT="[文字]" custT="1"/>
      <dgm:spPr/>
      <dgm:t>
        <a:bodyPr/>
        <a:lstStyle/>
        <a:p>
          <a:r>
            <a:rPr lang="en-US" altLang="zh-TW" sz="2000" b="1" dirty="0" smtClean="0">
              <a:effectLst>
                <a:outerShdw blurRad="38100" dist="38100" dir="2700000" algn="tl">
                  <a:srgbClr val="000000">
                    <a:alpha val="43137"/>
                  </a:srgbClr>
                </a:outerShdw>
              </a:effectLst>
            </a:rPr>
            <a:t>2.</a:t>
          </a:r>
          <a:r>
            <a:rPr lang="zh-TW" altLang="en-US" sz="2000" b="1" dirty="0" smtClean="0">
              <a:effectLst>
                <a:outerShdw blurRad="38100" dist="38100" dir="2700000" algn="tl">
                  <a:srgbClr val="000000">
                    <a:alpha val="43137"/>
                  </a:srgbClr>
                </a:outerShdw>
              </a:effectLst>
            </a:rPr>
            <a:t>導</a:t>
          </a:r>
          <a:r>
            <a:rPr lang="zh-TW" sz="2000" b="1" dirty="0" smtClean="0">
              <a:effectLst>
                <a:outerShdw blurRad="38100" dist="38100" dir="2700000" algn="tl">
                  <a:srgbClr val="000000">
                    <a:alpha val="43137"/>
                  </a:srgbClr>
                </a:outerShdw>
              </a:effectLst>
            </a:rPr>
            <a:t>師（級務）實習</a:t>
          </a:r>
          <a:endParaRPr lang="zh-TW" altLang="en-US" sz="2000" b="1" dirty="0">
            <a:effectLst>
              <a:outerShdw blurRad="38100" dist="38100" dir="2700000" algn="tl">
                <a:srgbClr val="000000">
                  <a:alpha val="43137"/>
                </a:srgbClr>
              </a:outerShdw>
            </a:effectLst>
          </a:endParaRPr>
        </a:p>
      </dgm:t>
    </dgm:pt>
    <dgm:pt modelId="{4A0F2F86-FBE4-4755-9AF6-307F55C7C038}" type="parTrans" cxnId="{35403F62-F2A1-4860-B266-C917B8A62B5B}">
      <dgm:prSet/>
      <dgm:spPr/>
      <dgm:t>
        <a:bodyPr/>
        <a:lstStyle/>
        <a:p>
          <a:endParaRPr lang="zh-TW" altLang="en-US"/>
        </a:p>
      </dgm:t>
    </dgm:pt>
    <dgm:pt modelId="{20DA1090-5C58-4DB7-B0A2-83F01554BAD2}" type="sibTrans" cxnId="{35403F62-F2A1-4860-B266-C917B8A62B5B}">
      <dgm:prSet/>
      <dgm:spPr/>
      <dgm:t>
        <a:bodyPr/>
        <a:lstStyle/>
        <a:p>
          <a:endParaRPr lang="zh-TW" altLang="en-US"/>
        </a:p>
      </dgm:t>
    </dgm:pt>
    <dgm:pt modelId="{88744BD2-2BEC-4229-9177-372CA8E6B5B4}">
      <dgm:prSet phldrT="[文字]" custT="1"/>
      <dgm:spPr/>
      <dgm:t>
        <a:bodyPr/>
        <a:lstStyle/>
        <a:p>
          <a:r>
            <a:rPr lang="zh-TW" altLang="en-US" sz="1600" dirty="0" smtClean="0"/>
            <a:t>以班級經營、輔導學生及親師溝通為主，且以寒、暑假以外學期期間，每週三個半日為原則。</a:t>
          </a:r>
          <a:endParaRPr lang="zh-TW" altLang="en-US" sz="1600" b="1" dirty="0"/>
        </a:p>
      </dgm:t>
    </dgm:pt>
    <dgm:pt modelId="{99B77722-4C92-4416-B85B-9B874C3900E4}" type="parTrans" cxnId="{5F8A349C-35DB-4A76-BB5F-C98ED3F7303C}">
      <dgm:prSet/>
      <dgm:spPr/>
      <dgm:t>
        <a:bodyPr/>
        <a:lstStyle/>
        <a:p>
          <a:endParaRPr lang="zh-TW" altLang="en-US"/>
        </a:p>
      </dgm:t>
    </dgm:pt>
    <dgm:pt modelId="{932B260B-1118-4345-B9BE-545BAEE46F7D}" type="sibTrans" cxnId="{5F8A349C-35DB-4A76-BB5F-C98ED3F7303C}">
      <dgm:prSet/>
      <dgm:spPr/>
      <dgm:t>
        <a:bodyPr/>
        <a:lstStyle/>
        <a:p>
          <a:endParaRPr lang="zh-TW" altLang="en-US"/>
        </a:p>
      </dgm:t>
    </dgm:pt>
    <dgm:pt modelId="{42145900-B00A-4B52-99FC-613F36923F4E}">
      <dgm:prSet phldrT="[文字]" custT="1"/>
      <dgm:spPr/>
      <dgm:t>
        <a:bodyPr/>
        <a:lstStyle/>
        <a:p>
          <a:r>
            <a:rPr lang="en-US" altLang="zh-TW" sz="2000" b="1" dirty="0" smtClean="0">
              <a:effectLst>
                <a:outerShdw blurRad="38100" dist="38100" dir="2700000" algn="tl">
                  <a:srgbClr val="000000">
                    <a:alpha val="43137"/>
                  </a:srgbClr>
                </a:outerShdw>
              </a:effectLst>
            </a:rPr>
            <a:t>3.</a:t>
          </a:r>
          <a:r>
            <a:rPr lang="zh-TW" sz="2000" b="1" dirty="0" smtClean="0">
              <a:effectLst>
                <a:outerShdw blurRad="38100" dist="38100" dir="2700000" algn="tl">
                  <a:srgbClr val="000000">
                    <a:alpha val="43137"/>
                  </a:srgbClr>
                </a:outerShdw>
              </a:effectLst>
            </a:rPr>
            <a:t>行政實習</a:t>
          </a:r>
          <a:endParaRPr lang="zh-TW" altLang="en-US" sz="2000" b="1" dirty="0">
            <a:effectLst>
              <a:outerShdw blurRad="38100" dist="38100" dir="2700000" algn="tl">
                <a:srgbClr val="000000">
                  <a:alpha val="43137"/>
                </a:srgbClr>
              </a:outerShdw>
            </a:effectLst>
          </a:endParaRPr>
        </a:p>
      </dgm:t>
    </dgm:pt>
    <dgm:pt modelId="{CB6C988B-7418-4EE6-8D47-E623E2A682C0}" type="parTrans" cxnId="{ADFF689F-3DB8-4638-8ACA-CF2483B00A49}">
      <dgm:prSet/>
      <dgm:spPr/>
      <dgm:t>
        <a:bodyPr/>
        <a:lstStyle/>
        <a:p>
          <a:endParaRPr lang="zh-TW" altLang="en-US"/>
        </a:p>
      </dgm:t>
    </dgm:pt>
    <dgm:pt modelId="{BC755A91-C0AA-4600-8577-3771882B84CF}" type="sibTrans" cxnId="{ADFF689F-3DB8-4638-8ACA-CF2483B00A49}">
      <dgm:prSet/>
      <dgm:spPr/>
      <dgm:t>
        <a:bodyPr/>
        <a:lstStyle/>
        <a:p>
          <a:endParaRPr lang="zh-TW" altLang="en-US"/>
        </a:p>
      </dgm:t>
    </dgm:pt>
    <dgm:pt modelId="{DAD99D63-2407-4353-9AF3-2AF4437B4458}">
      <dgm:prSet phldrT="[文字]" custT="1"/>
      <dgm:spPr/>
      <dgm:t>
        <a:bodyPr/>
        <a:lstStyle/>
        <a:p>
          <a:r>
            <a:rPr lang="zh-TW" altLang="en-US" sz="1600" dirty="0" smtClean="0"/>
            <a:t>以認識、協助學校行政事務及全校性活動為主，並以於寒、暑假期間實施為原則；於學期期間實施者，每週以四小時為原則。</a:t>
          </a:r>
          <a:endParaRPr lang="zh-TW" altLang="en-US" sz="1600" b="1" dirty="0"/>
        </a:p>
      </dgm:t>
    </dgm:pt>
    <dgm:pt modelId="{E4E1C358-8822-437B-8108-15DDCEDE4D1E}" type="parTrans" cxnId="{3A70A68F-1BE8-4145-8392-C43873D76756}">
      <dgm:prSet/>
      <dgm:spPr/>
      <dgm:t>
        <a:bodyPr/>
        <a:lstStyle/>
        <a:p>
          <a:endParaRPr lang="zh-TW" altLang="en-US"/>
        </a:p>
      </dgm:t>
    </dgm:pt>
    <dgm:pt modelId="{B0463B29-27CE-4B43-A49C-2649D0E912D4}" type="sibTrans" cxnId="{3A70A68F-1BE8-4145-8392-C43873D76756}">
      <dgm:prSet/>
      <dgm:spPr/>
      <dgm:t>
        <a:bodyPr/>
        <a:lstStyle/>
        <a:p>
          <a:endParaRPr lang="zh-TW" altLang="en-US"/>
        </a:p>
      </dgm:t>
    </dgm:pt>
    <dgm:pt modelId="{C0D5F014-914F-451D-8B1A-DABC4FAE4965}">
      <dgm:prSet phldrT="[文字]" custT="1"/>
      <dgm:spPr/>
      <dgm:t>
        <a:bodyPr/>
        <a:lstStyle/>
        <a:p>
          <a:r>
            <a:rPr lang="en-US" altLang="zh-TW" sz="2000" b="1" dirty="0" smtClean="0">
              <a:effectLst>
                <a:outerShdw blurRad="38100" dist="38100" dir="2700000" algn="tl">
                  <a:srgbClr val="000000">
                    <a:alpha val="43137"/>
                  </a:srgbClr>
                </a:outerShdw>
              </a:effectLst>
            </a:rPr>
            <a:t>4.</a:t>
          </a:r>
          <a:r>
            <a:rPr lang="zh-TW" altLang="en-US" sz="2000" b="1" dirty="0" smtClean="0">
              <a:effectLst>
                <a:outerShdw blurRad="38100" dist="38100" dir="2700000" algn="tl">
                  <a:srgbClr val="000000">
                    <a:alpha val="43137"/>
                  </a:srgbClr>
                </a:outerShdw>
              </a:effectLst>
            </a:rPr>
            <a:t>參加</a:t>
          </a:r>
          <a:r>
            <a:rPr lang="zh-TW" sz="2000" b="1" dirty="0" smtClean="0">
              <a:effectLst>
                <a:outerShdw blurRad="38100" dist="38100" dir="2700000" algn="tl">
                  <a:srgbClr val="000000">
                    <a:alpha val="43137"/>
                  </a:srgbClr>
                </a:outerShdw>
              </a:effectLst>
            </a:rPr>
            <a:t>研習活動</a:t>
          </a:r>
          <a:endParaRPr lang="zh-TW" altLang="en-US" sz="2000" b="1" dirty="0">
            <a:effectLst>
              <a:outerShdw blurRad="38100" dist="38100" dir="2700000" algn="tl">
                <a:srgbClr val="000000">
                  <a:alpha val="43137"/>
                </a:srgbClr>
              </a:outerShdw>
            </a:effectLst>
          </a:endParaRPr>
        </a:p>
      </dgm:t>
    </dgm:pt>
    <dgm:pt modelId="{11E65004-7D04-43F4-AF0E-88AD87BF35A1}" type="parTrans" cxnId="{28C6FAF2-7DE7-4508-A059-D3A781DBDFE3}">
      <dgm:prSet/>
      <dgm:spPr/>
      <dgm:t>
        <a:bodyPr/>
        <a:lstStyle/>
        <a:p>
          <a:endParaRPr lang="zh-TW" altLang="en-US"/>
        </a:p>
      </dgm:t>
    </dgm:pt>
    <dgm:pt modelId="{6825AC19-59BE-451D-A9A2-32C60A3A97C0}" type="sibTrans" cxnId="{28C6FAF2-7DE7-4508-A059-D3A781DBDFE3}">
      <dgm:prSet/>
      <dgm:spPr/>
      <dgm:t>
        <a:bodyPr/>
        <a:lstStyle/>
        <a:p>
          <a:endParaRPr lang="zh-TW" altLang="en-US"/>
        </a:p>
      </dgm:t>
    </dgm:pt>
    <dgm:pt modelId="{7645D8E2-7E2C-4D09-844A-BA09B2EECBA1}">
      <dgm:prSet phldrT="[文字]" custT="1"/>
      <dgm:spPr/>
      <dgm:t>
        <a:bodyPr/>
        <a:lstStyle/>
        <a:p>
          <a:r>
            <a:rPr lang="zh-TW" altLang="en-US" sz="1600" dirty="0" smtClean="0"/>
            <a:t>以參加校內、外教學、班級經營、學生輔導、教育政策及精進專業知能之研習活動為主；參加時數，總計應至少十小時。（性平時數至少</a:t>
          </a:r>
          <a:r>
            <a:rPr lang="en-US" altLang="zh-TW" sz="1600" dirty="0" smtClean="0"/>
            <a:t>2-3</a:t>
          </a:r>
          <a:r>
            <a:rPr lang="zh-TW" altLang="en-US" sz="1600" dirty="0" smtClean="0"/>
            <a:t>小時）</a:t>
          </a:r>
          <a:endParaRPr lang="zh-TW" altLang="en-US" sz="1600" b="1" dirty="0"/>
        </a:p>
      </dgm:t>
    </dgm:pt>
    <dgm:pt modelId="{0D2C98FE-6D7B-43D0-93B6-51B32A0F78DE}" type="parTrans" cxnId="{D6EABDD0-5CA4-483A-BAE0-172EF1922DFB}">
      <dgm:prSet/>
      <dgm:spPr/>
      <dgm:t>
        <a:bodyPr/>
        <a:lstStyle/>
        <a:p>
          <a:endParaRPr lang="zh-TW" altLang="en-US"/>
        </a:p>
      </dgm:t>
    </dgm:pt>
    <dgm:pt modelId="{4AC2E427-CA3C-44C4-8F3A-E2893D6E0463}" type="sibTrans" cxnId="{D6EABDD0-5CA4-483A-BAE0-172EF1922DFB}">
      <dgm:prSet/>
      <dgm:spPr/>
      <dgm:t>
        <a:bodyPr/>
        <a:lstStyle/>
        <a:p>
          <a:endParaRPr lang="zh-TW" altLang="en-US"/>
        </a:p>
      </dgm:t>
    </dgm:pt>
    <dgm:pt modelId="{AD3F1A0A-C54B-4A54-AF41-2AA5601122AF}" type="pres">
      <dgm:prSet presAssocID="{A63A12D2-123D-4FDB-855D-99DBEC7C4EB8}" presName="linear" presStyleCnt="0">
        <dgm:presLayoutVars>
          <dgm:dir/>
          <dgm:animLvl val="lvl"/>
          <dgm:resizeHandles val="exact"/>
        </dgm:presLayoutVars>
      </dgm:prSet>
      <dgm:spPr/>
      <dgm:t>
        <a:bodyPr/>
        <a:lstStyle/>
        <a:p>
          <a:endParaRPr lang="zh-TW" altLang="en-US"/>
        </a:p>
      </dgm:t>
    </dgm:pt>
    <dgm:pt modelId="{9AB103CF-B96C-400F-90BA-434ACE4C08EE}" type="pres">
      <dgm:prSet presAssocID="{6AB7A0CE-190F-4D34-8ED9-E0E0C18039D9}" presName="parentLin" presStyleCnt="0"/>
      <dgm:spPr/>
    </dgm:pt>
    <dgm:pt modelId="{84EA9CA7-1DEF-412B-9A9C-435BE1E04900}" type="pres">
      <dgm:prSet presAssocID="{6AB7A0CE-190F-4D34-8ED9-E0E0C18039D9}" presName="parentLeftMargin" presStyleLbl="node1" presStyleIdx="0" presStyleCnt="4"/>
      <dgm:spPr/>
      <dgm:t>
        <a:bodyPr/>
        <a:lstStyle/>
        <a:p>
          <a:endParaRPr lang="zh-TW" altLang="en-US"/>
        </a:p>
      </dgm:t>
    </dgm:pt>
    <dgm:pt modelId="{602B8D14-E0F7-412B-A811-ACF83D7A968C}" type="pres">
      <dgm:prSet presAssocID="{6AB7A0CE-190F-4D34-8ED9-E0E0C18039D9}" presName="parentText" presStyleLbl="node1" presStyleIdx="0" presStyleCnt="4">
        <dgm:presLayoutVars>
          <dgm:chMax val="0"/>
          <dgm:bulletEnabled val="1"/>
        </dgm:presLayoutVars>
      </dgm:prSet>
      <dgm:spPr/>
      <dgm:t>
        <a:bodyPr/>
        <a:lstStyle/>
        <a:p>
          <a:endParaRPr lang="zh-TW" altLang="en-US"/>
        </a:p>
      </dgm:t>
    </dgm:pt>
    <dgm:pt modelId="{4222DCFD-374D-41B6-988E-0F5E1BD0E296}" type="pres">
      <dgm:prSet presAssocID="{6AB7A0CE-190F-4D34-8ED9-E0E0C18039D9}" presName="negativeSpace" presStyleCnt="0"/>
      <dgm:spPr/>
    </dgm:pt>
    <dgm:pt modelId="{74621145-8B37-4EFC-BFAF-35F4928D0CF3}" type="pres">
      <dgm:prSet presAssocID="{6AB7A0CE-190F-4D34-8ED9-E0E0C18039D9}" presName="childText" presStyleLbl="conFgAcc1" presStyleIdx="0" presStyleCnt="4">
        <dgm:presLayoutVars>
          <dgm:bulletEnabled val="1"/>
        </dgm:presLayoutVars>
      </dgm:prSet>
      <dgm:spPr/>
      <dgm:t>
        <a:bodyPr/>
        <a:lstStyle/>
        <a:p>
          <a:endParaRPr lang="zh-TW" altLang="en-US"/>
        </a:p>
      </dgm:t>
    </dgm:pt>
    <dgm:pt modelId="{C96FD2E4-8D72-4AC1-9331-61B2225AC136}" type="pres">
      <dgm:prSet presAssocID="{B3B3BA4D-33C6-43EA-A3EC-66D02B63693B}" presName="spaceBetweenRectangles" presStyleCnt="0"/>
      <dgm:spPr/>
    </dgm:pt>
    <dgm:pt modelId="{15FAE98B-6827-49BB-9754-E1F9634A8FFC}" type="pres">
      <dgm:prSet presAssocID="{443D2764-457D-4B02-A140-F0E5968351B8}" presName="parentLin" presStyleCnt="0"/>
      <dgm:spPr/>
    </dgm:pt>
    <dgm:pt modelId="{54BDC949-9140-4825-8D10-47D918129AAD}" type="pres">
      <dgm:prSet presAssocID="{443D2764-457D-4B02-A140-F0E5968351B8}" presName="parentLeftMargin" presStyleLbl="node1" presStyleIdx="0" presStyleCnt="4"/>
      <dgm:spPr/>
      <dgm:t>
        <a:bodyPr/>
        <a:lstStyle/>
        <a:p>
          <a:endParaRPr lang="zh-TW" altLang="en-US"/>
        </a:p>
      </dgm:t>
    </dgm:pt>
    <dgm:pt modelId="{AE43288D-33EC-4FC2-8052-4ACB9C641972}" type="pres">
      <dgm:prSet presAssocID="{443D2764-457D-4B02-A140-F0E5968351B8}" presName="parentText" presStyleLbl="node1" presStyleIdx="1" presStyleCnt="4">
        <dgm:presLayoutVars>
          <dgm:chMax val="0"/>
          <dgm:bulletEnabled val="1"/>
        </dgm:presLayoutVars>
      </dgm:prSet>
      <dgm:spPr/>
      <dgm:t>
        <a:bodyPr/>
        <a:lstStyle/>
        <a:p>
          <a:endParaRPr lang="zh-TW" altLang="en-US"/>
        </a:p>
      </dgm:t>
    </dgm:pt>
    <dgm:pt modelId="{82DDD9C6-D4AB-424C-A40E-4A466FCAC76F}" type="pres">
      <dgm:prSet presAssocID="{443D2764-457D-4B02-A140-F0E5968351B8}" presName="negativeSpace" presStyleCnt="0"/>
      <dgm:spPr/>
    </dgm:pt>
    <dgm:pt modelId="{DC28A518-89A9-4E2F-A29C-5ABE69666771}" type="pres">
      <dgm:prSet presAssocID="{443D2764-457D-4B02-A140-F0E5968351B8}" presName="childText" presStyleLbl="conFgAcc1" presStyleIdx="1" presStyleCnt="4">
        <dgm:presLayoutVars>
          <dgm:bulletEnabled val="1"/>
        </dgm:presLayoutVars>
      </dgm:prSet>
      <dgm:spPr/>
      <dgm:t>
        <a:bodyPr/>
        <a:lstStyle/>
        <a:p>
          <a:endParaRPr lang="zh-TW" altLang="en-US"/>
        </a:p>
      </dgm:t>
    </dgm:pt>
    <dgm:pt modelId="{3C867129-F28E-4B46-B712-2BC39BA725C7}" type="pres">
      <dgm:prSet presAssocID="{20DA1090-5C58-4DB7-B0A2-83F01554BAD2}" presName="spaceBetweenRectangles" presStyleCnt="0"/>
      <dgm:spPr/>
    </dgm:pt>
    <dgm:pt modelId="{CA9A84DA-CB57-45E0-A38E-7EECFC074A03}" type="pres">
      <dgm:prSet presAssocID="{42145900-B00A-4B52-99FC-613F36923F4E}" presName="parentLin" presStyleCnt="0"/>
      <dgm:spPr/>
    </dgm:pt>
    <dgm:pt modelId="{96F9A542-2A62-4766-A51D-AC7DDE148CC0}" type="pres">
      <dgm:prSet presAssocID="{42145900-B00A-4B52-99FC-613F36923F4E}" presName="parentLeftMargin" presStyleLbl="node1" presStyleIdx="1" presStyleCnt="4"/>
      <dgm:spPr/>
      <dgm:t>
        <a:bodyPr/>
        <a:lstStyle/>
        <a:p>
          <a:endParaRPr lang="zh-TW" altLang="en-US"/>
        </a:p>
      </dgm:t>
    </dgm:pt>
    <dgm:pt modelId="{9541B30F-426E-4C56-9BAA-17986E9D45AB}" type="pres">
      <dgm:prSet presAssocID="{42145900-B00A-4B52-99FC-613F36923F4E}" presName="parentText" presStyleLbl="node1" presStyleIdx="2" presStyleCnt="4">
        <dgm:presLayoutVars>
          <dgm:chMax val="0"/>
          <dgm:bulletEnabled val="1"/>
        </dgm:presLayoutVars>
      </dgm:prSet>
      <dgm:spPr/>
      <dgm:t>
        <a:bodyPr/>
        <a:lstStyle/>
        <a:p>
          <a:endParaRPr lang="zh-TW" altLang="en-US"/>
        </a:p>
      </dgm:t>
    </dgm:pt>
    <dgm:pt modelId="{F5CBA506-29D8-427D-97AD-0585277D63B6}" type="pres">
      <dgm:prSet presAssocID="{42145900-B00A-4B52-99FC-613F36923F4E}" presName="negativeSpace" presStyleCnt="0"/>
      <dgm:spPr/>
    </dgm:pt>
    <dgm:pt modelId="{6F9E4C14-5E60-4607-86ED-855337587686}" type="pres">
      <dgm:prSet presAssocID="{42145900-B00A-4B52-99FC-613F36923F4E}" presName="childText" presStyleLbl="conFgAcc1" presStyleIdx="2" presStyleCnt="4">
        <dgm:presLayoutVars>
          <dgm:bulletEnabled val="1"/>
        </dgm:presLayoutVars>
      </dgm:prSet>
      <dgm:spPr/>
      <dgm:t>
        <a:bodyPr/>
        <a:lstStyle/>
        <a:p>
          <a:endParaRPr lang="zh-TW" altLang="en-US"/>
        </a:p>
      </dgm:t>
    </dgm:pt>
    <dgm:pt modelId="{7318FFB1-65F6-432B-BA5C-C03D52CB24EB}" type="pres">
      <dgm:prSet presAssocID="{BC755A91-C0AA-4600-8577-3771882B84CF}" presName="spaceBetweenRectangles" presStyleCnt="0"/>
      <dgm:spPr/>
    </dgm:pt>
    <dgm:pt modelId="{C548EA6C-872B-438B-8743-BB9A3D5005A5}" type="pres">
      <dgm:prSet presAssocID="{C0D5F014-914F-451D-8B1A-DABC4FAE4965}" presName="parentLin" presStyleCnt="0"/>
      <dgm:spPr/>
    </dgm:pt>
    <dgm:pt modelId="{0353CF0E-0ACC-4D56-9A11-A8BEB8B09428}" type="pres">
      <dgm:prSet presAssocID="{C0D5F014-914F-451D-8B1A-DABC4FAE4965}" presName="parentLeftMargin" presStyleLbl="node1" presStyleIdx="2" presStyleCnt="4"/>
      <dgm:spPr/>
      <dgm:t>
        <a:bodyPr/>
        <a:lstStyle/>
        <a:p>
          <a:endParaRPr lang="zh-TW" altLang="en-US"/>
        </a:p>
      </dgm:t>
    </dgm:pt>
    <dgm:pt modelId="{9654887C-C8CC-48D5-B035-475B4578490A}" type="pres">
      <dgm:prSet presAssocID="{C0D5F014-914F-451D-8B1A-DABC4FAE4965}" presName="parentText" presStyleLbl="node1" presStyleIdx="3" presStyleCnt="4">
        <dgm:presLayoutVars>
          <dgm:chMax val="0"/>
          <dgm:bulletEnabled val="1"/>
        </dgm:presLayoutVars>
      </dgm:prSet>
      <dgm:spPr/>
      <dgm:t>
        <a:bodyPr/>
        <a:lstStyle/>
        <a:p>
          <a:endParaRPr lang="zh-TW" altLang="en-US"/>
        </a:p>
      </dgm:t>
    </dgm:pt>
    <dgm:pt modelId="{D4030AC4-9E3B-4C8F-8ACD-965C289C3762}" type="pres">
      <dgm:prSet presAssocID="{C0D5F014-914F-451D-8B1A-DABC4FAE4965}" presName="negativeSpace" presStyleCnt="0"/>
      <dgm:spPr/>
    </dgm:pt>
    <dgm:pt modelId="{7470D13E-EA47-4480-9608-65724D7234E7}" type="pres">
      <dgm:prSet presAssocID="{C0D5F014-914F-451D-8B1A-DABC4FAE4965}" presName="childText" presStyleLbl="conFgAcc1" presStyleIdx="3" presStyleCnt="4">
        <dgm:presLayoutVars>
          <dgm:bulletEnabled val="1"/>
        </dgm:presLayoutVars>
      </dgm:prSet>
      <dgm:spPr/>
      <dgm:t>
        <a:bodyPr/>
        <a:lstStyle/>
        <a:p>
          <a:endParaRPr lang="zh-TW" altLang="en-US"/>
        </a:p>
      </dgm:t>
    </dgm:pt>
  </dgm:ptLst>
  <dgm:cxnLst>
    <dgm:cxn modelId="{D6EABDD0-5CA4-483A-BAE0-172EF1922DFB}" srcId="{C0D5F014-914F-451D-8B1A-DABC4FAE4965}" destId="{7645D8E2-7E2C-4D09-844A-BA09B2EECBA1}" srcOrd="0" destOrd="0" parTransId="{0D2C98FE-6D7B-43D0-93B6-51B32A0F78DE}" sibTransId="{4AC2E427-CA3C-44C4-8F3A-E2893D6E0463}"/>
    <dgm:cxn modelId="{D241F91E-44A2-4195-84B1-AA6FC4134F9E}" type="presOf" srcId="{443D2764-457D-4B02-A140-F0E5968351B8}" destId="{54BDC949-9140-4825-8D10-47D918129AAD}" srcOrd="0" destOrd="0" presId="urn:microsoft.com/office/officeart/2005/8/layout/list1"/>
    <dgm:cxn modelId="{04420E10-3E3D-44D4-BF88-E71E0D6AE1DF}" type="presOf" srcId="{F9FA8382-4801-4CE1-A0F7-936BE8642B21}" destId="{74621145-8B37-4EFC-BFAF-35F4928D0CF3}" srcOrd="0" destOrd="0" presId="urn:microsoft.com/office/officeart/2005/8/layout/list1"/>
    <dgm:cxn modelId="{576909AB-A7D8-4499-A099-EF3D8B3D45C3}" type="presOf" srcId="{443D2764-457D-4B02-A140-F0E5968351B8}" destId="{AE43288D-33EC-4FC2-8052-4ACB9C641972}" srcOrd="1" destOrd="0" presId="urn:microsoft.com/office/officeart/2005/8/layout/list1"/>
    <dgm:cxn modelId="{BCE610C2-ED78-45CE-8B77-A7F16CA84444}" srcId="{6AB7A0CE-190F-4D34-8ED9-E0E0C18039D9}" destId="{F9FA8382-4801-4CE1-A0F7-936BE8642B21}" srcOrd="0" destOrd="0" parTransId="{D343346C-7711-4DC2-B79B-6FA3F4D244CA}" sibTransId="{95A1AB94-CB7B-42B4-A5E3-DA0E890E60BC}"/>
    <dgm:cxn modelId="{3A70A68F-1BE8-4145-8392-C43873D76756}" srcId="{42145900-B00A-4B52-99FC-613F36923F4E}" destId="{DAD99D63-2407-4353-9AF3-2AF4437B4458}" srcOrd="0" destOrd="0" parTransId="{E4E1C358-8822-437B-8108-15DDCEDE4D1E}" sibTransId="{B0463B29-27CE-4B43-A49C-2649D0E912D4}"/>
    <dgm:cxn modelId="{C721AB34-8A0D-443C-B49A-D587286C9EB8}" srcId="{A63A12D2-123D-4FDB-855D-99DBEC7C4EB8}" destId="{6AB7A0CE-190F-4D34-8ED9-E0E0C18039D9}" srcOrd="0" destOrd="0" parTransId="{4695CD46-42C8-4FCF-A4E6-31E3CBE441A2}" sibTransId="{B3B3BA4D-33C6-43EA-A3EC-66D02B63693B}"/>
    <dgm:cxn modelId="{072E83C0-22AB-466A-AD60-982956C5FAE7}" type="presOf" srcId="{88744BD2-2BEC-4229-9177-372CA8E6B5B4}" destId="{DC28A518-89A9-4E2F-A29C-5ABE69666771}" srcOrd="0" destOrd="0" presId="urn:microsoft.com/office/officeart/2005/8/layout/list1"/>
    <dgm:cxn modelId="{5F8A349C-35DB-4A76-BB5F-C98ED3F7303C}" srcId="{443D2764-457D-4B02-A140-F0E5968351B8}" destId="{88744BD2-2BEC-4229-9177-372CA8E6B5B4}" srcOrd="0" destOrd="0" parTransId="{99B77722-4C92-4416-B85B-9B874C3900E4}" sibTransId="{932B260B-1118-4345-B9BE-545BAEE46F7D}"/>
    <dgm:cxn modelId="{ADFF689F-3DB8-4638-8ACA-CF2483B00A49}" srcId="{A63A12D2-123D-4FDB-855D-99DBEC7C4EB8}" destId="{42145900-B00A-4B52-99FC-613F36923F4E}" srcOrd="2" destOrd="0" parTransId="{CB6C988B-7418-4EE6-8D47-E623E2A682C0}" sibTransId="{BC755A91-C0AA-4600-8577-3771882B84CF}"/>
    <dgm:cxn modelId="{35403F62-F2A1-4860-B266-C917B8A62B5B}" srcId="{A63A12D2-123D-4FDB-855D-99DBEC7C4EB8}" destId="{443D2764-457D-4B02-A140-F0E5968351B8}" srcOrd="1" destOrd="0" parTransId="{4A0F2F86-FBE4-4755-9AF6-307F55C7C038}" sibTransId="{20DA1090-5C58-4DB7-B0A2-83F01554BAD2}"/>
    <dgm:cxn modelId="{F303C59A-3873-49D0-B098-12398482A77E}" type="presOf" srcId="{C0D5F014-914F-451D-8B1A-DABC4FAE4965}" destId="{9654887C-C8CC-48D5-B035-475B4578490A}" srcOrd="1" destOrd="0" presId="urn:microsoft.com/office/officeart/2005/8/layout/list1"/>
    <dgm:cxn modelId="{FF4AB0E4-1101-4E49-8193-50EFE233F821}" type="presOf" srcId="{42145900-B00A-4B52-99FC-613F36923F4E}" destId="{96F9A542-2A62-4766-A51D-AC7DDE148CC0}" srcOrd="0" destOrd="0" presId="urn:microsoft.com/office/officeart/2005/8/layout/list1"/>
    <dgm:cxn modelId="{072A31E1-EB10-43B4-9392-2C5AA2C00CC5}" type="presOf" srcId="{DAD99D63-2407-4353-9AF3-2AF4437B4458}" destId="{6F9E4C14-5E60-4607-86ED-855337587686}" srcOrd="0" destOrd="0" presId="urn:microsoft.com/office/officeart/2005/8/layout/list1"/>
    <dgm:cxn modelId="{9477BE28-E13D-4CCE-A65C-D05A39B8750E}" type="presOf" srcId="{6AB7A0CE-190F-4D34-8ED9-E0E0C18039D9}" destId="{84EA9CA7-1DEF-412B-9A9C-435BE1E04900}" srcOrd="0" destOrd="0" presId="urn:microsoft.com/office/officeart/2005/8/layout/list1"/>
    <dgm:cxn modelId="{4652C3DF-D46F-45AB-9B48-BD1E4CFFEC9D}" type="presOf" srcId="{42145900-B00A-4B52-99FC-613F36923F4E}" destId="{9541B30F-426E-4C56-9BAA-17986E9D45AB}" srcOrd="1" destOrd="0" presId="urn:microsoft.com/office/officeart/2005/8/layout/list1"/>
    <dgm:cxn modelId="{AA8CFF35-8627-47F2-9AE5-CF2A75A36670}" type="presOf" srcId="{6AB7A0CE-190F-4D34-8ED9-E0E0C18039D9}" destId="{602B8D14-E0F7-412B-A811-ACF83D7A968C}" srcOrd="1" destOrd="0" presId="urn:microsoft.com/office/officeart/2005/8/layout/list1"/>
    <dgm:cxn modelId="{4AD549DE-27A1-41A9-9A59-A37E6C7AABFB}" type="presOf" srcId="{A63A12D2-123D-4FDB-855D-99DBEC7C4EB8}" destId="{AD3F1A0A-C54B-4A54-AF41-2AA5601122AF}" srcOrd="0" destOrd="0" presId="urn:microsoft.com/office/officeart/2005/8/layout/list1"/>
    <dgm:cxn modelId="{A5A1CF32-C3EE-4028-832D-C606B7A8B911}" type="presOf" srcId="{C0D5F014-914F-451D-8B1A-DABC4FAE4965}" destId="{0353CF0E-0ACC-4D56-9A11-A8BEB8B09428}" srcOrd="0" destOrd="0" presId="urn:microsoft.com/office/officeart/2005/8/layout/list1"/>
    <dgm:cxn modelId="{51D52884-6640-4B3E-ADB6-1F952F0AAE7B}" type="presOf" srcId="{7645D8E2-7E2C-4D09-844A-BA09B2EECBA1}" destId="{7470D13E-EA47-4480-9608-65724D7234E7}" srcOrd="0" destOrd="0" presId="urn:microsoft.com/office/officeart/2005/8/layout/list1"/>
    <dgm:cxn modelId="{28C6FAF2-7DE7-4508-A059-D3A781DBDFE3}" srcId="{A63A12D2-123D-4FDB-855D-99DBEC7C4EB8}" destId="{C0D5F014-914F-451D-8B1A-DABC4FAE4965}" srcOrd="3" destOrd="0" parTransId="{11E65004-7D04-43F4-AF0E-88AD87BF35A1}" sibTransId="{6825AC19-59BE-451D-A9A2-32C60A3A97C0}"/>
    <dgm:cxn modelId="{65874978-EA11-41EB-B462-6D413A722395}" type="presParOf" srcId="{AD3F1A0A-C54B-4A54-AF41-2AA5601122AF}" destId="{9AB103CF-B96C-400F-90BA-434ACE4C08EE}" srcOrd="0" destOrd="0" presId="urn:microsoft.com/office/officeart/2005/8/layout/list1"/>
    <dgm:cxn modelId="{D92DBBF9-8B46-4A2B-A6EE-84C419B3D4EA}" type="presParOf" srcId="{9AB103CF-B96C-400F-90BA-434ACE4C08EE}" destId="{84EA9CA7-1DEF-412B-9A9C-435BE1E04900}" srcOrd="0" destOrd="0" presId="urn:microsoft.com/office/officeart/2005/8/layout/list1"/>
    <dgm:cxn modelId="{E95FAA0C-3B58-43D4-A096-9B908427AB49}" type="presParOf" srcId="{9AB103CF-B96C-400F-90BA-434ACE4C08EE}" destId="{602B8D14-E0F7-412B-A811-ACF83D7A968C}" srcOrd="1" destOrd="0" presId="urn:microsoft.com/office/officeart/2005/8/layout/list1"/>
    <dgm:cxn modelId="{2725E908-24CD-4D5B-86A6-66B34738E49C}" type="presParOf" srcId="{AD3F1A0A-C54B-4A54-AF41-2AA5601122AF}" destId="{4222DCFD-374D-41B6-988E-0F5E1BD0E296}" srcOrd="1" destOrd="0" presId="urn:microsoft.com/office/officeart/2005/8/layout/list1"/>
    <dgm:cxn modelId="{35542786-0C61-4B9B-AB91-48870766133E}" type="presParOf" srcId="{AD3F1A0A-C54B-4A54-AF41-2AA5601122AF}" destId="{74621145-8B37-4EFC-BFAF-35F4928D0CF3}" srcOrd="2" destOrd="0" presId="urn:microsoft.com/office/officeart/2005/8/layout/list1"/>
    <dgm:cxn modelId="{C4A57A70-A08B-467B-8AB9-CEC9DCA80165}" type="presParOf" srcId="{AD3F1A0A-C54B-4A54-AF41-2AA5601122AF}" destId="{C96FD2E4-8D72-4AC1-9331-61B2225AC136}" srcOrd="3" destOrd="0" presId="urn:microsoft.com/office/officeart/2005/8/layout/list1"/>
    <dgm:cxn modelId="{E5EA9166-111B-4D95-ABCB-61C14F588263}" type="presParOf" srcId="{AD3F1A0A-C54B-4A54-AF41-2AA5601122AF}" destId="{15FAE98B-6827-49BB-9754-E1F9634A8FFC}" srcOrd="4" destOrd="0" presId="urn:microsoft.com/office/officeart/2005/8/layout/list1"/>
    <dgm:cxn modelId="{2FB128FF-7B9E-4716-B843-693C65A142B2}" type="presParOf" srcId="{15FAE98B-6827-49BB-9754-E1F9634A8FFC}" destId="{54BDC949-9140-4825-8D10-47D918129AAD}" srcOrd="0" destOrd="0" presId="urn:microsoft.com/office/officeart/2005/8/layout/list1"/>
    <dgm:cxn modelId="{A2B45D7D-D15D-4A1E-83E4-015CDDBF5ADA}" type="presParOf" srcId="{15FAE98B-6827-49BB-9754-E1F9634A8FFC}" destId="{AE43288D-33EC-4FC2-8052-4ACB9C641972}" srcOrd="1" destOrd="0" presId="urn:microsoft.com/office/officeart/2005/8/layout/list1"/>
    <dgm:cxn modelId="{2077298B-9A55-4650-9503-044DF8C7876F}" type="presParOf" srcId="{AD3F1A0A-C54B-4A54-AF41-2AA5601122AF}" destId="{82DDD9C6-D4AB-424C-A40E-4A466FCAC76F}" srcOrd="5" destOrd="0" presId="urn:microsoft.com/office/officeart/2005/8/layout/list1"/>
    <dgm:cxn modelId="{F60AFEAA-3A71-4473-8885-643FEA10D9A6}" type="presParOf" srcId="{AD3F1A0A-C54B-4A54-AF41-2AA5601122AF}" destId="{DC28A518-89A9-4E2F-A29C-5ABE69666771}" srcOrd="6" destOrd="0" presId="urn:microsoft.com/office/officeart/2005/8/layout/list1"/>
    <dgm:cxn modelId="{EFB0807B-2CF8-4DC9-8C20-4D3CDDC14F77}" type="presParOf" srcId="{AD3F1A0A-C54B-4A54-AF41-2AA5601122AF}" destId="{3C867129-F28E-4B46-B712-2BC39BA725C7}" srcOrd="7" destOrd="0" presId="urn:microsoft.com/office/officeart/2005/8/layout/list1"/>
    <dgm:cxn modelId="{BDD38233-6DC6-4C85-A13D-5226EC0D0F22}" type="presParOf" srcId="{AD3F1A0A-C54B-4A54-AF41-2AA5601122AF}" destId="{CA9A84DA-CB57-45E0-A38E-7EECFC074A03}" srcOrd="8" destOrd="0" presId="urn:microsoft.com/office/officeart/2005/8/layout/list1"/>
    <dgm:cxn modelId="{575900DD-E040-4F0A-A97D-241E5B985767}" type="presParOf" srcId="{CA9A84DA-CB57-45E0-A38E-7EECFC074A03}" destId="{96F9A542-2A62-4766-A51D-AC7DDE148CC0}" srcOrd="0" destOrd="0" presId="urn:microsoft.com/office/officeart/2005/8/layout/list1"/>
    <dgm:cxn modelId="{D05FC294-C14A-40C7-9874-FA14EA47FAE5}" type="presParOf" srcId="{CA9A84DA-CB57-45E0-A38E-7EECFC074A03}" destId="{9541B30F-426E-4C56-9BAA-17986E9D45AB}" srcOrd="1" destOrd="0" presId="urn:microsoft.com/office/officeart/2005/8/layout/list1"/>
    <dgm:cxn modelId="{524C8F61-12BF-49B0-8E91-57E04C3661FB}" type="presParOf" srcId="{AD3F1A0A-C54B-4A54-AF41-2AA5601122AF}" destId="{F5CBA506-29D8-427D-97AD-0585277D63B6}" srcOrd="9" destOrd="0" presId="urn:microsoft.com/office/officeart/2005/8/layout/list1"/>
    <dgm:cxn modelId="{E93F0885-BDA6-46E7-A64D-7CBD2F42C1D4}" type="presParOf" srcId="{AD3F1A0A-C54B-4A54-AF41-2AA5601122AF}" destId="{6F9E4C14-5E60-4607-86ED-855337587686}" srcOrd="10" destOrd="0" presId="urn:microsoft.com/office/officeart/2005/8/layout/list1"/>
    <dgm:cxn modelId="{02B27D1C-7BA1-410A-B807-B3BE35FFEB2B}" type="presParOf" srcId="{AD3F1A0A-C54B-4A54-AF41-2AA5601122AF}" destId="{7318FFB1-65F6-432B-BA5C-C03D52CB24EB}" srcOrd="11" destOrd="0" presId="urn:microsoft.com/office/officeart/2005/8/layout/list1"/>
    <dgm:cxn modelId="{806AE61B-BC25-46F8-863B-12985EB9045C}" type="presParOf" srcId="{AD3F1A0A-C54B-4A54-AF41-2AA5601122AF}" destId="{C548EA6C-872B-438B-8743-BB9A3D5005A5}" srcOrd="12" destOrd="0" presId="urn:microsoft.com/office/officeart/2005/8/layout/list1"/>
    <dgm:cxn modelId="{429A273D-4AD3-42E2-B874-81C2F272B6BF}" type="presParOf" srcId="{C548EA6C-872B-438B-8743-BB9A3D5005A5}" destId="{0353CF0E-0ACC-4D56-9A11-A8BEB8B09428}" srcOrd="0" destOrd="0" presId="urn:microsoft.com/office/officeart/2005/8/layout/list1"/>
    <dgm:cxn modelId="{6F8F8FDA-A9AC-4DD0-B8F8-8D4351FFBDF0}" type="presParOf" srcId="{C548EA6C-872B-438B-8743-BB9A3D5005A5}" destId="{9654887C-C8CC-48D5-B035-475B4578490A}" srcOrd="1" destOrd="0" presId="urn:microsoft.com/office/officeart/2005/8/layout/list1"/>
    <dgm:cxn modelId="{0EC2029C-EC76-4140-B832-2F747A74A4B4}" type="presParOf" srcId="{AD3F1A0A-C54B-4A54-AF41-2AA5601122AF}" destId="{D4030AC4-9E3B-4C8F-8ACD-965C289C3762}" srcOrd="13" destOrd="0" presId="urn:microsoft.com/office/officeart/2005/8/layout/list1"/>
    <dgm:cxn modelId="{DD9AA89D-8BE5-44D3-A78A-EE4C08948859}" type="presParOf" srcId="{AD3F1A0A-C54B-4A54-AF41-2AA5601122AF}" destId="{7470D13E-EA47-4480-9608-65724D7234E7}"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A4FDC96-6FCD-4C26-9E66-5489DF696F38}" type="doc">
      <dgm:prSet loTypeId="urn:microsoft.com/office/officeart/2005/8/layout/equation2" loCatId="process" qsTypeId="urn:microsoft.com/office/officeart/2005/8/quickstyle/simple4" qsCatId="simple" csTypeId="urn:microsoft.com/office/officeart/2005/8/colors/colorful2" csCatId="colorful" phldr="1"/>
      <dgm:spPr/>
    </dgm:pt>
    <dgm:pt modelId="{694A2457-AA14-41C4-AE9C-CC827B799388}">
      <dgm:prSet phldrT="[文字]"/>
      <dgm:spPr/>
      <dgm:t>
        <a:bodyPr/>
        <a:lstStyle/>
        <a:p>
          <a:r>
            <a:rPr lang="en-US" altLang="zh-TW" b="1" dirty="0" smtClean="0">
              <a:effectLst>
                <a:outerShdw blurRad="38100" dist="38100" dir="2700000" algn="tl">
                  <a:srgbClr val="000000">
                    <a:alpha val="43137"/>
                  </a:srgbClr>
                </a:outerShdw>
              </a:effectLst>
            </a:rPr>
            <a:t>1.</a:t>
          </a:r>
          <a:r>
            <a:rPr lang="zh-TW" altLang="en-US" b="1" dirty="0" smtClean="0">
              <a:effectLst>
                <a:outerShdw blurRad="38100" dist="38100" dir="2700000" algn="tl">
                  <a:srgbClr val="000000">
                    <a:alpha val="43137"/>
                  </a:srgbClr>
                </a:outerShdw>
              </a:effectLst>
            </a:rPr>
            <a:t>教育實習任務</a:t>
          </a:r>
          <a:endParaRPr lang="zh-TW" altLang="en-US" b="1" dirty="0">
            <a:effectLst>
              <a:outerShdw blurRad="38100" dist="38100" dir="2700000" algn="tl">
                <a:srgbClr val="000000">
                  <a:alpha val="43137"/>
                </a:srgbClr>
              </a:outerShdw>
            </a:effectLst>
          </a:endParaRPr>
        </a:p>
      </dgm:t>
    </dgm:pt>
    <dgm:pt modelId="{4AE30C94-BE59-4790-AE29-24AFDB77012B}" type="parTrans" cxnId="{98729722-3616-43AE-A2CD-3659A0D82364}">
      <dgm:prSet/>
      <dgm:spPr/>
      <dgm:t>
        <a:bodyPr/>
        <a:lstStyle/>
        <a:p>
          <a:endParaRPr lang="zh-TW" altLang="en-US"/>
        </a:p>
      </dgm:t>
    </dgm:pt>
    <dgm:pt modelId="{FBDD8C0F-06E2-4334-BDC3-D05995B1CCF8}" type="sibTrans" cxnId="{98729722-3616-43AE-A2CD-3659A0D82364}">
      <dgm:prSet/>
      <dgm:spPr/>
      <dgm:t>
        <a:bodyPr/>
        <a:lstStyle/>
        <a:p>
          <a:endParaRPr lang="zh-TW" altLang="en-US"/>
        </a:p>
      </dgm:t>
    </dgm:pt>
    <dgm:pt modelId="{4F6E4075-595F-4BF7-8DD6-D0ACF9474C53}">
      <dgm:prSet phldrT="[文字]"/>
      <dgm:spPr/>
      <dgm:t>
        <a:bodyPr/>
        <a:lstStyle/>
        <a:p>
          <a:r>
            <a:rPr lang="en-US" altLang="zh-TW" b="1" dirty="0" smtClean="0">
              <a:effectLst>
                <a:outerShdw blurRad="38100" dist="38100" dir="2700000" algn="tl">
                  <a:srgbClr val="000000">
                    <a:alpha val="43137"/>
                  </a:srgbClr>
                </a:outerShdw>
              </a:effectLst>
            </a:rPr>
            <a:t>3.</a:t>
          </a:r>
          <a:r>
            <a:rPr lang="zh-TW" altLang="en-US" b="1" dirty="0" smtClean="0">
              <a:effectLst>
                <a:outerShdw blurRad="38100" dist="38100" dir="2700000" algn="tl">
                  <a:srgbClr val="000000">
                    <a:alpha val="43137"/>
                  </a:srgbClr>
                </a:outerShdw>
              </a:effectLst>
            </a:rPr>
            <a:t>整體表現評量</a:t>
          </a:r>
          <a:endParaRPr lang="zh-TW" altLang="en-US" b="1" dirty="0">
            <a:effectLst>
              <a:outerShdw blurRad="38100" dist="38100" dir="2700000" algn="tl">
                <a:srgbClr val="000000">
                  <a:alpha val="43137"/>
                </a:srgbClr>
              </a:outerShdw>
            </a:effectLst>
          </a:endParaRPr>
        </a:p>
      </dgm:t>
    </dgm:pt>
    <dgm:pt modelId="{E13C3C6B-CD0A-410A-9944-60A14D82D32A}" type="parTrans" cxnId="{3A4D5007-84CE-4537-BF85-228E2C904AA8}">
      <dgm:prSet/>
      <dgm:spPr/>
      <dgm:t>
        <a:bodyPr/>
        <a:lstStyle/>
        <a:p>
          <a:endParaRPr lang="zh-TW" altLang="en-US"/>
        </a:p>
      </dgm:t>
    </dgm:pt>
    <dgm:pt modelId="{CA5CA0D4-A47C-4E58-8D31-93BECF5F9854}" type="sibTrans" cxnId="{3A4D5007-84CE-4537-BF85-228E2C904AA8}">
      <dgm:prSet/>
      <dgm:spPr/>
      <dgm:t>
        <a:bodyPr/>
        <a:lstStyle/>
        <a:p>
          <a:endParaRPr lang="zh-TW" altLang="en-US"/>
        </a:p>
      </dgm:t>
    </dgm:pt>
    <dgm:pt modelId="{9C46D04E-3215-41ED-B35F-1B6A18392370}">
      <dgm:prSet phldrT="[文字]"/>
      <dgm:spPr/>
      <dgm:t>
        <a:bodyPr/>
        <a:lstStyle/>
        <a:p>
          <a:r>
            <a:rPr lang="en-US" altLang="zh-TW" b="1" dirty="0" smtClean="0">
              <a:effectLst>
                <a:outerShdw blurRad="38100" dist="38100" dir="2700000" algn="tl">
                  <a:srgbClr val="000000">
                    <a:alpha val="43137"/>
                  </a:srgbClr>
                </a:outerShdw>
              </a:effectLst>
            </a:rPr>
            <a:t>2.</a:t>
          </a:r>
          <a:r>
            <a:rPr lang="zh-TW" altLang="en-US" b="1" dirty="0" smtClean="0">
              <a:effectLst>
                <a:outerShdw blurRad="38100" dist="38100" dir="2700000" algn="tl">
                  <a:srgbClr val="000000">
                    <a:alpha val="43137"/>
                  </a:srgbClr>
                </a:outerShdw>
              </a:effectLst>
            </a:rPr>
            <a:t>教學演示評量</a:t>
          </a:r>
          <a:endParaRPr lang="zh-TW" altLang="en-US" b="1" dirty="0">
            <a:effectLst>
              <a:outerShdw blurRad="38100" dist="38100" dir="2700000" algn="tl">
                <a:srgbClr val="000000">
                  <a:alpha val="43137"/>
                </a:srgbClr>
              </a:outerShdw>
            </a:effectLst>
          </a:endParaRPr>
        </a:p>
      </dgm:t>
    </dgm:pt>
    <dgm:pt modelId="{1F7FA3F7-380D-4784-8334-DF7573F86370}" type="parTrans" cxnId="{C4874667-4298-4DF2-9385-99160DCBE9E7}">
      <dgm:prSet/>
      <dgm:spPr/>
      <dgm:t>
        <a:bodyPr/>
        <a:lstStyle/>
        <a:p>
          <a:endParaRPr lang="zh-TW" altLang="en-US"/>
        </a:p>
      </dgm:t>
    </dgm:pt>
    <dgm:pt modelId="{C799D943-DDB8-4838-AADF-3F24CAF28FB8}" type="sibTrans" cxnId="{C4874667-4298-4DF2-9385-99160DCBE9E7}">
      <dgm:prSet/>
      <dgm:spPr/>
      <dgm:t>
        <a:bodyPr/>
        <a:lstStyle/>
        <a:p>
          <a:endParaRPr lang="zh-TW" altLang="en-US"/>
        </a:p>
      </dgm:t>
    </dgm:pt>
    <dgm:pt modelId="{8FBCB7B6-816C-419C-A94D-266FA9351918}" type="pres">
      <dgm:prSet presAssocID="{8A4FDC96-6FCD-4C26-9E66-5489DF696F38}" presName="Name0" presStyleCnt="0">
        <dgm:presLayoutVars>
          <dgm:dir/>
          <dgm:resizeHandles val="exact"/>
        </dgm:presLayoutVars>
      </dgm:prSet>
      <dgm:spPr/>
    </dgm:pt>
    <dgm:pt modelId="{153327CD-7FC4-4655-8BB5-0B5F7A0BA1FF}" type="pres">
      <dgm:prSet presAssocID="{8A4FDC96-6FCD-4C26-9E66-5489DF696F38}" presName="vNodes" presStyleCnt="0"/>
      <dgm:spPr/>
    </dgm:pt>
    <dgm:pt modelId="{EEF58BF5-3ABE-46D9-BE61-862D954BB9B0}" type="pres">
      <dgm:prSet presAssocID="{694A2457-AA14-41C4-AE9C-CC827B799388}" presName="node" presStyleLbl="node1" presStyleIdx="0" presStyleCnt="3">
        <dgm:presLayoutVars>
          <dgm:bulletEnabled val="1"/>
        </dgm:presLayoutVars>
      </dgm:prSet>
      <dgm:spPr/>
      <dgm:t>
        <a:bodyPr/>
        <a:lstStyle/>
        <a:p>
          <a:endParaRPr lang="zh-TW" altLang="en-US"/>
        </a:p>
      </dgm:t>
    </dgm:pt>
    <dgm:pt modelId="{3543FBA2-0050-46F9-AC6D-B51619CF4257}" type="pres">
      <dgm:prSet presAssocID="{FBDD8C0F-06E2-4334-BDC3-D05995B1CCF8}" presName="spacerT" presStyleCnt="0"/>
      <dgm:spPr/>
    </dgm:pt>
    <dgm:pt modelId="{24CEFD77-0700-48E7-BE38-2A641A8D619B}" type="pres">
      <dgm:prSet presAssocID="{FBDD8C0F-06E2-4334-BDC3-D05995B1CCF8}" presName="sibTrans" presStyleLbl="sibTrans2D1" presStyleIdx="0" presStyleCnt="2"/>
      <dgm:spPr/>
      <dgm:t>
        <a:bodyPr/>
        <a:lstStyle/>
        <a:p>
          <a:endParaRPr lang="zh-TW" altLang="en-US"/>
        </a:p>
      </dgm:t>
    </dgm:pt>
    <dgm:pt modelId="{600707F1-50F4-4CE9-9FCE-B0A589EDB5E6}" type="pres">
      <dgm:prSet presAssocID="{FBDD8C0F-06E2-4334-BDC3-D05995B1CCF8}" presName="spacerB" presStyleCnt="0"/>
      <dgm:spPr/>
    </dgm:pt>
    <dgm:pt modelId="{CA74A57B-C30E-4636-A018-4D84E578DCB2}" type="pres">
      <dgm:prSet presAssocID="{9C46D04E-3215-41ED-B35F-1B6A18392370}" presName="node" presStyleLbl="node1" presStyleIdx="1" presStyleCnt="3">
        <dgm:presLayoutVars>
          <dgm:bulletEnabled val="1"/>
        </dgm:presLayoutVars>
      </dgm:prSet>
      <dgm:spPr/>
      <dgm:t>
        <a:bodyPr/>
        <a:lstStyle/>
        <a:p>
          <a:endParaRPr lang="zh-TW" altLang="en-US"/>
        </a:p>
      </dgm:t>
    </dgm:pt>
    <dgm:pt modelId="{9779E6EE-AA77-481B-9B17-DA82C6882758}" type="pres">
      <dgm:prSet presAssocID="{8A4FDC96-6FCD-4C26-9E66-5489DF696F38}" presName="sibTransLast" presStyleLbl="sibTrans2D1" presStyleIdx="1" presStyleCnt="2"/>
      <dgm:spPr/>
      <dgm:t>
        <a:bodyPr/>
        <a:lstStyle/>
        <a:p>
          <a:endParaRPr lang="zh-TW" altLang="en-US"/>
        </a:p>
      </dgm:t>
    </dgm:pt>
    <dgm:pt modelId="{75F959AC-79B3-4258-AA76-2A34DFE403E7}" type="pres">
      <dgm:prSet presAssocID="{8A4FDC96-6FCD-4C26-9E66-5489DF696F38}" presName="connectorText" presStyleLbl="sibTrans2D1" presStyleIdx="1" presStyleCnt="2"/>
      <dgm:spPr/>
      <dgm:t>
        <a:bodyPr/>
        <a:lstStyle/>
        <a:p>
          <a:endParaRPr lang="zh-TW" altLang="en-US"/>
        </a:p>
      </dgm:t>
    </dgm:pt>
    <dgm:pt modelId="{E53FB91A-6E14-4673-B487-4B960F8CF431}" type="pres">
      <dgm:prSet presAssocID="{8A4FDC96-6FCD-4C26-9E66-5489DF696F38}" presName="lastNode" presStyleLbl="node1" presStyleIdx="2" presStyleCnt="3">
        <dgm:presLayoutVars>
          <dgm:bulletEnabled val="1"/>
        </dgm:presLayoutVars>
      </dgm:prSet>
      <dgm:spPr/>
      <dgm:t>
        <a:bodyPr/>
        <a:lstStyle/>
        <a:p>
          <a:endParaRPr lang="zh-TW" altLang="en-US"/>
        </a:p>
      </dgm:t>
    </dgm:pt>
  </dgm:ptLst>
  <dgm:cxnLst>
    <dgm:cxn modelId="{98729722-3616-43AE-A2CD-3659A0D82364}" srcId="{8A4FDC96-6FCD-4C26-9E66-5489DF696F38}" destId="{694A2457-AA14-41C4-AE9C-CC827B799388}" srcOrd="0" destOrd="0" parTransId="{4AE30C94-BE59-4790-AE29-24AFDB77012B}" sibTransId="{FBDD8C0F-06E2-4334-BDC3-D05995B1CCF8}"/>
    <dgm:cxn modelId="{C4874667-4298-4DF2-9385-99160DCBE9E7}" srcId="{8A4FDC96-6FCD-4C26-9E66-5489DF696F38}" destId="{9C46D04E-3215-41ED-B35F-1B6A18392370}" srcOrd="1" destOrd="0" parTransId="{1F7FA3F7-380D-4784-8334-DF7573F86370}" sibTransId="{C799D943-DDB8-4838-AADF-3F24CAF28FB8}"/>
    <dgm:cxn modelId="{1061A3A4-D7CF-4C29-B699-7A47D51AEEBF}" type="presOf" srcId="{C799D943-DDB8-4838-AADF-3F24CAF28FB8}" destId="{9779E6EE-AA77-481B-9B17-DA82C6882758}" srcOrd="0" destOrd="0" presId="urn:microsoft.com/office/officeart/2005/8/layout/equation2"/>
    <dgm:cxn modelId="{306FFE21-DD27-4CE5-A3D3-7D230840845A}" type="presOf" srcId="{694A2457-AA14-41C4-AE9C-CC827B799388}" destId="{EEF58BF5-3ABE-46D9-BE61-862D954BB9B0}" srcOrd="0" destOrd="0" presId="urn:microsoft.com/office/officeart/2005/8/layout/equation2"/>
    <dgm:cxn modelId="{E61B98FE-FE45-4ECC-B857-F8C51E042E51}" type="presOf" srcId="{4F6E4075-595F-4BF7-8DD6-D0ACF9474C53}" destId="{E53FB91A-6E14-4673-B487-4B960F8CF431}" srcOrd="0" destOrd="0" presId="urn:microsoft.com/office/officeart/2005/8/layout/equation2"/>
    <dgm:cxn modelId="{A647CCE6-9BB7-4B8E-BADB-5FBC2077B7E2}" type="presOf" srcId="{8A4FDC96-6FCD-4C26-9E66-5489DF696F38}" destId="{8FBCB7B6-816C-419C-A94D-266FA9351918}" srcOrd="0" destOrd="0" presId="urn:microsoft.com/office/officeart/2005/8/layout/equation2"/>
    <dgm:cxn modelId="{9B7ECBB4-A268-4D75-BF47-D813E9910B86}" type="presOf" srcId="{C799D943-DDB8-4838-AADF-3F24CAF28FB8}" destId="{75F959AC-79B3-4258-AA76-2A34DFE403E7}" srcOrd="1" destOrd="0" presId="urn:microsoft.com/office/officeart/2005/8/layout/equation2"/>
    <dgm:cxn modelId="{876907E9-2B22-4D30-8B8D-6582BA677654}" type="presOf" srcId="{FBDD8C0F-06E2-4334-BDC3-D05995B1CCF8}" destId="{24CEFD77-0700-48E7-BE38-2A641A8D619B}" srcOrd="0" destOrd="0" presId="urn:microsoft.com/office/officeart/2005/8/layout/equation2"/>
    <dgm:cxn modelId="{DDE56811-14E7-4C70-971D-2BCCF786165D}" type="presOf" srcId="{9C46D04E-3215-41ED-B35F-1B6A18392370}" destId="{CA74A57B-C30E-4636-A018-4D84E578DCB2}" srcOrd="0" destOrd="0" presId="urn:microsoft.com/office/officeart/2005/8/layout/equation2"/>
    <dgm:cxn modelId="{3A4D5007-84CE-4537-BF85-228E2C904AA8}" srcId="{8A4FDC96-6FCD-4C26-9E66-5489DF696F38}" destId="{4F6E4075-595F-4BF7-8DD6-D0ACF9474C53}" srcOrd="2" destOrd="0" parTransId="{E13C3C6B-CD0A-410A-9944-60A14D82D32A}" sibTransId="{CA5CA0D4-A47C-4E58-8D31-93BECF5F9854}"/>
    <dgm:cxn modelId="{89B93759-9ACC-4B7D-A53A-382B7B055C54}" type="presParOf" srcId="{8FBCB7B6-816C-419C-A94D-266FA9351918}" destId="{153327CD-7FC4-4655-8BB5-0B5F7A0BA1FF}" srcOrd="0" destOrd="0" presId="urn:microsoft.com/office/officeart/2005/8/layout/equation2"/>
    <dgm:cxn modelId="{C32E6A88-F407-4044-AE70-4239C84CDB7C}" type="presParOf" srcId="{153327CD-7FC4-4655-8BB5-0B5F7A0BA1FF}" destId="{EEF58BF5-3ABE-46D9-BE61-862D954BB9B0}" srcOrd="0" destOrd="0" presId="urn:microsoft.com/office/officeart/2005/8/layout/equation2"/>
    <dgm:cxn modelId="{EC3C74E5-2892-4FBF-BFFC-7BABFF52200A}" type="presParOf" srcId="{153327CD-7FC4-4655-8BB5-0B5F7A0BA1FF}" destId="{3543FBA2-0050-46F9-AC6D-B51619CF4257}" srcOrd="1" destOrd="0" presId="urn:microsoft.com/office/officeart/2005/8/layout/equation2"/>
    <dgm:cxn modelId="{E4F38DF7-0582-4465-9393-2CEDD86F8DAF}" type="presParOf" srcId="{153327CD-7FC4-4655-8BB5-0B5F7A0BA1FF}" destId="{24CEFD77-0700-48E7-BE38-2A641A8D619B}" srcOrd="2" destOrd="0" presId="urn:microsoft.com/office/officeart/2005/8/layout/equation2"/>
    <dgm:cxn modelId="{1AAB51CE-60A2-46BC-A619-E269EA8A7816}" type="presParOf" srcId="{153327CD-7FC4-4655-8BB5-0B5F7A0BA1FF}" destId="{600707F1-50F4-4CE9-9FCE-B0A589EDB5E6}" srcOrd="3" destOrd="0" presId="urn:microsoft.com/office/officeart/2005/8/layout/equation2"/>
    <dgm:cxn modelId="{D4812DFA-113A-4D0C-AF39-7E2E27FA06B4}" type="presParOf" srcId="{153327CD-7FC4-4655-8BB5-0B5F7A0BA1FF}" destId="{CA74A57B-C30E-4636-A018-4D84E578DCB2}" srcOrd="4" destOrd="0" presId="urn:microsoft.com/office/officeart/2005/8/layout/equation2"/>
    <dgm:cxn modelId="{A8E0D810-30B3-4FC6-8ED3-574980651959}" type="presParOf" srcId="{8FBCB7B6-816C-419C-A94D-266FA9351918}" destId="{9779E6EE-AA77-481B-9B17-DA82C6882758}" srcOrd="1" destOrd="0" presId="urn:microsoft.com/office/officeart/2005/8/layout/equation2"/>
    <dgm:cxn modelId="{FD5FD9D1-5A1F-420F-AD0D-5379E23FD967}" type="presParOf" srcId="{9779E6EE-AA77-481B-9B17-DA82C6882758}" destId="{75F959AC-79B3-4258-AA76-2A34DFE403E7}" srcOrd="0" destOrd="0" presId="urn:microsoft.com/office/officeart/2005/8/layout/equation2"/>
    <dgm:cxn modelId="{72B2BCBF-95D0-4D77-A137-69AB3124777A}" type="presParOf" srcId="{8FBCB7B6-816C-419C-A94D-266FA9351918}" destId="{E53FB91A-6E14-4673-B487-4B960F8CF431}"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63A12D2-123D-4FDB-855D-99DBEC7C4EB8}"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zh-TW" altLang="en-US"/>
        </a:p>
      </dgm:t>
    </dgm:pt>
    <dgm:pt modelId="{6AB7A0CE-190F-4D34-8ED9-E0E0C18039D9}">
      <dgm:prSet phldrT="[文字]" custT="1"/>
      <dgm:spPr/>
      <dgm:t>
        <a:bodyPr/>
        <a:lstStyle/>
        <a:p>
          <a:r>
            <a:rPr lang="en-US" altLang="zh-TW" sz="2800" b="1" dirty="0" smtClean="0">
              <a:effectLst>
                <a:outerShdw blurRad="38100" dist="38100" dir="2700000" algn="tl">
                  <a:srgbClr val="000000">
                    <a:alpha val="43137"/>
                  </a:srgbClr>
                </a:outerShdw>
              </a:effectLst>
            </a:rPr>
            <a:t>1.</a:t>
          </a:r>
          <a:r>
            <a:rPr lang="zh-TW" altLang="zh-TW" sz="2800" b="1" dirty="0" smtClean="0">
              <a:effectLst>
                <a:outerShdw blurRad="38100" dist="38100" dir="2700000" algn="tl">
                  <a:srgbClr val="000000">
                    <a:alpha val="43137"/>
                  </a:srgbClr>
                </a:outerShdw>
              </a:effectLst>
            </a:rPr>
            <a:t>實習任務評量【</a:t>
          </a:r>
          <a:r>
            <a:rPr lang="zh-TW" altLang="en-US" sz="2800" b="1" dirty="0" smtClean="0">
              <a:effectLst>
                <a:outerShdw blurRad="38100" dist="38100" dir="2700000" algn="tl">
                  <a:srgbClr val="000000">
                    <a:alpha val="43137"/>
                  </a:srgbClr>
                </a:outerShdw>
              </a:effectLst>
            </a:rPr>
            <a:t>附件十</a:t>
          </a:r>
          <a:r>
            <a:rPr lang="zh-TW" altLang="zh-TW" sz="2800" b="1" dirty="0" smtClean="0">
              <a:effectLst>
                <a:outerShdw blurRad="38100" dist="38100" dir="2700000" algn="tl">
                  <a:srgbClr val="000000">
                    <a:alpha val="43137"/>
                  </a:srgbClr>
                </a:outerShdw>
              </a:effectLst>
            </a:rPr>
            <a:t>】</a:t>
          </a:r>
          <a:endParaRPr lang="zh-TW" altLang="en-US" sz="2800" b="1" dirty="0">
            <a:effectLst>
              <a:outerShdw blurRad="38100" dist="38100" dir="2700000" algn="tl">
                <a:srgbClr val="000000">
                  <a:alpha val="43137"/>
                </a:srgbClr>
              </a:outerShdw>
            </a:effectLst>
          </a:endParaRPr>
        </a:p>
      </dgm:t>
    </dgm:pt>
    <dgm:pt modelId="{4695CD46-42C8-4FCF-A4E6-31E3CBE441A2}" type="parTrans" cxnId="{C721AB34-8A0D-443C-B49A-D587286C9EB8}">
      <dgm:prSet/>
      <dgm:spPr/>
      <dgm:t>
        <a:bodyPr/>
        <a:lstStyle/>
        <a:p>
          <a:endParaRPr lang="zh-TW" altLang="en-US"/>
        </a:p>
      </dgm:t>
    </dgm:pt>
    <dgm:pt modelId="{B3B3BA4D-33C6-43EA-A3EC-66D02B63693B}" type="sibTrans" cxnId="{C721AB34-8A0D-443C-B49A-D587286C9EB8}">
      <dgm:prSet/>
      <dgm:spPr/>
      <dgm:t>
        <a:bodyPr/>
        <a:lstStyle/>
        <a:p>
          <a:endParaRPr lang="zh-TW" altLang="en-US"/>
        </a:p>
      </dgm:t>
    </dgm:pt>
    <dgm:pt modelId="{F9FA8382-4801-4CE1-A0F7-936BE8642B21}">
      <dgm:prSet phldrT="[文字]"/>
      <dgm:spPr/>
      <dgm:t>
        <a:bodyPr/>
        <a:lstStyle/>
        <a:p>
          <a:r>
            <a:rPr lang="zh-TW" altLang="zh-TW" dirty="0" smtClean="0"/>
            <a:t>本校已於平臺設定繳交項目及篇數，實習學生繳交期限為</a:t>
          </a:r>
          <a:r>
            <a:rPr lang="en-US" altLang="zh-TW" dirty="0" smtClean="0">
              <a:solidFill>
                <a:srgbClr val="FF0000"/>
              </a:solidFill>
            </a:rPr>
            <a:t>6</a:t>
          </a:r>
          <a:r>
            <a:rPr lang="zh-TW" altLang="en-US" dirty="0" smtClean="0">
              <a:solidFill>
                <a:srgbClr val="FF0000"/>
              </a:solidFill>
            </a:rPr>
            <a:t>月</a:t>
          </a:r>
          <a:r>
            <a:rPr lang="en-US" altLang="zh-TW" dirty="0" smtClean="0">
              <a:solidFill>
                <a:srgbClr val="FF0000"/>
              </a:solidFill>
            </a:rPr>
            <a:t>30</a:t>
          </a:r>
          <a:r>
            <a:rPr lang="zh-TW" altLang="en-US" dirty="0" smtClean="0">
              <a:solidFill>
                <a:srgbClr val="FF0000"/>
              </a:solidFill>
            </a:rPr>
            <a:t>日</a:t>
          </a:r>
          <a:r>
            <a:rPr lang="zh-TW" altLang="zh-TW" dirty="0" smtClean="0"/>
            <a:t>截止，請輔導教師於</a:t>
          </a:r>
          <a:r>
            <a:rPr lang="en-US" altLang="zh-TW" dirty="0" smtClean="0">
              <a:solidFill>
                <a:srgbClr val="FF0000"/>
              </a:solidFill>
            </a:rPr>
            <a:t>7</a:t>
          </a:r>
          <a:r>
            <a:rPr lang="zh-TW" altLang="en-US" dirty="0" smtClean="0">
              <a:solidFill>
                <a:srgbClr val="FF0000"/>
              </a:solidFill>
            </a:rPr>
            <a:t>月</a:t>
          </a:r>
          <a:r>
            <a:rPr lang="en-US" altLang="zh-TW" dirty="0" smtClean="0">
              <a:solidFill>
                <a:srgbClr val="FF0000"/>
              </a:solidFill>
            </a:rPr>
            <a:t>10</a:t>
          </a:r>
          <a:r>
            <a:rPr lang="zh-TW" altLang="en-US" dirty="0" smtClean="0">
              <a:solidFill>
                <a:srgbClr val="FF0000"/>
              </a:solidFill>
            </a:rPr>
            <a:t>日</a:t>
          </a:r>
          <a:r>
            <a:rPr lang="zh-TW" altLang="zh-TW" dirty="0" smtClean="0"/>
            <a:t>前分別至平臺評定成績。</a:t>
          </a:r>
          <a:endParaRPr lang="zh-TW" altLang="en-US" b="1" dirty="0"/>
        </a:p>
      </dgm:t>
    </dgm:pt>
    <dgm:pt modelId="{D343346C-7711-4DC2-B79B-6FA3F4D244CA}" type="parTrans" cxnId="{BCE610C2-ED78-45CE-8B77-A7F16CA84444}">
      <dgm:prSet/>
      <dgm:spPr/>
      <dgm:t>
        <a:bodyPr/>
        <a:lstStyle/>
        <a:p>
          <a:endParaRPr lang="zh-TW" altLang="en-US"/>
        </a:p>
      </dgm:t>
    </dgm:pt>
    <dgm:pt modelId="{95A1AB94-CB7B-42B4-A5E3-DA0E890E60BC}" type="sibTrans" cxnId="{BCE610C2-ED78-45CE-8B77-A7F16CA84444}">
      <dgm:prSet/>
      <dgm:spPr/>
      <dgm:t>
        <a:bodyPr/>
        <a:lstStyle/>
        <a:p>
          <a:endParaRPr lang="zh-TW" altLang="en-US"/>
        </a:p>
      </dgm:t>
    </dgm:pt>
    <dgm:pt modelId="{443D2764-457D-4B02-A140-F0E5968351B8}">
      <dgm:prSet phldrT="[文字]" custT="1"/>
      <dgm:spPr/>
      <dgm:t>
        <a:bodyPr/>
        <a:lstStyle/>
        <a:p>
          <a:r>
            <a:rPr lang="en-US" altLang="zh-TW" sz="2800" b="1" dirty="0" smtClean="0">
              <a:effectLst>
                <a:outerShdw blurRad="38100" dist="38100" dir="2700000" algn="tl">
                  <a:srgbClr val="000000">
                    <a:alpha val="43137"/>
                  </a:srgbClr>
                </a:outerShdw>
              </a:effectLst>
            </a:rPr>
            <a:t>2.</a:t>
          </a:r>
          <a:r>
            <a:rPr lang="zh-TW" altLang="zh-TW" sz="2800" b="1" dirty="0" smtClean="0">
              <a:effectLst>
                <a:outerShdw blurRad="38100" dist="38100" dir="2700000" algn="tl">
                  <a:srgbClr val="000000">
                    <a:alpha val="43137"/>
                  </a:srgbClr>
                </a:outerShdw>
              </a:effectLst>
            </a:rPr>
            <a:t>教學演示評量【附件十</a:t>
          </a:r>
          <a:r>
            <a:rPr lang="zh-TW" altLang="en-US" sz="2800" b="1" dirty="0" smtClean="0">
              <a:effectLst>
                <a:outerShdw blurRad="38100" dist="38100" dir="2700000" algn="tl">
                  <a:srgbClr val="000000">
                    <a:alpha val="43137"/>
                  </a:srgbClr>
                </a:outerShdw>
              </a:effectLst>
            </a:rPr>
            <a:t>一</a:t>
          </a:r>
          <a:r>
            <a:rPr lang="zh-TW" altLang="zh-TW" sz="2800" b="1" dirty="0" smtClean="0">
              <a:effectLst>
                <a:outerShdw blurRad="38100" dist="38100" dir="2700000" algn="tl">
                  <a:srgbClr val="000000">
                    <a:alpha val="43137"/>
                  </a:srgbClr>
                </a:outerShdw>
              </a:effectLst>
            </a:rPr>
            <a:t>】</a:t>
          </a:r>
          <a:endParaRPr lang="zh-TW" altLang="en-US" sz="2800" b="1" dirty="0">
            <a:effectLst>
              <a:outerShdw blurRad="38100" dist="38100" dir="2700000" algn="tl">
                <a:srgbClr val="000000">
                  <a:alpha val="43137"/>
                </a:srgbClr>
              </a:outerShdw>
            </a:effectLst>
          </a:endParaRPr>
        </a:p>
      </dgm:t>
    </dgm:pt>
    <dgm:pt modelId="{4A0F2F86-FBE4-4755-9AF6-307F55C7C038}" type="parTrans" cxnId="{35403F62-F2A1-4860-B266-C917B8A62B5B}">
      <dgm:prSet/>
      <dgm:spPr/>
      <dgm:t>
        <a:bodyPr/>
        <a:lstStyle/>
        <a:p>
          <a:endParaRPr lang="zh-TW" altLang="en-US"/>
        </a:p>
      </dgm:t>
    </dgm:pt>
    <dgm:pt modelId="{20DA1090-5C58-4DB7-B0A2-83F01554BAD2}" type="sibTrans" cxnId="{35403F62-F2A1-4860-B266-C917B8A62B5B}">
      <dgm:prSet/>
      <dgm:spPr/>
      <dgm:t>
        <a:bodyPr/>
        <a:lstStyle/>
        <a:p>
          <a:endParaRPr lang="zh-TW" altLang="en-US"/>
        </a:p>
      </dgm:t>
    </dgm:pt>
    <dgm:pt modelId="{88744BD2-2BEC-4229-9177-372CA8E6B5B4}">
      <dgm:prSet phldrT="[文字]"/>
      <dgm:spPr/>
      <dgm:t>
        <a:bodyPr/>
        <a:lstStyle/>
        <a:p>
          <a:r>
            <a:rPr lang="zh-TW" altLang="en-US" dirty="0" smtClean="0"/>
            <a:t>實習學生完成教學演示後，</a:t>
          </a:r>
          <a:r>
            <a:rPr lang="zh-TW" altLang="zh-TW" dirty="0" smtClean="0"/>
            <a:t>請輔導教師於</a:t>
          </a:r>
          <a:r>
            <a:rPr lang="en-US" altLang="zh-TW" dirty="0" smtClean="0">
              <a:solidFill>
                <a:srgbClr val="FF0000"/>
              </a:solidFill>
            </a:rPr>
            <a:t>7</a:t>
          </a:r>
          <a:r>
            <a:rPr lang="zh-TW" altLang="en-US" dirty="0" smtClean="0">
              <a:solidFill>
                <a:srgbClr val="FF0000"/>
              </a:solidFill>
            </a:rPr>
            <a:t>月</a:t>
          </a:r>
          <a:r>
            <a:rPr lang="en-US" altLang="zh-TW" dirty="0" smtClean="0">
              <a:solidFill>
                <a:srgbClr val="FF0000"/>
              </a:solidFill>
            </a:rPr>
            <a:t>10</a:t>
          </a:r>
          <a:r>
            <a:rPr lang="zh-TW" altLang="en-US" dirty="0" smtClean="0">
              <a:solidFill>
                <a:srgbClr val="FF0000"/>
              </a:solidFill>
            </a:rPr>
            <a:t>日</a:t>
          </a:r>
          <a:r>
            <a:rPr lang="zh-TW" altLang="zh-TW" dirty="0" smtClean="0"/>
            <a:t>前分別至平臺評定成績，第三方教師評量表</a:t>
          </a:r>
          <a:r>
            <a:rPr lang="zh-TW" altLang="en-US" dirty="0" smtClean="0"/>
            <a:t>可</a:t>
          </a:r>
          <a:r>
            <a:rPr lang="zh-TW" altLang="zh-TW" dirty="0" smtClean="0"/>
            <a:t>由輔導教師或實習學生代為上傳。</a:t>
          </a:r>
          <a:endParaRPr lang="zh-TW" altLang="en-US" b="1" dirty="0"/>
        </a:p>
      </dgm:t>
    </dgm:pt>
    <dgm:pt modelId="{99B77722-4C92-4416-B85B-9B874C3900E4}" type="parTrans" cxnId="{5F8A349C-35DB-4A76-BB5F-C98ED3F7303C}">
      <dgm:prSet/>
      <dgm:spPr/>
      <dgm:t>
        <a:bodyPr/>
        <a:lstStyle/>
        <a:p>
          <a:endParaRPr lang="zh-TW" altLang="en-US"/>
        </a:p>
      </dgm:t>
    </dgm:pt>
    <dgm:pt modelId="{932B260B-1118-4345-B9BE-545BAEE46F7D}" type="sibTrans" cxnId="{5F8A349C-35DB-4A76-BB5F-C98ED3F7303C}">
      <dgm:prSet/>
      <dgm:spPr/>
      <dgm:t>
        <a:bodyPr/>
        <a:lstStyle/>
        <a:p>
          <a:endParaRPr lang="zh-TW" altLang="en-US"/>
        </a:p>
      </dgm:t>
    </dgm:pt>
    <dgm:pt modelId="{42145900-B00A-4B52-99FC-613F36923F4E}">
      <dgm:prSet phldrT="[文字]" custT="1"/>
      <dgm:spPr/>
      <dgm:t>
        <a:bodyPr/>
        <a:lstStyle/>
        <a:p>
          <a:r>
            <a:rPr lang="en-US" altLang="zh-TW" sz="2800" b="1" dirty="0" smtClean="0">
              <a:effectLst>
                <a:outerShdw blurRad="38100" dist="38100" dir="2700000" algn="tl">
                  <a:srgbClr val="000000">
                    <a:alpha val="43137"/>
                  </a:srgbClr>
                </a:outerShdw>
              </a:effectLst>
            </a:rPr>
            <a:t>3.</a:t>
          </a:r>
          <a:r>
            <a:rPr lang="zh-TW" altLang="zh-TW" sz="2800" b="1" dirty="0" smtClean="0">
              <a:effectLst>
                <a:outerShdw blurRad="38100" dist="38100" dir="2700000" algn="tl">
                  <a:srgbClr val="000000">
                    <a:alpha val="43137"/>
                  </a:srgbClr>
                </a:outerShdw>
              </a:effectLst>
            </a:rPr>
            <a:t>整體表現評量【附件十</a:t>
          </a:r>
          <a:r>
            <a:rPr lang="zh-TW" altLang="en-US" sz="2800" b="1" dirty="0" smtClean="0">
              <a:effectLst>
                <a:outerShdw blurRad="38100" dist="38100" dir="2700000" algn="tl">
                  <a:srgbClr val="000000">
                    <a:alpha val="43137"/>
                  </a:srgbClr>
                </a:outerShdw>
              </a:effectLst>
            </a:rPr>
            <a:t>二</a:t>
          </a:r>
          <a:r>
            <a:rPr lang="zh-TW" altLang="zh-TW" sz="2800" b="1" dirty="0" smtClean="0">
              <a:effectLst>
                <a:outerShdw blurRad="38100" dist="38100" dir="2700000" algn="tl">
                  <a:srgbClr val="000000">
                    <a:alpha val="43137"/>
                  </a:srgbClr>
                </a:outerShdw>
              </a:effectLst>
            </a:rPr>
            <a:t>】</a:t>
          </a:r>
          <a:endParaRPr lang="zh-TW" altLang="en-US" sz="2800" b="1" dirty="0">
            <a:effectLst>
              <a:outerShdw blurRad="38100" dist="38100" dir="2700000" algn="tl">
                <a:srgbClr val="000000">
                  <a:alpha val="43137"/>
                </a:srgbClr>
              </a:outerShdw>
            </a:effectLst>
          </a:endParaRPr>
        </a:p>
      </dgm:t>
    </dgm:pt>
    <dgm:pt modelId="{CB6C988B-7418-4EE6-8D47-E623E2A682C0}" type="parTrans" cxnId="{ADFF689F-3DB8-4638-8ACA-CF2483B00A49}">
      <dgm:prSet/>
      <dgm:spPr/>
      <dgm:t>
        <a:bodyPr/>
        <a:lstStyle/>
        <a:p>
          <a:endParaRPr lang="zh-TW" altLang="en-US"/>
        </a:p>
      </dgm:t>
    </dgm:pt>
    <dgm:pt modelId="{BC755A91-C0AA-4600-8577-3771882B84CF}" type="sibTrans" cxnId="{ADFF689F-3DB8-4638-8ACA-CF2483B00A49}">
      <dgm:prSet/>
      <dgm:spPr/>
      <dgm:t>
        <a:bodyPr/>
        <a:lstStyle/>
        <a:p>
          <a:endParaRPr lang="zh-TW" altLang="en-US"/>
        </a:p>
      </dgm:t>
    </dgm:pt>
    <dgm:pt modelId="{DAD99D63-2407-4353-9AF3-2AF4437B4458}">
      <dgm:prSet phldrT="[文字]"/>
      <dgm:spPr/>
      <dgm:t>
        <a:bodyPr/>
        <a:lstStyle/>
        <a:p>
          <a:r>
            <a:rPr lang="zh-TW" altLang="zh-TW" dirty="0" smtClean="0"/>
            <a:t>由指導教師及輔導教師共議評定最終結果，並由本校指導教師</a:t>
          </a:r>
          <a:r>
            <a:rPr lang="en-US" altLang="zh-TW" dirty="0" smtClean="0">
              <a:solidFill>
                <a:srgbClr val="FF0000"/>
              </a:solidFill>
            </a:rPr>
            <a:t>7</a:t>
          </a:r>
          <a:r>
            <a:rPr lang="zh-TW" altLang="zh-TW" dirty="0" smtClean="0">
              <a:solidFill>
                <a:srgbClr val="FF0000"/>
              </a:solidFill>
            </a:rPr>
            <a:t>月</a:t>
          </a:r>
          <a:r>
            <a:rPr lang="en-US" altLang="zh-TW" dirty="0" smtClean="0">
              <a:solidFill>
                <a:srgbClr val="FF0000"/>
              </a:solidFill>
            </a:rPr>
            <a:t>10</a:t>
          </a:r>
          <a:r>
            <a:rPr lang="zh-TW" altLang="zh-TW" dirty="0" smtClean="0">
              <a:solidFill>
                <a:srgbClr val="FF0000"/>
              </a:solidFill>
            </a:rPr>
            <a:t>日</a:t>
          </a:r>
          <a:r>
            <a:rPr lang="zh-TW" altLang="zh-TW" dirty="0" smtClean="0"/>
            <a:t>前至</a:t>
          </a:r>
          <a:r>
            <a:rPr lang="zh-TW" altLang="en-US" dirty="0" smtClean="0"/>
            <a:t>實習</a:t>
          </a:r>
          <a:r>
            <a:rPr lang="zh-TW" altLang="zh-TW" dirty="0" smtClean="0"/>
            <a:t>平臺填報</a:t>
          </a:r>
          <a:r>
            <a:rPr lang="zh-TW" altLang="en-US" dirty="0" smtClean="0"/>
            <a:t>結果。</a:t>
          </a:r>
          <a:endParaRPr lang="zh-TW" altLang="en-US" b="1" dirty="0"/>
        </a:p>
      </dgm:t>
    </dgm:pt>
    <dgm:pt modelId="{E4E1C358-8822-437B-8108-15DDCEDE4D1E}" type="parTrans" cxnId="{3A70A68F-1BE8-4145-8392-C43873D76756}">
      <dgm:prSet/>
      <dgm:spPr/>
      <dgm:t>
        <a:bodyPr/>
        <a:lstStyle/>
        <a:p>
          <a:endParaRPr lang="zh-TW" altLang="en-US"/>
        </a:p>
      </dgm:t>
    </dgm:pt>
    <dgm:pt modelId="{B0463B29-27CE-4B43-A49C-2649D0E912D4}" type="sibTrans" cxnId="{3A70A68F-1BE8-4145-8392-C43873D76756}">
      <dgm:prSet/>
      <dgm:spPr/>
      <dgm:t>
        <a:bodyPr/>
        <a:lstStyle/>
        <a:p>
          <a:endParaRPr lang="zh-TW" altLang="en-US"/>
        </a:p>
      </dgm:t>
    </dgm:pt>
    <dgm:pt modelId="{69478C31-4F86-4329-A1F8-3020B83C6D6A}">
      <dgm:prSet phldrT="[文字]"/>
      <dgm:spPr/>
      <dgm:t>
        <a:bodyPr/>
        <a:lstStyle/>
        <a:p>
          <a:r>
            <a:rPr lang="zh-TW" altLang="en-US" dirty="0" smtClean="0"/>
            <a:t>教育實習機構</a:t>
          </a:r>
          <a:r>
            <a:rPr lang="zh-TW" altLang="zh-TW" dirty="0" smtClean="0"/>
            <a:t>教育實習輔導小組承辦人請於</a:t>
          </a:r>
          <a:r>
            <a:rPr lang="en-US" altLang="zh-TW" dirty="0" smtClean="0">
              <a:solidFill>
                <a:srgbClr val="FF0000"/>
              </a:solidFill>
            </a:rPr>
            <a:t>7</a:t>
          </a:r>
          <a:r>
            <a:rPr lang="zh-TW" altLang="en-US" dirty="0" smtClean="0">
              <a:solidFill>
                <a:srgbClr val="FF0000"/>
              </a:solidFill>
            </a:rPr>
            <a:t>月</a:t>
          </a:r>
          <a:r>
            <a:rPr lang="en-US" altLang="zh-TW" dirty="0" smtClean="0">
              <a:solidFill>
                <a:srgbClr val="FF0000"/>
              </a:solidFill>
            </a:rPr>
            <a:t>15</a:t>
          </a:r>
          <a:r>
            <a:rPr lang="zh-TW" altLang="zh-TW" dirty="0" smtClean="0">
              <a:solidFill>
                <a:srgbClr val="FF0000"/>
              </a:solidFill>
            </a:rPr>
            <a:t>日</a:t>
          </a:r>
          <a:r>
            <a:rPr lang="zh-TW" altLang="zh-TW" dirty="0" smtClean="0"/>
            <a:t>前至平臺覆核</a:t>
          </a:r>
          <a:r>
            <a:rPr lang="zh-TW" altLang="en-US" dirty="0" smtClean="0"/>
            <a:t>，</a:t>
          </a:r>
          <a:r>
            <a:rPr lang="zh-TW" altLang="zh-TW" dirty="0" smtClean="0"/>
            <a:t>並送出評定結果</a:t>
          </a:r>
          <a:r>
            <a:rPr lang="zh-TW" altLang="en-US" dirty="0" smtClean="0"/>
            <a:t>，本校將據以檢核實習成績通過名單，製發證書。</a:t>
          </a:r>
          <a:endParaRPr lang="zh-TW" altLang="en-US" b="1" dirty="0"/>
        </a:p>
      </dgm:t>
    </dgm:pt>
    <dgm:pt modelId="{DE2A4F02-BD03-4358-9811-FB79A3D687D3}" type="parTrans" cxnId="{424B81EA-1AA1-4116-B9CE-190CBB654AD1}">
      <dgm:prSet/>
      <dgm:spPr/>
      <dgm:t>
        <a:bodyPr/>
        <a:lstStyle/>
        <a:p>
          <a:endParaRPr lang="zh-TW" altLang="en-US"/>
        </a:p>
      </dgm:t>
    </dgm:pt>
    <dgm:pt modelId="{CEB2FE2E-449B-4AD0-8321-56AAD0575941}" type="sibTrans" cxnId="{424B81EA-1AA1-4116-B9CE-190CBB654AD1}">
      <dgm:prSet/>
      <dgm:spPr/>
      <dgm:t>
        <a:bodyPr/>
        <a:lstStyle/>
        <a:p>
          <a:endParaRPr lang="zh-TW" altLang="en-US"/>
        </a:p>
      </dgm:t>
    </dgm:pt>
    <dgm:pt modelId="{AD3F1A0A-C54B-4A54-AF41-2AA5601122AF}" type="pres">
      <dgm:prSet presAssocID="{A63A12D2-123D-4FDB-855D-99DBEC7C4EB8}" presName="linear" presStyleCnt="0">
        <dgm:presLayoutVars>
          <dgm:dir/>
          <dgm:animLvl val="lvl"/>
          <dgm:resizeHandles val="exact"/>
        </dgm:presLayoutVars>
      </dgm:prSet>
      <dgm:spPr/>
      <dgm:t>
        <a:bodyPr/>
        <a:lstStyle/>
        <a:p>
          <a:endParaRPr lang="zh-TW" altLang="en-US"/>
        </a:p>
      </dgm:t>
    </dgm:pt>
    <dgm:pt modelId="{9AB103CF-B96C-400F-90BA-434ACE4C08EE}" type="pres">
      <dgm:prSet presAssocID="{6AB7A0CE-190F-4D34-8ED9-E0E0C18039D9}" presName="parentLin" presStyleCnt="0"/>
      <dgm:spPr/>
    </dgm:pt>
    <dgm:pt modelId="{84EA9CA7-1DEF-412B-9A9C-435BE1E04900}" type="pres">
      <dgm:prSet presAssocID="{6AB7A0CE-190F-4D34-8ED9-E0E0C18039D9}" presName="parentLeftMargin" presStyleLbl="node1" presStyleIdx="0" presStyleCnt="3"/>
      <dgm:spPr/>
      <dgm:t>
        <a:bodyPr/>
        <a:lstStyle/>
        <a:p>
          <a:endParaRPr lang="zh-TW" altLang="en-US"/>
        </a:p>
      </dgm:t>
    </dgm:pt>
    <dgm:pt modelId="{602B8D14-E0F7-412B-A811-ACF83D7A968C}" type="pres">
      <dgm:prSet presAssocID="{6AB7A0CE-190F-4D34-8ED9-E0E0C18039D9}" presName="parentText" presStyleLbl="node1" presStyleIdx="0" presStyleCnt="3">
        <dgm:presLayoutVars>
          <dgm:chMax val="0"/>
          <dgm:bulletEnabled val="1"/>
        </dgm:presLayoutVars>
      </dgm:prSet>
      <dgm:spPr/>
      <dgm:t>
        <a:bodyPr/>
        <a:lstStyle/>
        <a:p>
          <a:endParaRPr lang="zh-TW" altLang="en-US"/>
        </a:p>
      </dgm:t>
    </dgm:pt>
    <dgm:pt modelId="{4222DCFD-374D-41B6-988E-0F5E1BD0E296}" type="pres">
      <dgm:prSet presAssocID="{6AB7A0CE-190F-4D34-8ED9-E0E0C18039D9}" presName="negativeSpace" presStyleCnt="0"/>
      <dgm:spPr/>
    </dgm:pt>
    <dgm:pt modelId="{74621145-8B37-4EFC-BFAF-35F4928D0CF3}" type="pres">
      <dgm:prSet presAssocID="{6AB7A0CE-190F-4D34-8ED9-E0E0C18039D9}" presName="childText" presStyleLbl="conFgAcc1" presStyleIdx="0" presStyleCnt="3">
        <dgm:presLayoutVars>
          <dgm:bulletEnabled val="1"/>
        </dgm:presLayoutVars>
      </dgm:prSet>
      <dgm:spPr/>
      <dgm:t>
        <a:bodyPr/>
        <a:lstStyle/>
        <a:p>
          <a:endParaRPr lang="zh-TW" altLang="en-US"/>
        </a:p>
      </dgm:t>
    </dgm:pt>
    <dgm:pt modelId="{C96FD2E4-8D72-4AC1-9331-61B2225AC136}" type="pres">
      <dgm:prSet presAssocID="{B3B3BA4D-33C6-43EA-A3EC-66D02B63693B}" presName="spaceBetweenRectangles" presStyleCnt="0"/>
      <dgm:spPr/>
    </dgm:pt>
    <dgm:pt modelId="{15FAE98B-6827-49BB-9754-E1F9634A8FFC}" type="pres">
      <dgm:prSet presAssocID="{443D2764-457D-4B02-A140-F0E5968351B8}" presName="parentLin" presStyleCnt="0"/>
      <dgm:spPr/>
    </dgm:pt>
    <dgm:pt modelId="{54BDC949-9140-4825-8D10-47D918129AAD}" type="pres">
      <dgm:prSet presAssocID="{443D2764-457D-4B02-A140-F0E5968351B8}" presName="parentLeftMargin" presStyleLbl="node1" presStyleIdx="0" presStyleCnt="3"/>
      <dgm:spPr/>
      <dgm:t>
        <a:bodyPr/>
        <a:lstStyle/>
        <a:p>
          <a:endParaRPr lang="zh-TW" altLang="en-US"/>
        </a:p>
      </dgm:t>
    </dgm:pt>
    <dgm:pt modelId="{AE43288D-33EC-4FC2-8052-4ACB9C641972}" type="pres">
      <dgm:prSet presAssocID="{443D2764-457D-4B02-A140-F0E5968351B8}" presName="parentText" presStyleLbl="node1" presStyleIdx="1" presStyleCnt="3">
        <dgm:presLayoutVars>
          <dgm:chMax val="0"/>
          <dgm:bulletEnabled val="1"/>
        </dgm:presLayoutVars>
      </dgm:prSet>
      <dgm:spPr/>
      <dgm:t>
        <a:bodyPr/>
        <a:lstStyle/>
        <a:p>
          <a:endParaRPr lang="zh-TW" altLang="en-US"/>
        </a:p>
      </dgm:t>
    </dgm:pt>
    <dgm:pt modelId="{82DDD9C6-D4AB-424C-A40E-4A466FCAC76F}" type="pres">
      <dgm:prSet presAssocID="{443D2764-457D-4B02-A140-F0E5968351B8}" presName="negativeSpace" presStyleCnt="0"/>
      <dgm:spPr/>
    </dgm:pt>
    <dgm:pt modelId="{DC28A518-89A9-4E2F-A29C-5ABE69666771}" type="pres">
      <dgm:prSet presAssocID="{443D2764-457D-4B02-A140-F0E5968351B8}" presName="childText" presStyleLbl="conFgAcc1" presStyleIdx="1" presStyleCnt="3">
        <dgm:presLayoutVars>
          <dgm:bulletEnabled val="1"/>
        </dgm:presLayoutVars>
      </dgm:prSet>
      <dgm:spPr/>
      <dgm:t>
        <a:bodyPr/>
        <a:lstStyle/>
        <a:p>
          <a:endParaRPr lang="zh-TW" altLang="en-US"/>
        </a:p>
      </dgm:t>
    </dgm:pt>
    <dgm:pt modelId="{3C867129-F28E-4B46-B712-2BC39BA725C7}" type="pres">
      <dgm:prSet presAssocID="{20DA1090-5C58-4DB7-B0A2-83F01554BAD2}" presName="spaceBetweenRectangles" presStyleCnt="0"/>
      <dgm:spPr/>
    </dgm:pt>
    <dgm:pt modelId="{CA9A84DA-CB57-45E0-A38E-7EECFC074A03}" type="pres">
      <dgm:prSet presAssocID="{42145900-B00A-4B52-99FC-613F36923F4E}" presName="parentLin" presStyleCnt="0"/>
      <dgm:spPr/>
    </dgm:pt>
    <dgm:pt modelId="{96F9A542-2A62-4766-A51D-AC7DDE148CC0}" type="pres">
      <dgm:prSet presAssocID="{42145900-B00A-4B52-99FC-613F36923F4E}" presName="parentLeftMargin" presStyleLbl="node1" presStyleIdx="1" presStyleCnt="3"/>
      <dgm:spPr/>
      <dgm:t>
        <a:bodyPr/>
        <a:lstStyle/>
        <a:p>
          <a:endParaRPr lang="zh-TW" altLang="en-US"/>
        </a:p>
      </dgm:t>
    </dgm:pt>
    <dgm:pt modelId="{9541B30F-426E-4C56-9BAA-17986E9D45AB}" type="pres">
      <dgm:prSet presAssocID="{42145900-B00A-4B52-99FC-613F36923F4E}" presName="parentText" presStyleLbl="node1" presStyleIdx="2" presStyleCnt="3">
        <dgm:presLayoutVars>
          <dgm:chMax val="0"/>
          <dgm:bulletEnabled val="1"/>
        </dgm:presLayoutVars>
      </dgm:prSet>
      <dgm:spPr/>
      <dgm:t>
        <a:bodyPr/>
        <a:lstStyle/>
        <a:p>
          <a:endParaRPr lang="zh-TW" altLang="en-US"/>
        </a:p>
      </dgm:t>
    </dgm:pt>
    <dgm:pt modelId="{F5CBA506-29D8-427D-97AD-0585277D63B6}" type="pres">
      <dgm:prSet presAssocID="{42145900-B00A-4B52-99FC-613F36923F4E}" presName="negativeSpace" presStyleCnt="0"/>
      <dgm:spPr/>
    </dgm:pt>
    <dgm:pt modelId="{6F9E4C14-5E60-4607-86ED-855337587686}" type="pres">
      <dgm:prSet presAssocID="{42145900-B00A-4B52-99FC-613F36923F4E}" presName="childText" presStyleLbl="conFgAcc1" presStyleIdx="2" presStyleCnt="3">
        <dgm:presLayoutVars>
          <dgm:bulletEnabled val="1"/>
        </dgm:presLayoutVars>
      </dgm:prSet>
      <dgm:spPr/>
      <dgm:t>
        <a:bodyPr/>
        <a:lstStyle/>
        <a:p>
          <a:endParaRPr lang="zh-TW" altLang="en-US"/>
        </a:p>
      </dgm:t>
    </dgm:pt>
  </dgm:ptLst>
  <dgm:cxnLst>
    <dgm:cxn modelId="{6F71D5E1-B8AC-4571-B066-A79F7D1BEE3F}" type="presOf" srcId="{443D2764-457D-4B02-A140-F0E5968351B8}" destId="{AE43288D-33EC-4FC2-8052-4ACB9C641972}" srcOrd="1" destOrd="0" presId="urn:microsoft.com/office/officeart/2005/8/layout/list1"/>
    <dgm:cxn modelId="{9D3BC740-D8D1-40E1-BAA2-A684243829C9}" type="presOf" srcId="{69478C31-4F86-4329-A1F8-3020B83C6D6A}" destId="{6F9E4C14-5E60-4607-86ED-855337587686}" srcOrd="0" destOrd="1" presId="urn:microsoft.com/office/officeart/2005/8/layout/list1"/>
    <dgm:cxn modelId="{CEFFEFEC-E926-4340-937E-1208B91FA12B}" type="presOf" srcId="{DAD99D63-2407-4353-9AF3-2AF4437B4458}" destId="{6F9E4C14-5E60-4607-86ED-855337587686}" srcOrd="0" destOrd="0" presId="urn:microsoft.com/office/officeart/2005/8/layout/list1"/>
    <dgm:cxn modelId="{6D07295A-959C-4229-8C7B-C1F73307A391}" type="presOf" srcId="{88744BD2-2BEC-4229-9177-372CA8E6B5B4}" destId="{DC28A518-89A9-4E2F-A29C-5ABE69666771}" srcOrd="0" destOrd="0" presId="urn:microsoft.com/office/officeart/2005/8/layout/list1"/>
    <dgm:cxn modelId="{C721AB34-8A0D-443C-B49A-D587286C9EB8}" srcId="{A63A12D2-123D-4FDB-855D-99DBEC7C4EB8}" destId="{6AB7A0CE-190F-4D34-8ED9-E0E0C18039D9}" srcOrd="0" destOrd="0" parTransId="{4695CD46-42C8-4FCF-A4E6-31E3CBE441A2}" sibTransId="{B3B3BA4D-33C6-43EA-A3EC-66D02B63693B}"/>
    <dgm:cxn modelId="{424B81EA-1AA1-4116-B9CE-190CBB654AD1}" srcId="{42145900-B00A-4B52-99FC-613F36923F4E}" destId="{69478C31-4F86-4329-A1F8-3020B83C6D6A}" srcOrd="1" destOrd="0" parTransId="{DE2A4F02-BD03-4358-9811-FB79A3D687D3}" sibTransId="{CEB2FE2E-449B-4AD0-8321-56AAD0575941}"/>
    <dgm:cxn modelId="{5F8A349C-35DB-4A76-BB5F-C98ED3F7303C}" srcId="{443D2764-457D-4B02-A140-F0E5968351B8}" destId="{88744BD2-2BEC-4229-9177-372CA8E6B5B4}" srcOrd="0" destOrd="0" parTransId="{99B77722-4C92-4416-B85B-9B874C3900E4}" sibTransId="{932B260B-1118-4345-B9BE-545BAEE46F7D}"/>
    <dgm:cxn modelId="{71BD8DFC-D19B-4588-B5AF-9D2D9975718C}" type="presOf" srcId="{42145900-B00A-4B52-99FC-613F36923F4E}" destId="{96F9A542-2A62-4766-A51D-AC7DDE148CC0}" srcOrd="0" destOrd="0" presId="urn:microsoft.com/office/officeart/2005/8/layout/list1"/>
    <dgm:cxn modelId="{ADFF689F-3DB8-4638-8ACA-CF2483B00A49}" srcId="{A63A12D2-123D-4FDB-855D-99DBEC7C4EB8}" destId="{42145900-B00A-4B52-99FC-613F36923F4E}" srcOrd="2" destOrd="0" parTransId="{CB6C988B-7418-4EE6-8D47-E623E2A682C0}" sibTransId="{BC755A91-C0AA-4600-8577-3771882B84CF}"/>
    <dgm:cxn modelId="{BCE610C2-ED78-45CE-8B77-A7F16CA84444}" srcId="{6AB7A0CE-190F-4D34-8ED9-E0E0C18039D9}" destId="{F9FA8382-4801-4CE1-A0F7-936BE8642B21}" srcOrd="0" destOrd="0" parTransId="{D343346C-7711-4DC2-B79B-6FA3F4D244CA}" sibTransId="{95A1AB94-CB7B-42B4-A5E3-DA0E890E60BC}"/>
    <dgm:cxn modelId="{AC941E7F-2823-401E-BA57-6A4ECB323AEB}" type="presOf" srcId="{6AB7A0CE-190F-4D34-8ED9-E0E0C18039D9}" destId="{84EA9CA7-1DEF-412B-9A9C-435BE1E04900}" srcOrd="0" destOrd="0" presId="urn:microsoft.com/office/officeart/2005/8/layout/list1"/>
    <dgm:cxn modelId="{33A5B2E3-0ACD-414A-9544-EC61A7EACC63}" type="presOf" srcId="{A63A12D2-123D-4FDB-855D-99DBEC7C4EB8}" destId="{AD3F1A0A-C54B-4A54-AF41-2AA5601122AF}" srcOrd="0" destOrd="0" presId="urn:microsoft.com/office/officeart/2005/8/layout/list1"/>
    <dgm:cxn modelId="{4244B200-F006-43DA-999F-0B982F85CA45}" type="presOf" srcId="{443D2764-457D-4B02-A140-F0E5968351B8}" destId="{54BDC949-9140-4825-8D10-47D918129AAD}" srcOrd="0" destOrd="0" presId="urn:microsoft.com/office/officeart/2005/8/layout/list1"/>
    <dgm:cxn modelId="{3A70A68F-1BE8-4145-8392-C43873D76756}" srcId="{42145900-B00A-4B52-99FC-613F36923F4E}" destId="{DAD99D63-2407-4353-9AF3-2AF4437B4458}" srcOrd="0" destOrd="0" parTransId="{E4E1C358-8822-437B-8108-15DDCEDE4D1E}" sibTransId="{B0463B29-27CE-4B43-A49C-2649D0E912D4}"/>
    <dgm:cxn modelId="{FD6428CC-7DE2-4763-9F06-CF009AA38F56}" type="presOf" srcId="{6AB7A0CE-190F-4D34-8ED9-E0E0C18039D9}" destId="{602B8D14-E0F7-412B-A811-ACF83D7A968C}" srcOrd="1" destOrd="0" presId="urn:microsoft.com/office/officeart/2005/8/layout/list1"/>
    <dgm:cxn modelId="{35403F62-F2A1-4860-B266-C917B8A62B5B}" srcId="{A63A12D2-123D-4FDB-855D-99DBEC7C4EB8}" destId="{443D2764-457D-4B02-A140-F0E5968351B8}" srcOrd="1" destOrd="0" parTransId="{4A0F2F86-FBE4-4755-9AF6-307F55C7C038}" sibTransId="{20DA1090-5C58-4DB7-B0A2-83F01554BAD2}"/>
    <dgm:cxn modelId="{C94E10DD-14EF-4EBF-B739-09A177F28E6A}" type="presOf" srcId="{F9FA8382-4801-4CE1-A0F7-936BE8642B21}" destId="{74621145-8B37-4EFC-BFAF-35F4928D0CF3}" srcOrd="0" destOrd="0" presId="urn:microsoft.com/office/officeart/2005/8/layout/list1"/>
    <dgm:cxn modelId="{A2CED2D7-43CD-4B8B-863A-3C2736FB4C83}" type="presOf" srcId="{42145900-B00A-4B52-99FC-613F36923F4E}" destId="{9541B30F-426E-4C56-9BAA-17986E9D45AB}" srcOrd="1" destOrd="0" presId="urn:microsoft.com/office/officeart/2005/8/layout/list1"/>
    <dgm:cxn modelId="{CBF13B16-B511-4EFC-B85D-A0727DBCDF21}" type="presParOf" srcId="{AD3F1A0A-C54B-4A54-AF41-2AA5601122AF}" destId="{9AB103CF-B96C-400F-90BA-434ACE4C08EE}" srcOrd="0" destOrd="0" presId="urn:microsoft.com/office/officeart/2005/8/layout/list1"/>
    <dgm:cxn modelId="{D6786658-8B61-4890-A1AC-882FAD9258B3}" type="presParOf" srcId="{9AB103CF-B96C-400F-90BA-434ACE4C08EE}" destId="{84EA9CA7-1DEF-412B-9A9C-435BE1E04900}" srcOrd="0" destOrd="0" presId="urn:microsoft.com/office/officeart/2005/8/layout/list1"/>
    <dgm:cxn modelId="{BA91AD9A-1F19-4B63-A8C3-EA3DC5A8E0DA}" type="presParOf" srcId="{9AB103CF-B96C-400F-90BA-434ACE4C08EE}" destId="{602B8D14-E0F7-412B-A811-ACF83D7A968C}" srcOrd="1" destOrd="0" presId="urn:microsoft.com/office/officeart/2005/8/layout/list1"/>
    <dgm:cxn modelId="{7A344CAC-3F08-4EE6-A50E-C936A3FECDAA}" type="presParOf" srcId="{AD3F1A0A-C54B-4A54-AF41-2AA5601122AF}" destId="{4222DCFD-374D-41B6-988E-0F5E1BD0E296}" srcOrd="1" destOrd="0" presId="urn:microsoft.com/office/officeart/2005/8/layout/list1"/>
    <dgm:cxn modelId="{BC2B0FA6-A827-4CA7-A694-7F9D1BC91EF3}" type="presParOf" srcId="{AD3F1A0A-C54B-4A54-AF41-2AA5601122AF}" destId="{74621145-8B37-4EFC-BFAF-35F4928D0CF3}" srcOrd="2" destOrd="0" presId="urn:microsoft.com/office/officeart/2005/8/layout/list1"/>
    <dgm:cxn modelId="{25F45860-74B6-4B16-8C53-9C6AD8AD8E9F}" type="presParOf" srcId="{AD3F1A0A-C54B-4A54-AF41-2AA5601122AF}" destId="{C96FD2E4-8D72-4AC1-9331-61B2225AC136}" srcOrd="3" destOrd="0" presId="urn:microsoft.com/office/officeart/2005/8/layout/list1"/>
    <dgm:cxn modelId="{5D28EDCF-0079-4B44-9B74-1BBF43AFB84A}" type="presParOf" srcId="{AD3F1A0A-C54B-4A54-AF41-2AA5601122AF}" destId="{15FAE98B-6827-49BB-9754-E1F9634A8FFC}" srcOrd="4" destOrd="0" presId="urn:microsoft.com/office/officeart/2005/8/layout/list1"/>
    <dgm:cxn modelId="{ED3B48C1-89FB-46D8-BBE0-BC93F055812B}" type="presParOf" srcId="{15FAE98B-6827-49BB-9754-E1F9634A8FFC}" destId="{54BDC949-9140-4825-8D10-47D918129AAD}" srcOrd="0" destOrd="0" presId="urn:microsoft.com/office/officeart/2005/8/layout/list1"/>
    <dgm:cxn modelId="{BD2D3176-3CFB-4D5F-B999-2A4AD3963752}" type="presParOf" srcId="{15FAE98B-6827-49BB-9754-E1F9634A8FFC}" destId="{AE43288D-33EC-4FC2-8052-4ACB9C641972}" srcOrd="1" destOrd="0" presId="urn:microsoft.com/office/officeart/2005/8/layout/list1"/>
    <dgm:cxn modelId="{6F304459-DEA0-46C1-9A5D-270F585234BD}" type="presParOf" srcId="{AD3F1A0A-C54B-4A54-AF41-2AA5601122AF}" destId="{82DDD9C6-D4AB-424C-A40E-4A466FCAC76F}" srcOrd="5" destOrd="0" presId="urn:microsoft.com/office/officeart/2005/8/layout/list1"/>
    <dgm:cxn modelId="{E77B4CF3-0E1B-4169-80DA-FD70A59BD49E}" type="presParOf" srcId="{AD3F1A0A-C54B-4A54-AF41-2AA5601122AF}" destId="{DC28A518-89A9-4E2F-A29C-5ABE69666771}" srcOrd="6" destOrd="0" presId="urn:microsoft.com/office/officeart/2005/8/layout/list1"/>
    <dgm:cxn modelId="{38E4A162-1857-4695-852C-93F994BAC5BD}" type="presParOf" srcId="{AD3F1A0A-C54B-4A54-AF41-2AA5601122AF}" destId="{3C867129-F28E-4B46-B712-2BC39BA725C7}" srcOrd="7" destOrd="0" presId="urn:microsoft.com/office/officeart/2005/8/layout/list1"/>
    <dgm:cxn modelId="{976AB251-6A3A-40D2-892E-743B9C23981D}" type="presParOf" srcId="{AD3F1A0A-C54B-4A54-AF41-2AA5601122AF}" destId="{CA9A84DA-CB57-45E0-A38E-7EECFC074A03}" srcOrd="8" destOrd="0" presId="urn:microsoft.com/office/officeart/2005/8/layout/list1"/>
    <dgm:cxn modelId="{6FE87146-285C-404B-AC04-01EFD88A0F36}" type="presParOf" srcId="{CA9A84DA-CB57-45E0-A38E-7EECFC074A03}" destId="{96F9A542-2A62-4766-A51D-AC7DDE148CC0}" srcOrd="0" destOrd="0" presId="urn:microsoft.com/office/officeart/2005/8/layout/list1"/>
    <dgm:cxn modelId="{B52A0F56-4BFD-4013-AF4B-DAB1550BDB56}" type="presParOf" srcId="{CA9A84DA-CB57-45E0-A38E-7EECFC074A03}" destId="{9541B30F-426E-4C56-9BAA-17986E9D45AB}" srcOrd="1" destOrd="0" presId="urn:microsoft.com/office/officeart/2005/8/layout/list1"/>
    <dgm:cxn modelId="{D3643F65-6847-4144-B04F-07747A0BE994}" type="presParOf" srcId="{AD3F1A0A-C54B-4A54-AF41-2AA5601122AF}" destId="{F5CBA506-29D8-427D-97AD-0585277D63B6}" srcOrd="9" destOrd="0" presId="urn:microsoft.com/office/officeart/2005/8/layout/list1"/>
    <dgm:cxn modelId="{DE268366-4A00-43CA-BE3C-DBAAEC1BCED6}" type="presParOf" srcId="{AD3F1A0A-C54B-4A54-AF41-2AA5601122AF}" destId="{6F9E4C14-5E60-4607-86ED-855337587686}"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AF33DB-AB4E-462E-A4F3-9C09605D3675}" type="doc">
      <dgm:prSet loTypeId="urn:microsoft.com/office/officeart/2005/8/layout/hProcess9" loCatId="process" qsTypeId="urn:microsoft.com/office/officeart/2005/8/quickstyle/simple1" qsCatId="simple" csTypeId="urn:microsoft.com/office/officeart/2005/8/colors/colorful5" csCatId="colorful" phldr="1"/>
      <dgm:spPr/>
    </dgm:pt>
    <dgm:pt modelId="{7E274B3F-AA55-4719-B08C-740CDD4539E9}">
      <dgm:prSet phldrT="[文字]" custT="1"/>
      <dgm:spPr/>
      <dgm:t>
        <a:bodyPr/>
        <a:lstStyle/>
        <a:p>
          <a:r>
            <a:rPr lang="zh-TW" altLang="en-US" sz="2500" b="1" dirty="0" smtClean="0">
              <a:effectLst>
                <a:outerShdw blurRad="38100" dist="38100" dir="2700000" algn="tl">
                  <a:srgbClr val="000000">
                    <a:alpha val="43137"/>
                  </a:srgbClr>
                </a:outerShdw>
              </a:effectLst>
            </a:rPr>
            <a:t>指導教授需前往實習機構</a:t>
          </a:r>
          <a:r>
            <a:rPr lang="zh-TW" altLang="zh-TW" sz="2800" b="1" dirty="0" smtClean="0">
              <a:effectLst>
                <a:outerShdw blurRad="38100" dist="38100" dir="2700000" algn="tl">
                  <a:srgbClr val="000000">
                    <a:alpha val="43137"/>
                  </a:srgbClr>
                </a:outerShdw>
              </a:effectLst>
            </a:rPr>
            <a:t>至少</a:t>
          </a:r>
          <a:r>
            <a:rPr lang="af-ZA" altLang="zh-TW" sz="2800" b="1" dirty="0" smtClean="0">
              <a:effectLst>
                <a:outerShdw blurRad="38100" dist="38100" dir="2700000" algn="tl">
                  <a:srgbClr val="000000">
                    <a:alpha val="43137"/>
                  </a:srgbClr>
                </a:outerShdw>
              </a:effectLst>
            </a:rPr>
            <a:t>2</a:t>
          </a:r>
          <a:r>
            <a:rPr lang="zh-TW" altLang="zh-TW" sz="2800" b="1" dirty="0" smtClean="0">
              <a:effectLst>
                <a:outerShdw blurRad="38100" dist="38100" dir="2700000" algn="tl">
                  <a:srgbClr val="000000">
                    <a:alpha val="43137"/>
                  </a:srgbClr>
                </a:outerShdw>
              </a:effectLst>
            </a:rPr>
            <a:t>次</a:t>
          </a:r>
          <a:endParaRPr lang="en-US" altLang="zh-TW" sz="2800" b="1" dirty="0" smtClean="0">
            <a:effectLst>
              <a:outerShdw blurRad="38100" dist="38100" dir="2700000" algn="tl">
                <a:srgbClr val="000000">
                  <a:alpha val="43137"/>
                </a:srgbClr>
              </a:outerShdw>
            </a:effectLst>
          </a:endParaRPr>
        </a:p>
      </dgm:t>
    </dgm:pt>
    <dgm:pt modelId="{870F4E15-D652-4051-8D54-567D4B0BA1FA}" type="parTrans" cxnId="{27D15798-CD35-49E2-AA2F-5345275D9072}">
      <dgm:prSet/>
      <dgm:spPr/>
      <dgm:t>
        <a:bodyPr/>
        <a:lstStyle/>
        <a:p>
          <a:endParaRPr lang="zh-TW" altLang="en-US"/>
        </a:p>
      </dgm:t>
    </dgm:pt>
    <dgm:pt modelId="{14CE9775-E86D-4AD7-9D01-11739D0BDF4E}" type="sibTrans" cxnId="{27D15798-CD35-49E2-AA2F-5345275D9072}">
      <dgm:prSet/>
      <dgm:spPr/>
      <dgm:t>
        <a:bodyPr/>
        <a:lstStyle/>
        <a:p>
          <a:endParaRPr lang="zh-TW" altLang="en-US"/>
        </a:p>
      </dgm:t>
    </dgm:pt>
    <dgm:pt modelId="{29FA1178-3AEF-4F9A-B878-240B40C4DCEC}">
      <dgm:prSet phldrT="[文字]"/>
      <dgm:spPr/>
      <dgm:t>
        <a:bodyPr/>
        <a:lstStyle/>
        <a:p>
          <a:r>
            <a:rPr lang="zh-TW" altLang="zh-TW" b="1" dirty="0" smtClean="0">
              <a:effectLst>
                <a:outerShdw blurRad="38100" dist="38100" dir="2700000" algn="tl">
                  <a:srgbClr val="000000">
                    <a:alpha val="43137"/>
                  </a:srgbClr>
                </a:outerShdw>
              </a:effectLst>
            </a:rPr>
            <a:t>至全國教育實習資訊平臺填寫教育實習輔導紀錄表</a:t>
          </a:r>
          <a:endParaRPr lang="zh-TW" altLang="en-US" dirty="0">
            <a:effectLst>
              <a:outerShdw blurRad="38100" dist="38100" dir="2700000" algn="tl">
                <a:srgbClr val="000000">
                  <a:alpha val="43137"/>
                </a:srgbClr>
              </a:outerShdw>
            </a:effectLst>
          </a:endParaRPr>
        </a:p>
      </dgm:t>
    </dgm:pt>
    <dgm:pt modelId="{CB71664A-4B75-41A0-A99C-2E58E9B60EC0}" type="parTrans" cxnId="{4129A418-B24F-4102-816E-F8D2D09156D7}">
      <dgm:prSet/>
      <dgm:spPr/>
      <dgm:t>
        <a:bodyPr/>
        <a:lstStyle/>
        <a:p>
          <a:endParaRPr lang="zh-TW" altLang="en-US"/>
        </a:p>
      </dgm:t>
    </dgm:pt>
    <dgm:pt modelId="{753B061A-4B0E-4F5F-BD7E-EE1E7A77C3EE}" type="sibTrans" cxnId="{4129A418-B24F-4102-816E-F8D2D09156D7}">
      <dgm:prSet/>
      <dgm:spPr/>
      <dgm:t>
        <a:bodyPr/>
        <a:lstStyle/>
        <a:p>
          <a:endParaRPr lang="zh-TW" altLang="en-US"/>
        </a:p>
      </dgm:t>
    </dgm:pt>
    <dgm:pt modelId="{964F795B-F439-45CD-97A7-76D5803E071A}" type="pres">
      <dgm:prSet presAssocID="{F0AF33DB-AB4E-462E-A4F3-9C09605D3675}" presName="CompostProcess" presStyleCnt="0">
        <dgm:presLayoutVars>
          <dgm:dir/>
          <dgm:resizeHandles val="exact"/>
        </dgm:presLayoutVars>
      </dgm:prSet>
      <dgm:spPr/>
    </dgm:pt>
    <dgm:pt modelId="{77BA0179-842D-432A-BE9B-209CCD08E18E}" type="pres">
      <dgm:prSet presAssocID="{F0AF33DB-AB4E-462E-A4F3-9C09605D3675}" presName="arrow" presStyleLbl="bgShp" presStyleIdx="0" presStyleCnt="1"/>
      <dgm:spPr/>
      <dgm:t>
        <a:bodyPr/>
        <a:lstStyle/>
        <a:p>
          <a:endParaRPr lang="zh-TW" altLang="en-US"/>
        </a:p>
      </dgm:t>
    </dgm:pt>
    <dgm:pt modelId="{DB1BE42A-C6AD-4BD2-83B9-F425877F7F8C}" type="pres">
      <dgm:prSet presAssocID="{F0AF33DB-AB4E-462E-A4F3-9C09605D3675}" presName="linearProcess" presStyleCnt="0"/>
      <dgm:spPr/>
    </dgm:pt>
    <dgm:pt modelId="{8E035B60-FAC5-4E1B-AAED-28EBF7E4677A}" type="pres">
      <dgm:prSet presAssocID="{7E274B3F-AA55-4719-B08C-740CDD4539E9}" presName="textNode" presStyleLbl="node1" presStyleIdx="0" presStyleCnt="2">
        <dgm:presLayoutVars>
          <dgm:bulletEnabled val="1"/>
        </dgm:presLayoutVars>
      </dgm:prSet>
      <dgm:spPr/>
      <dgm:t>
        <a:bodyPr/>
        <a:lstStyle/>
        <a:p>
          <a:endParaRPr lang="zh-TW" altLang="en-US"/>
        </a:p>
      </dgm:t>
    </dgm:pt>
    <dgm:pt modelId="{2E612B56-BFED-401C-8746-E8F14BC27C9A}" type="pres">
      <dgm:prSet presAssocID="{14CE9775-E86D-4AD7-9D01-11739D0BDF4E}" presName="sibTrans" presStyleCnt="0"/>
      <dgm:spPr/>
    </dgm:pt>
    <dgm:pt modelId="{C24B8299-BCE9-47C3-858A-DEE3BF3BB1FB}" type="pres">
      <dgm:prSet presAssocID="{29FA1178-3AEF-4F9A-B878-240B40C4DCEC}" presName="textNode" presStyleLbl="node1" presStyleIdx="1" presStyleCnt="2">
        <dgm:presLayoutVars>
          <dgm:bulletEnabled val="1"/>
        </dgm:presLayoutVars>
      </dgm:prSet>
      <dgm:spPr/>
      <dgm:t>
        <a:bodyPr/>
        <a:lstStyle/>
        <a:p>
          <a:endParaRPr lang="zh-TW" altLang="en-US"/>
        </a:p>
      </dgm:t>
    </dgm:pt>
  </dgm:ptLst>
  <dgm:cxnLst>
    <dgm:cxn modelId="{80FED8C2-F4C3-403F-B09A-5A0C3491F917}" type="presOf" srcId="{F0AF33DB-AB4E-462E-A4F3-9C09605D3675}" destId="{964F795B-F439-45CD-97A7-76D5803E071A}" srcOrd="0" destOrd="0" presId="urn:microsoft.com/office/officeart/2005/8/layout/hProcess9"/>
    <dgm:cxn modelId="{4129A418-B24F-4102-816E-F8D2D09156D7}" srcId="{F0AF33DB-AB4E-462E-A4F3-9C09605D3675}" destId="{29FA1178-3AEF-4F9A-B878-240B40C4DCEC}" srcOrd="1" destOrd="0" parTransId="{CB71664A-4B75-41A0-A99C-2E58E9B60EC0}" sibTransId="{753B061A-4B0E-4F5F-BD7E-EE1E7A77C3EE}"/>
    <dgm:cxn modelId="{AC56719D-A28D-46A9-80CD-74577F95CD29}" type="presOf" srcId="{7E274B3F-AA55-4719-B08C-740CDD4539E9}" destId="{8E035B60-FAC5-4E1B-AAED-28EBF7E4677A}" srcOrd="0" destOrd="0" presId="urn:microsoft.com/office/officeart/2005/8/layout/hProcess9"/>
    <dgm:cxn modelId="{181384A3-41E8-4522-AA5C-28923BEE646E}" type="presOf" srcId="{29FA1178-3AEF-4F9A-B878-240B40C4DCEC}" destId="{C24B8299-BCE9-47C3-858A-DEE3BF3BB1FB}" srcOrd="0" destOrd="0" presId="urn:microsoft.com/office/officeart/2005/8/layout/hProcess9"/>
    <dgm:cxn modelId="{27D15798-CD35-49E2-AA2F-5345275D9072}" srcId="{F0AF33DB-AB4E-462E-A4F3-9C09605D3675}" destId="{7E274B3F-AA55-4719-B08C-740CDD4539E9}" srcOrd="0" destOrd="0" parTransId="{870F4E15-D652-4051-8D54-567D4B0BA1FA}" sibTransId="{14CE9775-E86D-4AD7-9D01-11739D0BDF4E}"/>
    <dgm:cxn modelId="{205A2377-335E-433C-B49D-C11D8BAD1F72}" type="presParOf" srcId="{964F795B-F439-45CD-97A7-76D5803E071A}" destId="{77BA0179-842D-432A-BE9B-209CCD08E18E}" srcOrd="0" destOrd="0" presId="urn:microsoft.com/office/officeart/2005/8/layout/hProcess9"/>
    <dgm:cxn modelId="{A19BA109-F3CF-493A-AD95-5B2E68BD42F4}" type="presParOf" srcId="{964F795B-F439-45CD-97A7-76D5803E071A}" destId="{DB1BE42A-C6AD-4BD2-83B9-F425877F7F8C}" srcOrd="1" destOrd="0" presId="urn:microsoft.com/office/officeart/2005/8/layout/hProcess9"/>
    <dgm:cxn modelId="{F58E6878-1E22-443C-A1B9-A456B36D40F3}" type="presParOf" srcId="{DB1BE42A-C6AD-4BD2-83B9-F425877F7F8C}" destId="{8E035B60-FAC5-4E1B-AAED-28EBF7E4677A}" srcOrd="0" destOrd="0" presId="urn:microsoft.com/office/officeart/2005/8/layout/hProcess9"/>
    <dgm:cxn modelId="{8D112F45-9FD3-4843-87BA-7BDDB928044E}" type="presParOf" srcId="{DB1BE42A-C6AD-4BD2-83B9-F425877F7F8C}" destId="{2E612B56-BFED-401C-8746-E8F14BC27C9A}" srcOrd="1" destOrd="0" presId="urn:microsoft.com/office/officeart/2005/8/layout/hProcess9"/>
    <dgm:cxn modelId="{8459E38E-27BA-4A9F-B026-5A7545C2BFAE}" type="presParOf" srcId="{DB1BE42A-C6AD-4BD2-83B9-F425877F7F8C}" destId="{C24B8299-BCE9-47C3-858A-DEE3BF3BB1FB}"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BB62E60-15EF-46FE-BB83-33BD392DBF07}"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zh-TW" altLang="en-US"/>
        </a:p>
      </dgm:t>
    </dgm:pt>
    <dgm:pt modelId="{B4745B9A-56F3-4BD8-A48B-2D55CA072316}">
      <dgm:prSet custT="1"/>
      <dgm:spPr/>
      <dgm:t>
        <a:bodyPr/>
        <a:lstStyle/>
        <a:p>
          <a:pPr rtl="0"/>
          <a:r>
            <a:rPr lang="zh-TW" altLang="en-US" sz="2000" dirty="0" smtClean="0"/>
            <a:t>事假：三日。</a:t>
          </a:r>
          <a:endParaRPr lang="zh-TW" altLang="en-US" sz="2000" dirty="0"/>
        </a:p>
      </dgm:t>
    </dgm:pt>
    <dgm:pt modelId="{EBFB2174-F653-4032-8AFB-54D17B37D3EC}" type="parTrans" cxnId="{E439EE44-7B71-4A2F-A695-84FC8E8F51D4}">
      <dgm:prSet/>
      <dgm:spPr/>
      <dgm:t>
        <a:bodyPr/>
        <a:lstStyle/>
        <a:p>
          <a:endParaRPr lang="zh-TW" altLang="en-US"/>
        </a:p>
      </dgm:t>
    </dgm:pt>
    <dgm:pt modelId="{FA2620BA-E15F-41FF-86BD-66BEAB00F93F}" type="sibTrans" cxnId="{E439EE44-7B71-4A2F-A695-84FC8E8F51D4}">
      <dgm:prSet/>
      <dgm:spPr/>
      <dgm:t>
        <a:bodyPr/>
        <a:lstStyle/>
        <a:p>
          <a:endParaRPr lang="zh-TW" altLang="en-US"/>
        </a:p>
      </dgm:t>
    </dgm:pt>
    <dgm:pt modelId="{093C9602-FE8D-4BDF-9628-F78A0864DBB9}">
      <dgm:prSet custT="1"/>
      <dgm:spPr/>
      <dgm:t>
        <a:bodyPr/>
        <a:lstStyle/>
        <a:p>
          <a:pPr rtl="0"/>
          <a:r>
            <a:rPr lang="zh-TW" sz="2000" dirty="0" smtClean="0"/>
            <a:t>病假：七日</a:t>
          </a:r>
          <a:r>
            <a:rPr lang="en-US" sz="2000" dirty="0" smtClean="0"/>
            <a:t>(</a:t>
          </a:r>
          <a:r>
            <a:rPr lang="zh-TW" sz="2000" dirty="0" smtClean="0"/>
            <a:t>連續二日以上之病假應檢附醫生證明</a:t>
          </a:r>
          <a:r>
            <a:rPr lang="en-US" sz="2000" dirty="0" smtClean="0"/>
            <a:t>)</a:t>
          </a:r>
          <a:r>
            <a:rPr lang="zh-TW" sz="2000" dirty="0" smtClean="0"/>
            <a:t>。</a:t>
          </a:r>
          <a:endParaRPr lang="zh-TW" sz="2000" dirty="0"/>
        </a:p>
      </dgm:t>
    </dgm:pt>
    <dgm:pt modelId="{0892E53C-EC49-48CC-9E7F-4243CECDB39A}" type="parTrans" cxnId="{D1964773-3B36-46B0-9BC8-18A14E833FFC}">
      <dgm:prSet/>
      <dgm:spPr/>
      <dgm:t>
        <a:bodyPr/>
        <a:lstStyle/>
        <a:p>
          <a:endParaRPr lang="zh-TW" altLang="en-US"/>
        </a:p>
      </dgm:t>
    </dgm:pt>
    <dgm:pt modelId="{CED299D0-EE8F-4E2E-907B-1FBD45428355}" type="sibTrans" cxnId="{D1964773-3B36-46B0-9BC8-18A14E833FFC}">
      <dgm:prSet/>
      <dgm:spPr/>
      <dgm:t>
        <a:bodyPr/>
        <a:lstStyle/>
        <a:p>
          <a:endParaRPr lang="zh-TW" altLang="en-US"/>
        </a:p>
      </dgm:t>
    </dgm:pt>
    <dgm:pt modelId="{1087F14B-0DC0-4C9A-9368-517FC801FF18}">
      <dgm:prSet custT="1"/>
      <dgm:spPr/>
      <dgm:t>
        <a:bodyPr/>
        <a:lstStyle/>
        <a:p>
          <a:pPr rtl="0"/>
          <a:r>
            <a:rPr lang="zh-TW" altLang="en-US" sz="2000" dirty="0" smtClean="0"/>
            <a:t>婚假：十日。</a:t>
          </a:r>
          <a:endParaRPr lang="zh-TW" altLang="en-US" sz="2000" dirty="0"/>
        </a:p>
      </dgm:t>
    </dgm:pt>
    <dgm:pt modelId="{456D998D-4298-4078-A77F-DA060FCA78C3}" type="parTrans" cxnId="{CF1C3F1C-0E0B-4EB1-AFE4-B73EF4E19344}">
      <dgm:prSet/>
      <dgm:spPr/>
      <dgm:t>
        <a:bodyPr/>
        <a:lstStyle/>
        <a:p>
          <a:endParaRPr lang="zh-TW" altLang="en-US"/>
        </a:p>
      </dgm:t>
    </dgm:pt>
    <dgm:pt modelId="{519E65A3-CAF9-4F4C-968B-864842502A96}" type="sibTrans" cxnId="{CF1C3F1C-0E0B-4EB1-AFE4-B73EF4E19344}">
      <dgm:prSet/>
      <dgm:spPr/>
      <dgm:t>
        <a:bodyPr/>
        <a:lstStyle/>
        <a:p>
          <a:endParaRPr lang="zh-TW" altLang="en-US"/>
        </a:p>
      </dgm:t>
    </dgm:pt>
    <dgm:pt modelId="{66C73F53-D642-4FBE-8508-B996E81020EF}">
      <dgm:prSet/>
      <dgm:spPr/>
      <dgm:t>
        <a:bodyPr/>
        <a:lstStyle/>
        <a:p>
          <a:pPr rtl="0"/>
          <a:r>
            <a:rPr lang="zh-TW" dirty="0" smtClean="0"/>
            <a:t>產假：參考教師請假相關規定，依不同情形給假。</a:t>
          </a:r>
          <a:endParaRPr lang="zh-TW" dirty="0"/>
        </a:p>
      </dgm:t>
    </dgm:pt>
    <dgm:pt modelId="{ADD9426E-DC74-459E-B1DB-9CE324977887}" type="parTrans" cxnId="{D280A0A5-C9C4-4288-A282-58553F004F4A}">
      <dgm:prSet/>
      <dgm:spPr/>
      <dgm:t>
        <a:bodyPr/>
        <a:lstStyle/>
        <a:p>
          <a:endParaRPr lang="zh-TW" altLang="en-US"/>
        </a:p>
      </dgm:t>
    </dgm:pt>
    <dgm:pt modelId="{9626C74B-4C4D-479E-B88E-13B476AD1808}" type="sibTrans" cxnId="{D280A0A5-C9C4-4288-A282-58553F004F4A}">
      <dgm:prSet/>
      <dgm:spPr/>
      <dgm:t>
        <a:bodyPr/>
        <a:lstStyle/>
        <a:p>
          <a:endParaRPr lang="zh-TW" altLang="en-US"/>
        </a:p>
      </dgm:t>
    </dgm:pt>
    <dgm:pt modelId="{02C55586-52C8-4E28-9068-106FDCF7D569}">
      <dgm:prSet/>
      <dgm:spPr/>
      <dgm:t>
        <a:bodyPr/>
        <a:lstStyle/>
        <a:p>
          <a:pPr rtl="0"/>
          <a:r>
            <a:rPr lang="zh-TW" dirty="0" smtClean="0"/>
            <a:t>喪假：參考教師請假相關規定，依不同情形給假。</a:t>
          </a:r>
          <a:endParaRPr lang="zh-TW" dirty="0"/>
        </a:p>
      </dgm:t>
    </dgm:pt>
    <dgm:pt modelId="{EC099D8D-9401-4420-A79B-ADAAAA09D71A}" type="parTrans" cxnId="{79F2EDA9-1EE8-4669-B03E-984FF2B8DBFE}">
      <dgm:prSet/>
      <dgm:spPr/>
      <dgm:t>
        <a:bodyPr/>
        <a:lstStyle/>
        <a:p>
          <a:endParaRPr lang="zh-TW" altLang="en-US"/>
        </a:p>
      </dgm:t>
    </dgm:pt>
    <dgm:pt modelId="{5534E563-6A61-4747-97E4-014112E37CE5}" type="sibTrans" cxnId="{79F2EDA9-1EE8-4669-B03E-984FF2B8DBFE}">
      <dgm:prSet/>
      <dgm:spPr/>
      <dgm:t>
        <a:bodyPr/>
        <a:lstStyle/>
        <a:p>
          <a:endParaRPr lang="zh-TW" altLang="en-US"/>
        </a:p>
      </dgm:t>
    </dgm:pt>
    <dgm:pt modelId="{C8EB47A6-C22C-42E8-8050-D01592F4CAB0}">
      <dgm:prSet/>
      <dgm:spPr/>
      <dgm:t>
        <a:bodyPr/>
        <a:lstStyle/>
        <a:p>
          <a:pPr rtl="0"/>
          <a:r>
            <a:rPr lang="zh-TW" dirty="0" smtClean="0"/>
            <a:t>公假：參考教師請假相關規定，依不同情形給假。</a:t>
          </a:r>
          <a:endParaRPr lang="zh-TW" dirty="0"/>
        </a:p>
      </dgm:t>
    </dgm:pt>
    <dgm:pt modelId="{8A95BB8D-3EB1-4415-B556-964C35CC845D}" type="parTrans" cxnId="{3EFFC7BF-51E6-42BA-8130-E4FE4FAC84C4}">
      <dgm:prSet/>
      <dgm:spPr/>
      <dgm:t>
        <a:bodyPr/>
        <a:lstStyle/>
        <a:p>
          <a:endParaRPr lang="zh-TW" altLang="en-US"/>
        </a:p>
      </dgm:t>
    </dgm:pt>
    <dgm:pt modelId="{9D2F6CD5-ACE9-464C-897A-5CEAE6F2D9B6}" type="sibTrans" cxnId="{3EFFC7BF-51E6-42BA-8130-E4FE4FAC84C4}">
      <dgm:prSet/>
      <dgm:spPr/>
      <dgm:t>
        <a:bodyPr/>
        <a:lstStyle/>
        <a:p>
          <a:endParaRPr lang="zh-TW" altLang="en-US"/>
        </a:p>
      </dgm:t>
    </dgm:pt>
    <dgm:pt modelId="{0AA204D5-6DC4-4A0A-A909-C6FD030335E9}">
      <dgm:prSet/>
      <dgm:spPr/>
      <dgm:t>
        <a:bodyPr/>
        <a:lstStyle/>
        <a:p>
          <a:pPr rtl="0"/>
          <a:r>
            <a:rPr lang="zh-TW" altLang="en-US" dirty="0" smtClean="0"/>
            <a:t>心理調適假：三日（連續三日者，須檢附醫療院所就醫或診斷證明）。</a:t>
          </a:r>
          <a:endParaRPr lang="zh-TW" dirty="0"/>
        </a:p>
      </dgm:t>
    </dgm:pt>
    <dgm:pt modelId="{D7A7CFC8-5948-4BE7-9172-D4E7FCA5DCFA}" type="parTrans" cxnId="{39BA2301-75E5-4F39-9C8B-724B284D8347}">
      <dgm:prSet/>
      <dgm:spPr/>
      <dgm:t>
        <a:bodyPr/>
        <a:lstStyle/>
        <a:p>
          <a:endParaRPr lang="zh-TW" altLang="en-US"/>
        </a:p>
      </dgm:t>
    </dgm:pt>
    <dgm:pt modelId="{0A5E7FA2-CE7E-45DB-8F07-F682D74DDD10}" type="sibTrans" cxnId="{39BA2301-75E5-4F39-9C8B-724B284D8347}">
      <dgm:prSet/>
      <dgm:spPr/>
      <dgm:t>
        <a:bodyPr/>
        <a:lstStyle/>
        <a:p>
          <a:endParaRPr lang="zh-TW" altLang="en-US"/>
        </a:p>
      </dgm:t>
    </dgm:pt>
    <dgm:pt modelId="{9FF06657-B2F7-4B1F-9308-E1DA75C891A4}" type="pres">
      <dgm:prSet presAssocID="{1BB62E60-15EF-46FE-BB83-33BD392DBF07}" presName="Name0" presStyleCnt="0">
        <dgm:presLayoutVars>
          <dgm:chMax val="7"/>
          <dgm:chPref val="7"/>
          <dgm:dir/>
        </dgm:presLayoutVars>
      </dgm:prSet>
      <dgm:spPr/>
      <dgm:t>
        <a:bodyPr/>
        <a:lstStyle/>
        <a:p>
          <a:endParaRPr lang="zh-TW" altLang="en-US"/>
        </a:p>
      </dgm:t>
    </dgm:pt>
    <dgm:pt modelId="{87741C8B-769F-430F-BF07-333C39D8C391}" type="pres">
      <dgm:prSet presAssocID="{1BB62E60-15EF-46FE-BB83-33BD392DBF07}" presName="Name1" presStyleCnt="0"/>
      <dgm:spPr/>
    </dgm:pt>
    <dgm:pt modelId="{583B6A60-D3DD-4BA5-8FDD-98EFDE933273}" type="pres">
      <dgm:prSet presAssocID="{1BB62E60-15EF-46FE-BB83-33BD392DBF07}" presName="cycle" presStyleCnt="0"/>
      <dgm:spPr/>
    </dgm:pt>
    <dgm:pt modelId="{248ECB3A-3F92-42C4-8C9B-9510267D95C3}" type="pres">
      <dgm:prSet presAssocID="{1BB62E60-15EF-46FE-BB83-33BD392DBF07}" presName="srcNode" presStyleLbl="node1" presStyleIdx="0" presStyleCnt="7"/>
      <dgm:spPr/>
    </dgm:pt>
    <dgm:pt modelId="{26068353-907E-4FB4-919C-85027A071713}" type="pres">
      <dgm:prSet presAssocID="{1BB62E60-15EF-46FE-BB83-33BD392DBF07}" presName="conn" presStyleLbl="parChTrans1D2" presStyleIdx="0" presStyleCnt="1"/>
      <dgm:spPr/>
      <dgm:t>
        <a:bodyPr/>
        <a:lstStyle/>
        <a:p>
          <a:endParaRPr lang="zh-TW" altLang="en-US"/>
        </a:p>
      </dgm:t>
    </dgm:pt>
    <dgm:pt modelId="{8C5012B4-01E5-4ACD-8191-A11E75EF5C16}" type="pres">
      <dgm:prSet presAssocID="{1BB62E60-15EF-46FE-BB83-33BD392DBF07}" presName="extraNode" presStyleLbl="node1" presStyleIdx="0" presStyleCnt="7"/>
      <dgm:spPr/>
    </dgm:pt>
    <dgm:pt modelId="{8BA8C51F-64B8-4DBB-8F86-097938FB6EE6}" type="pres">
      <dgm:prSet presAssocID="{1BB62E60-15EF-46FE-BB83-33BD392DBF07}" presName="dstNode" presStyleLbl="node1" presStyleIdx="0" presStyleCnt="7"/>
      <dgm:spPr/>
    </dgm:pt>
    <dgm:pt modelId="{3F11EC8F-4481-4530-B241-21D46AA775C2}" type="pres">
      <dgm:prSet presAssocID="{B4745B9A-56F3-4BD8-A48B-2D55CA072316}" presName="text_1" presStyleLbl="node1" presStyleIdx="0" presStyleCnt="7">
        <dgm:presLayoutVars>
          <dgm:bulletEnabled val="1"/>
        </dgm:presLayoutVars>
      </dgm:prSet>
      <dgm:spPr/>
      <dgm:t>
        <a:bodyPr/>
        <a:lstStyle/>
        <a:p>
          <a:endParaRPr lang="zh-TW" altLang="en-US"/>
        </a:p>
      </dgm:t>
    </dgm:pt>
    <dgm:pt modelId="{6D7AC01B-5181-4DD5-B114-669EF60BCFF6}" type="pres">
      <dgm:prSet presAssocID="{B4745B9A-56F3-4BD8-A48B-2D55CA072316}" presName="accent_1" presStyleCnt="0"/>
      <dgm:spPr/>
    </dgm:pt>
    <dgm:pt modelId="{4950DD4F-736A-4D97-97A2-902CCBE53508}" type="pres">
      <dgm:prSet presAssocID="{B4745B9A-56F3-4BD8-A48B-2D55CA072316}" presName="accentRepeatNode" presStyleLbl="solidFgAcc1" presStyleIdx="0" presStyleCnt="7"/>
      <dgm:spPr/>
    </dgm:pt>
    <dgm:pt modelId="{3226FB1C-EAEA-4AF2-BF42-95D735CCC8CB}" type="pres">
      <dgm:prSet presAssocID="{093C9602-FE8D-4BDF-9628-F78A0864DBB9}" presName="text_2" presStyleLbl="node1" presStyleIdx="1" presStyleCnt="7">
        <dgm:presLayoutVars>
          <dgm:bulletEnabled val="1"/>
        </dgm:presLayoutVars>
      </dgm:prSet>
      <dgm:spPr/>
      <dgm:t>
        <a:bodyPr/>
        <a:lstStyle/>
        <a:p>
          <a:endParaRPr lang="zh-TW" altLang="en-US"/>
        </a:p>
      </dgm:t>
    </dgm:pt>
    <dgm:pt modelId="{7861CE62-197D-4004-BE84-F3C7B7F3BCF3}" type="pres">
      <dgm:prSet presAssocID="{093C9602-FE8D-4BDF-9628-F78A0864DBB9}" presName="accent_2" presStyleCnt="0"/>
      <dgm:spPr/>
    </dgm:pt>
    <dgm:pt modelId="{AC6E24D4-397F-4988-B479-B7B2E51B399F}" type="pres">
      <dgm:prSet presAssocID="{093C9602-FE8D-4BDF-9628-F78A0864DBB9}" presName="accentRepeatNode" presStyleLbl="solidFgAcc1" presStyleIdx="1" presStyleCnt="7"/>
      <dgm:spPr/>
    </dgm:pt>
    <dgm:pt modelId="{37672279-E88F-4268-B02B-2949FFDCD2B9}" type="pres">
      <dgm:prSet presAssocID="{1087F14B-0DC0-4C9A-9368-517FC801FF18}" presName="text_3" presStyleLbl="node1" presStyleIdx="2" presStyleCnt="7">
        <dgm:presLayoutVars>
          <dgm:bulletEnabled val="1"/>
        </dgm:presLayoutVars>
      </dgm:prSet>
      <dgm:spPr/>
      <dgm:t>
        <a:bodyPr/>
        <a:lstStyle/>
        <a:p>
          <a:endParaRPr lang="zh-TW" altLang="en-US"/>
        </a:p>
      </dgm:t>
    </dgm:pt>
    <dgm:pt modelId="{7375E94F-D918-4FDF-BAC0-98E4CE57FA88}" type="pres">
      <dgm:prSet presAssocID="{1087F14B-0DC0-4C9A-9368-517FC801FF18}" presName="accent_3" presStyleCnt="0"/>
      <dgm:spPr/>
    </dgm:pt>
    <dgm:pt modelId="{CA3BD031-7DE0-4AC3-B403-AA84843DE496}" type="pres">
      <dgm:prSet presAssocID="{1087F14B-0DC0-4C9A-9368-517FC801FF18}" presName="accentRepeatNode" presStyleLbl="solidFgAcc1" presStyleIdx="2" presStyleCnt="7"/>
      <dgm:spPr/>
    </dgm:pt>
    <dgm:pt modelId="{16F8E911-BEE9-4349-95E9-6CBDB73A2816}" type="pres">
      <dgm:prSet presAssocID="{66C73F53-D642-4FBE-8508-B996E81020EF}" presName="text_4" presStyleLbl="node1" presStyleIdx="3" presStyleCnt="7">
        <dgm:presLayoutVars>
          <dgm:bulletEnabled val="1"/>
        </dgm:presLayoutVars>
      </dgm:prSet>
      <dgm:spPr/>
      <dgm:t>
        <a:bodyPr/>
        <a:lstStyle/>
        <a:p>
          <a:endParaRPr lang="zh-TW" altLang="en-US"/>
        </a:p>
      </dgm:t>
    </dgm:pt>
    <dgm:pt modelId="{FD528601-39B5-40BA-A611-4B660FEF2314}" type="pres">
      <dgm:prSet presAssocID="{66C73F53-D642-4FBE-8508-B996E81020EF}" presName="accent_4" presStyleCnt="0"/>
      <dgm:spPr/>
    </dgm:pt>
    <dgm:pt modelId="{A4207B99-9680-4CFE-906B-260224B5B656}" type="pres">
      <dgm:prSet presAssocID="{66C73F53-D642-4FBE-8508-B996E81020EF}" presName="accentRepeatNode" presStyleLbl="solidFgAcc1" presStyleIdx="3" presStyleCnt="7"/>
      <dgm:spPr/>
    </dgm:pt>
    <dgm:pt modelId="{98FCE673-A7D7-4F0B-8C3B-6CFADC49D41D}" type="pres">
      <dgm:prSet presAssocID="{02C55586-52C8-4E28-9068-106FDCF7D569}" presName="text_5" presStyleLbl="node1" presStyleIdx="4" presStyleCnt="7">
        <dgm:presLayoutVars>
          <dgm:bulletEnabled val="1"/>
        </dgm:presLayoutVars>
      </dgm:prSet>
      <dgm:spPr/>
      <dgm:t>
        <a:bodyPr/>
        <a:lstStyle/>
        <a:p>
          <a:endParaRPr lang="zh-TW" altLang="en-US"/>
        </a:p>
      </dgm:t>
    </dgm:pt>
    <dgm:pt modelId="{DB82D201-EFE0-4EE7-A469-41EFAA34CF6B}" type="pres">
      <dgm:prSet presAssocID="{02C55586-52C8-4E28-9068-106FDCF7D569}" presName="accent_5" presStyleCnt="0"/>
      <dgm:spPr/>
    </dgm:pt>
    <dgm:pt modelId="{9847B69D-F032-4CB6-ADF5-72E782609774}" type="pres">
      <dgm:prSet presAssocID="{02C55586-52C8-4E28-9068-106FDCF7D569}" presName="accentRepeatNode" presStyleLbl="solidFgAcc1" presStyleIdx="4" presStyleCnt="7"/>
      <dgm:spPr/>
    </dgm:pt>
    <dgm:pt modelId="{AB8C81A3-A376-4356-8E91-3C6C474AA035}" type="pres">
      <dgm:prSet presAssocID="{C8EB47A6-C22C-42E8-8050-D01592F4CAB0}" presName="text_6" presStyleLbl="node1" presStyleIdx="5" presStyleCnt="7">
        <dgm:presLayoutVars>
          <dgm:bulletEnabled val="1"/>
        </dgm:presLayoutVars>
      </dgm:prSet>
      <dgm:spPr/>
      <dgm:t>
        <a:bodyPr/>
        <a:lstStyle/>
        <a:p>
          <a:endParaRPr lang="zh-TW" altLang="en-US"/>
        </a:p>
      </dgm:t>
    </dgm:pt>
    <dgm:pt modelId="{0F9BE4F3-DD92-455F-98A1-ADFEEC3488F1}" type="pres">
      <dgm:prSet presAssocID="{C8EB47A6-C22C-42E8-8050-D01592F4CAB0}" presName="accent_6" presStyleCnt="0"/>
      <dgm:spPr/>
    </dgm:pt>
    <dgm:pt modelId="{88962D88-4EA1-4792-B4DE-7EA96E35E832}" type="pres">
      <dgm:prSet presAssocID="{C8EB47A6-C22C-42E8-8050-D01592F4CAB0}" presName="accentRepeatNode" presStyleLbl="solidFgAcc1" presStyleIdx="5" presStyleCnt="7"/>
      <dgm:spPr/>
    </dgm:pt>
    <dgm:pt modelId="{EB253085-7858-401D-B4DF-31D48DB0729B}" type="pres">
      <dgm:prSet presAssocID="{0AA204D5-6DC4-4A0A-A909-C6FD030335E9}" presName="text_7" presStyleLbl="node1" presStyleIdx="6" presStyleCnt="7">
        <dgm:presLayoutVars>
          <dgm:bulletEnabled val="1"/>
        </dgm:presLayoutVars>
      </dgm:prSet>
      <dgm:spPr/>
      <dgm:t>
        <a:bodyPr/>
        <a:lstStyle/>
        <a:p>
          <a:endParaRPr lang="zh-TW" altLang="en-US"/>
        </a:p>
      </dgm:t>
    </dgm:pt>
    <dgm:pt modelId="{CD68F5AD-F3A5-4892-84B7-7BCC60AFB1CD}" type="pres">
      <dgm:prSet presAssocID="{0AA204D5-6DC4-4A0A-A909-C6FD030335E9}" presName="accent_7" presStyleCnt="0"/>
      <dgm:spPr/>
    </dgm:pt>
    <dgm:pt modelId="{B82C0CA0-9EEE-496F-BEF6-FA3B91462D38}" type="pres">
      <dgm:prSet presAssocID="{0AA204D5-6DC4-4A0A-A909-C6FD030335E9}" presName="accentRepeatNode" presStyleLbl="solidFgAcc1" presStyleIdx="6" presStyleCnt="7"/>
      <dgm:spPr/>
    </dgm:pt>
  </dgm:ptLst>
  <dgm:cxnLst>
    <dgm:cxn modelId="{39BA2301-75E5-4F39-9C8B-724B284D8347}" srcId="{1BB62E60-15EF-46FE-BB83-33BD392DBF07}" destId="{0AA204D5-6DC4-4A0A-A909-C6FD030335E9}" srcOrd="6" destOrd="0" parTransId="{D7A7CFC8-5948-4BE7-9172-D4E7FCA5DCFA}" sibTransId="{0A5E7FA2-CE7E-45DB-8F07-F682D74DDD10}"/>
    <dgm:cxn modelId="{0434FB9E-6A10-407A-9013-D47622A473DB}" type="presOf" srcId="{FA2620BA-E15F-41FF-86BD-66BEAB00F93F}" destId="{26068353-907E-4FB4-919C-85027A071713}" srcOrd="0" destOrd="0" presId="urn:microsoft.com/office/officeart/2008/layout/VerticalCurvedList"/>
    <dgm:cxn modelId="{51ACA729-9DB2-401A-9656-54C0E8988382}" type="presOf" srcId="{0AA204D5-6DC4-4A0A-A909-C6FD030335E9}" destId="{EB253085-7858-401D-B4DF-31D48DB0729B}" srcOrd="0" destOrd="0" presId="urn:microsoft.com/office/officeart/2008/layout/VerticalCurvedList"/>
    <dgm:cxn modelId="{AE1405FE-2C77-4461-AF21-6424F284247B}" type="presOf" srcId="{093C9602-FE8D-4BDF-9628-F78A0864DBB9}" destId="{3226FB1C-EAEA-4AF2-BF42-95D735CCC8CB}" srcOrd="0" destOrd="0" presId="urn:microsoft.com/office/officeart/2008/layout/VerticalCurvedList"/>
    <dgm:cxn modelId="{D280A0A5-C9C4-4288-A282-58553F004F4A}" srcId="{1BB62E60-15EF-46FE-BB83-33BD392DBF07}" destId="{66C73F53-D642-4FBE-8508-B996E81020EF}" srcOrd="3" destOrd="0" parTransId="{ADD9426E-DC74-459E-B1DB-9CE324977887}" sibTransId="{9626C74B-4C4D-479E-B88E-13B476AD1808}"/>
    <dgm:cxn modelId="{3EFFC7BF-51E6-42BA-8130-E4FE4FAC84C4}" srcId="{1BB62E60-15EF-46FE-BB83-33BD392DBF07}" destId="{C8EB47A6-C22C-42E8-8050-D01592F4CAB0}" srcOrd="5" destOrd="0" parTransId="{8A95BB8D-3EB1-4415-B556-964C35CC845D}" sibTransId="{9D2F6CD5-ACE9-464C-897A-5CEAE6F2D9B6}"/>
    <dgm:cxn modelId="{E439EE44-7B71-4A2F-A695-84FC8E8F51D4}" srcId="{1BB62E60-15EF-46FE-BB83-33BD392DBF07}" destId="{B4745B9A-56F3-4BD8-A48B-2D55CA072316}" srcOrd="0" destOrd="0" parTransId="{EBFB2174-F653-4032-8AFB-54D17B37D3EC}" sibTransId="{FA2620BA-E15F-41FF-86BD-66BEAB00F93F}"/>
    <dgm:cxn modelId="{D1964773-3B36-46B0-9BC8-18A14E833FFC}" srcId="{1BB62E60-15EF-46FE-BB83-33BD392DBF07}" destId="{093C9602-FE8D-4BDF-9628-F78A0864DBB9}" srcOrd="1" destOrd="0" parTransId="{0892E53C-EC49-48CC-9E7F-4243CECDB39A}" sibTransId="{CED299D0-EE8F-4E2E-907B-1FBD45428355}"/>
    <dgm:cxn modelId="{D7D0860F-44B1-4AD3-84CE-879C3C544F9F}" type="presOf" srcId="{C8EB47A6-C22C-42E8-8050-D01592F4CAB0}" destId="{AB8C81A3-A376-4356-8E91-3C6C474AA035}" srcOrd="0" destOrd="0" presId="urn:microsoft.com/office/officeart/2008/layout/VerticalCurvedList"/>
    <dgm:cxn modelId="{52B7B32E-F364-4E8D-A91C-5B775A4063C9}" type="presOf" srcId="{02C55586-52C8-4E28-9068-106FDCF7D569}" destId="{98FCE673-A7D7-4F0B-8C3B-6CFADC49D41D}" srcOrd="0" destOrd="0" presId="urn:microsoft.com/office/officeart/2008/layout/VerticalCurvedList"/>
    <dgm:cxn modelId="{9B7F7CE6-A492-4CFE-BE15-3ACBF8DF5028}" type="presOf" srcId="{1BB62E60-15EF-46FE-BB83-33BD392DBF07}" destId="{9FF06657-B2F7-4B1F-9308-E1DA75C891A4}" srcOrd="0" destOrd="0" presId="urn:microsoft.com/office/officeart/2008/layout/VerticalCurvedList"/>
    <dgm:cxn modelId="{A44D78C2-EE37-4CFD-896F-FA949B00B106}" type="presOf" srcId="{66C73F53-D642-4FBE-8508-B996E81020EF}" destId="{16F8E911-BEE9-4349-95E9-6CBDB73A2816}" srcOrd="0" destOrd="0" presId="urn:microsoft.com/office/officeart/2008/layout/VerticalCurvedList"/>
    <dgm:cxn modelId="{21598343-389C-4D6B-A05D-78550DAE0A92}" type="presOf" srcId="{B4745B9A-56F3-4BD8-A48B-2D55CA072316}" destId="{3F11EC8F-4481-4530-B241-21D46AA775C2}" srcOrd="0" destOrd="0" presId="urn:microsoft.com/office/officeart/2008/layout/VerticalCurvedList"/>
    <dgm:cxn modelId="{63597D70-96BC-4F54-A43D-30375C5D32CF}" type="presOf" srcId="{1087F14B-0DC0-4C9A-9368-517FC801FF18}" destId="{37672279-E88F-4268-B02B-2949FFDCD2B9}" srcOrd="0" destOrd="0" presId="urn:microsoft.com/office/officeart/2008/layout/VerticalCurvedList"/>
    <dgm:cxn modelId="{CF1C3F1C-0E0B-4EB1-AFE4-B73EF4E19344}" srcId="{1BB62E60-15EF-46FE-BB83-33BD392DBF07}" destId="{1087F14B-0DC0-4C9A-9368-517FC801FF18}" srcOrd="2" destOrd="0" parTransId="{456D998D-4298-4078-A77F-DA060FCA78C3}" sibTransId="{519E65A3-CAF9-4F4C-968B-864842502A96}"/>
    <dgm:cxn modelId="{79F2EDA9-1EE8-4669-B03E-984FF2B8DBFE}" srcId="{1BB62E60-15EF-46FE-BB83-33BD392DBF07}" destId="{02C55586-52C8-4E28-9068-106FDCF7D569}" srcOrd="4" destOrd="0" parTransId="{EC099D8D-9401-4420-A79B-ADAAAA09D71A}" sibTransId="{5534E563-6A61-4747-97E4-014112E37CE5}"/>
    <dgm:cxn modelId="{1D33469D-22E7-4606-BC66-E74FB2B2BADF}" type="presParOf" srcId="{9FF06657-B2F7-4B1F-9308-E1DA75C891A4}" destId="{87741C8B-769F-430F-BF07-333C39D8C391}" srcOrd="0" destOrd="0" presId="urn:microsoft.com/office/officeart/2008/layout/VerticalCurvedList"/>
    <dgm:cxn modelId="{4EDB9377-63A1-44C0-B9DA-63FCF7AA569D}" type="presParOf" srcId="{87741C8B-769F-430F-BF07-333C39D8C391}" destId="{583B6A60-D3DD-4BA5-8FDD-98EFDE933273}" srcOrd="0" destOrd="0" presId="urn:microsoft.com/office/officeart/2008/layout/VerticalCurvedList"/>
    <dgm:cxn modelId="{7416F797-BD83-4444-83B1-7901CABCDEBF}" type="presParOf" srcId="{583B6A60-D3DD-4BA5-8FDD-98EFDE933273}" destId="{248ECB3A-3F92-42C4-8C9B-9510267D95C3}" srcOrd="0" destOrd="0" presId="urn:microsoft.com/office/officeart/2008/layout/VerticalCurvedList"/>
    <dgm:cxn modelId="{94ED6C3F-8892-40F2-8F18-5464A91EBCAC}" type="presParOf" srcId="{583B6A60-D3DD-4BA5-8FDD-98EFDE933273}" destId="{26068353-907E-4FB4-919C-85027A071713}" srcOrd="1" destOrd="0" presId="urn:microsoft.com/office/officeart/2008/layout/VerticalCurvedList"/>
    <dgm:cxn modelId="{A5CEE85C-298F-4715-B6B9-1F6DC7BCE2B6}" type="presParOf" srcId="{583B6A60-D3DD-4BA5-8FDD-98EFDE933273}" destId="{8C5012B4-01E5-4ACD-8191-A11E75EF5C16}" srcOrd="2" destOrd="0" presId="urn:microsoft.com/office/officeart/2008/layout/VerticalCurvedList"/>
    <dgm:cxn modelId="{D28E7F60-089F-40B7-9AB2-EAD5FDE54E4D}" type="presParOf" srcId="{583B6A60-D3DD-4BA5-8FDD-98EFDE933273}" destId="{8BA8C51F-64B8-4DBB-8F86-097938FB6EE6}" srcOrd="3" destOrd="0" presId="urn:microsoft.com/office/officeart/2008/layout/VerticalCurvedList"/>
    <dgm:cxn modelId="{29527633-A7DA-47B5-AEF3-290D785DF363}" type="presParOf" srcId="{87741C8B-769F-430F-BF07-333C39D8C391}" destId="{3F11EC8F-4481-4530-B241-21D46AA775C2}" srcOrd="1" destOrd="0" presId="urn:microsoft.com/office/officeart/2008/layout/VerticalCurvedList"/>
    <dgm:cxn modelId="{01171704-E466-4D97-9CE3-74C395F3906C}" type="presParOf" srcId="{87741C8B-769F-430F-BF07-333C39D8C391}" destId="{6D7AC01B-5181-4DD5-B114-669EF60BCFF6}" srcOrd="2" destOrd="0" presId="urn:microsoft.com/office/officeart/2008/layout/VerticalCurvedList"/>
    <dgm:cxn modelId="{36B2BC0A-B8D6-418A-BA93-7CFFFAB730F2}" type="presParOf" srcId="{6D7AC01B-5181-4DD5-B114-669EF60BCFF6}" destId="{4950DD4F-736A-4D97-97A2-902CCBE53508}" srcOrd="0" destOrd="0" presId="urn:microsoft.com/office/officeart/2008/layout/VerticalCurvedList"/>
    <dgm:cxn modelId="{B73AEB42-C2E9-44FD-AEA2-089B0B60E76E}" type="presParOf" srcId="{87741C8B-769F-430F-BF07-333C39D8C391}" destId="{3226FB1C-EAEA-4AF2-BF42-95D735CCC8CB}" srcOrd="3" destOrd="0" presId="urn:microsoft.com/office/officeart/2008/layout/VerticalCurvedList"/>
    <dgm:cxn modelId="{B6F216D8-81DD-4010-9508-856F459B7591}" type="presParOf" srcId="{87741C8B-769F-430F-BF07-333C39D8C391}" destId="{7861CE62-197D-4004-BE84-F3C7B7F3BCF3}" srcOrd="4" destOrd="0" presId="urn:microsoft.com/office/officeart/2008/layout/VerticalCurvedList"/>
    <dgm:cxn modelId="{F4F2FB0D-E2E0-488C-B750-2C1E7DB18B84}" type="presParOf" srcId="{7861CE62-197D-4004-BE84-F3C7B7F3BCF3}" destId="{AC6E24D4-397F-4988-B479-B7B2E51B399F}" srcOrd="0" destOrd="0" presId="urn:microsoft.com/office/officeart/2008/layout/VerticalCurvedList"/>
    <dgm:cxn modelId="{37CC6010-2FB2-4B57-9A4C-62F759D14772}" type="presParOf" srcId="{87741C8B-769F-430F-BF07-333C39D8C391}" destId="{37672279-E88F-4268-B02B-2949FFDCD2B9}" srcOrd="5" destOrd="0" presId="urn:microsoft.com/office/officeart/2008/layout/VerticalCurvedList"/>
    <dgm:cxn modelId="{EB8C906B-B7D8-40BF-8F67-79DA96B356C5}" type="presParOf" srcId="{87741C8B-769F-430F-BF07-333C39D8C391}" destId="{7375E94F-D918-4FDF-BAC0-98E4CE57FA88}" srcOrd="6" destOrd="0" presId="urn:microsoft.com/office/officeart/2008/layout/VerticalCurvedList"/>
    <dgm:cxn modelId="{9457A78A-4C13-47C9-8EE3-49D589624F20}" type="presParOf" srcId="{7375E94F-D918-4FDF-BAC0-98E4CE57FA88}" destId="{CA3BD031-7DE0-4AC3-B403-AA84843DE496}" srcOrd="0" destOrd="0" presId="urn:microsoft.com/office/officeart/2008/layout/VerticalCurvedList"/>
    <dgm:cxn modelId="{3848E05E-9D1F-47F2-B32B-187AE4471A94}" type="presParOf" srcId="{87741C8B-769F-430F-BF07-333C39D8C391}" destId="{16F8E911-BEE9-4349-95E9-6CBDB73A2816}" srcOrd="7" destOrd="0" presId="urn:microsoft.com/office/officeart/2008/layout/VerticalCurvedList"/>
    <dgm:cxn modelId="{E56BF7D9-BE3C-4C0B-97B3-44FF77C4A38F}" type="presParOf" srcId="{87741C8B-769F-430F-BF07-333C39D8C391}" destId="{FD528601-39B5-40BA-A611-4B660FEF2314}" srcOrd="8" destOrd="0" presId="urn:microsoft.com/office/officeart/2008/layout/VerticalCurvedList"/>
    <dgm:cxn modelId="{FC5A8A22-56C2-4A33-A92D-D034AC9F8A0F}" type="presParOf" srcId="{FD528601-39B5-40BA-A611-4B660FEF2314}" destId="{A4207B99-9680-4CFE-906B-260224B5B656}" srcOrd="0" destOrd="0" presId="urn:microsoft.com/office/officeart/2008/layout/VerticalCurvedList"/>
    <dgm:cxn modelId="{D6441542-E431-4539-892E-D4BE032871B9}" type="presParOf" srcId="{87741C8B-769F-430F-BF07-333C39D8C391}" destId="{98FCE673-A7D7-4F0B-8C3B-6CFADC49D41D}" srcOrd="9" destOrd="0" presId="urn:microsoft.com/office/officeart/2008/layout/VerticalCurvedList"/>
    <dgm:cxn modelId="{68B409B4-58D1-4A73-AB32-28FB18353930}" type="presParOf" srcId="{87741C8B-769F-430F-BF07-333C39D8C391}" destId="{DB82D201-EFE0-4EE7-A469-41EFAA34CF6B}" srcOrd="10" destOrd="0" presId="urn:microsoft.com/office/officeart/2008/layout/VerticalCurvedList"/>
    <dgm:cxn modelId="{708DE996-2850-4365-AD65-25D8E2C842D0}" type="presParOf" srcId="{DB82D201-EFE0-4EE7-A469-41EFAA34CF6B}" destId="{9847B69D-F032-4CB6-ADF5-72E782609774}" srcOrd="0" destOrd="0" presId="urn:microsoft.com/office/officeart/2008/layout/VerticalCurvedList"/>
    <dgm:cxn modelId="{37D0D404-84CA-4D63-9404-E3482ABA788C}" type="presParOf" srcId="{87741C8B-769F-430F-BF07-333C39D8C391}" destId="{AB8C81A3-A376-4356-8E91-3C6C474AA035}" srcOrd="11" destOrd="0" presId="urn:microsoft.com/office/officeart/2008/layout/VerticalCurvedList"/>
    <dgm:cxn modelId="{A9E28E07-9F33-4DE1-90DC-E4C1DBAD94C7}" type="presParOf" srcId="{87741C8B-769F-430F-BF07-333C39D8C391}" destId="{0F9BE4F3-DD92-455F-98A1-ADFEEC3488F1}" srcOrd="12" destOrd="0" presId="urn:microsoft.com/office/officeart/2008/layout/VerticalCurvedList"/>
    <dgm:cxn modelId="{DF0D3B87-CB86-4C0A-B1C3-34AED060C68F}" type="presParOf" srcId="{0F9BE4F3-DD92-455F-98A1-ADFEEC3488F1}" destId="{88962D88-4EA1-4792-B4DE-7EA96E35E832}" srcOrd="0" destOrd="0" presId="urn:microsoft.com/office/officeart/2008/layout/VerticalCurvedList"/>
    <dgm:cxn modelId="{A6510958-9391-49D7-998D-D6B23811D8F4}" type="presParOf" srcId="{87741C8B-769F-430F-BF07-333C39D8C391}" destId="{EB253085-7858-401D-B4DF-31D48DB0729B}" srcOrd="13" destOrd="0" presId="urn:microsoft.com/office/officeart/2008/layout/VerticalCurvedList"/>
    <dgm:cxn modelId="{5760F14D-8B90-4CD2-B385-8E4C8A5DFE88}" type="presParOf" srcId="{87741C8B-769F-430F-BF07-333C39D8C391}" destId="{CD68F5AD-F3A5-4892-84B7-7BCC60AFB1CD}" srcOrd="14" destOrd="0" presId="urn:microsoft.com/office/officeart/2008/layout/VerticalCurvedList"/>
    <dgm:cxn modelId="{6931AFC1-BA44-4049-B98F-142795B7D0B8}" type="presParOf" srcId="{CD68F5AD-F3A5-4892-84B7-7BCC60AFB1CD}" destId="{B82C0CA0-9EEE-496F-BEF6-FA3B91462D38}"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0AF33DB-AB4E-462E-A4F3-9C09605D3675}" type="doc">
      <dgm:prSet loTypeId="urn:microsoft.com/office/officeart/2005/8/layout/vProcess5" loCatId="process" qsTypeId="urn:microsoft.com/office/officeart/2005/8/quickstyle/simple2" qsCatId="simple" csTypeId="urn:microsoft.com/office/officeart/2005/8/colors/colorful4" csCatId="colorful" phldr="1"/>
      <dgm:spPr/>
    </dgm:pt>
    <dgm:pt modelId="{7E274B3F-AA55-4719-B08C-740CDD4539E9}">
      <dgm:prSet phldrT="[文字]" custT="1"/>
      <dgm:spPr/>
      <dgm:t>
        <a:bodyPr/>
        <a:lstStyle/>
        <a:p>
          <a:r>
            <a:rPr lang="en-US" altLang="zh-TW" sz="2800" b="1" dirty="0" smtClean="0">
              <a:effectLst>
                <a:outerShdw blurRad="38100" dist="38100" dir="2700000" algn="tl">
                  <a:srgbClr val="000000">
                    <a:alpha val="43137"/>
                  </a:srgbClr>
                </a:outerShdw>
              </a:effectLst>
            </a:rPr>
            <a:t>1.</a:t>
          </a:r>
          <a:r>
            <a:rPr lang="zh-TW" altLang="en-US" sz="2800" b="1" dirty="0" smtClean="0">
              <a:effectLst>
                <a:outerShdw blurRad="38100" dist="38100" dir="2700000" algn="tl">
                  <a:srgbClr val="000000">
                    <a:alpha val="43137"/>
                  </a:srgbClr>
                </a:outerShdw>
              </a:effectLst>
            </a:rPr>
            <a:t>學生填寫申請書</a:t>
          </a:r>
          <a:endParaRPr lang="en-US" altLang="zh-TW" sz="2800" b="1" dirty="0" smtClean="0">
            <a:effectLst>
              <a:outerShdw blurRad="38100" dist="38100" dir="2700000" algn="tl">
                <a:srgbClr val="000000">
                  <a:alpha val="43137"/>
                </a:srgbClr>
              </a:outerShdw>
            </a:effectLst>
          </a:endParaRPr>
        </a:p>
      </dgm:t>
    </dgm:pt>
    <dgm:pt modelId="{870F4E15-D652-4051-8D54-567D4B0BA1FA}" type="parTrans" cxnId="{27D15798-CD35-49E2-AA2F-5345275D9072}">
      <dgm:prSet/>
      <dgm:spPr/>
      <dgm:t>
        <a:bodyPr/>
        <a:lstStyle/>
        <a:p>
          <a:endParaRPr lang="zh-TW" altLang="en-US"/>
        </a:p>
      </dgm:t>
    </dgm:pt>
    <dgm:pt modelId="{14CE9775-E86D-4AD7-9D01-11739D0BDF4E}" type="sibTrans" cxnId="{27D15798-CD35-49E2-AA2F-5345275D9072}">
      <dgm:prSet/>
      <dgm:spPr/>
      <dgm:t>
        <a:bodyPr/>
        <a:lstStyle/>
        <a:p>
          <a:endParaRPr lang="zh-TW" altLang="en-US"/>
        </a:p>
      </dgm:t>
    </dgm:pt>
    <dgm:pt modelId="{29FA1178-3AEF-4F9A-B878-240B40C4DCEC}">
      <dgm:prSet phldrT="[文字]" custT="1"/>
      <dgm:spPr/>
      <dgm:t>
        <a:bodyPr/>
        <a:lstStyle/>
        <a:p>
          <a:r>
            <a:rPr lang="en-US" altLang="zh-TW" sz="2800" b="1" dirty="0" smtClean="0">
              <a:effectLst>
                <a:outerShdw blurRad="38100" dist="38100" dir="2700000" algn="tl">
                  <a:srgbClr val="000000">
                    <a:alpha val="43137"/>
                  </a:srgbClr>
                </a:outerShdw>
              </a:effectLst>
            </a:rPr>
            <a:t>2.</a:t>
          </a:r>
          <a:r>
            <a:rPr lang="zh-TW" altLang="en-US" sz="2800" b="1" dirty="0" smtClean="0">
              <a:effectLst>
                <a:outerShdw blurRad="38100" dist="38100" dir="2700000" algn="tl">
                  <a:srgbClr val="000000">
                    <a:alpha val="43137"/>
                  </a:srgbClr>
                </a:outerShdw>
              </a:effectLst>
            </a:rPr>
            <a:t>實習機構核章</a:t>
          </a:r>
          <a:endParaRPr lang="zh-TW" altLang="en-US" sz="2800" b="1" dirty="0">
            <a:effectLst>
              <a:outerShdw blurRad="38100" dist="38100" dir="2700000" algn="tl">
                <a:srgbClr val="000000">
                  <a:alpha val="43137"/>
                </a:srgbClr>
              </a:outerShdw>
            </a:effectLst>
          </a:endParaRPr>
        </a:p>
      </dgm:t>
    </dgm:pt>
    <dgm:pt modelId="{CB71664A-4B75-41A0-A99C-2E58E9B60EC0}" type="parTrans" cxnId="{4129A418-B24F-4102-816E-F8D2D09156D7}">
      <dgm:prSet/>
      <dgm:spPr/>
      <dgm:t>
        <a:bodyPr/>
        <a:lstStyle/>
        <a:p>
          <a:endParaRPr lang="zh-TW" altLang="en-US"/>
        </a:p>
      </dgm:t>
    </dgm:pt>
    <dgm:pt modelId="{753B061A-4B0E-4F5F-BD7E-EE1E7A77C3EE}" type="sibTrans" cxnId="{4129A418-B24F-4102-816E-F8D2D09156D7}">
      <dgm:prSet/>
      <dgm:spPr/>
      <dgm:t>
        <a:bodyPr/>
        <a:lstStyle/>
        <a:p>
          <a:endParaRPr lang="zh-TW" altLang="en-US"/>
        </a:p>
      </dgm:t>
    </dgm:pt>
    <dgm:pt modelId="{00040CB9-B5E4-4A72-8A6C-C42F2199D1FA}">
      <dgm:prSet phldrT="[文字]" custT="1"/>
      <dgm:spPr/>
      <dgm:t>
        <a:bodyPr/>
        <a:lstStyle/>
        <a:p>
          <a:r>
            <a:rPr lang="en-US" altLang="zh-TW" sz="2800" b="1" dirty="0" smtClean="0">
              <a:effectLst>
                <a:outerShdw blurRad="38100" dist="38100" dir="2700000" algn="tl">
                  <a:srgbClr val="000000">
                    <a:alpha val="43137"/>
                  </a:srgbClr>
                </a:outerShdw>
              </a:effectLst>
            </a:rPr>
            <a:t>3.</a:t>
          </a:r>
          <a:r>
            <a:rPr lang="zh-TW" altLang="en-US" sz="2800" b="1" dirty="0" smtClean="0">
              <a:effectLst>
                <a:outerShdw blurRad="38100" dist="38100" dir="2700000" algn="tl">
                  <a:srgbClr val="000000">
                    <a:alpha val="43137"/>
                  </a:srgbClr>
                </a:outerShdw>
              </a:effectLst>
            </a:rPr>
            <a:t>本校指導教師核章</a:t>
          </a:r>
          <a:endParaRPr lang="zh-TW" altLang="en-US" sz="2800" b="1" dirty="0">
            <a:effectLst>
              <a:outerShdw blurRad="38100" dist="38100" dir="2700000" algn="tl">
                <a:srgbClr val="000000">
                  <a:alpha val="43137"/>
                </a:srgbClr>
              </a:outerShdw>
            </a:effectLst>
          </a:endParaRPr>
        </a:p>
      </dgm:t>
    </dgm:pt>
    <dgm:pt modelId="{09EDDEBC-2C82-409B-8799-64BA138F18F6}" type="parTrans" cxnId="{C020D343-0E93-487D-86B8-EDB611BD982E}">
      <dgm:prSet/>
      <dgm:spPr/>
      <dgm:t>
        <a:bodyPr/>
        <a:lstStyle/>
        <a:p>
          <a:endParaRPr lang="zh-TW" altLang="en-US"/>
        </a:p>
      </dgm:t>
    </dgm:pt>
    <dgm:pt modelId="{8B45658B-D9D0-4D3A-AEF9-671815BC2119}" type="sibTrans" cxnId="{C020D343-0E93-487D-86B8-EDB611BD982E}">
      <dgm:prSet/>
      <dgm:spPr/>
      <dgm:t>
        <a:bodyPr/>
        <a:lstStyle/>
        <a:p>
          <a:endParaRPr lang="zh-TW" altLang="en-US"/>
        </a:p>
      </dgm:t>
    </dgm:pt>
    <dgm:pt modelId="{DAA90C08-35AD-4BBA-99FB-5B3FEE513B98}">
      <dgm:prSet phldrT="[文字]" custT="1"/>
      <dgm:spPr/>
      <dgm:t>
        <a:bodyPr/>
        <a:lstStyle/>
        <a:p>
          <a:r>
            <a:rPr lang="en-US" altLang="zh-TW" sz="2800" b="1" dirty="0" smtClean="0">
              <a:effectLst>
                <a:outerShdw blurRad="38100" dist="38100" dir="2700000" algn="tl">
                  <a:srgbClr val="000000">
                    <a:alpha val="43137"/>
                  </a:srgbClr>
                </a:outerShdw>
              </a:effectLst>
            </a:rPr>
            <a:t>4.</a:t>
          </a:r>
          <a:r>
            <a:rPr lang="zh-TW" altLang="en-US" sz="2800" b="1" dirty="0" smtClean="0">
              <a:effectLst>
                <a:outerShdw blurRad="38100" dist="38100" dir="2700000" algn="tl">
                  <a:srgbClr val="000000">
                    <a:alpha val="43137"/>
                  </a:srgbClr>
                </a:outerShdw>
              </a:effectLst>
            </a:rPr>
            <a:t>正本送交師培處存查</a:t>
          </a:r>
          <a:endParaRPr lang="zh-TW" altLang="en-US" sz="2800" b="1" dirty="0">
            <a:effectLst>
              <a:outerShdw blurRad="38100" dist="38100" dir="2700000" algn="tl">
                <a:srgbClr val="000000">
                  <a:alpha val="43137"/>
                </a:srgbClr>
              </a:outerShdw>
            </a:effectLst>
          </a:endParaRPr>
        </a:p>
      </dgm:t>
    </dgm:pt>
    <dgm:pt modelId="{C7A2CFF3-46C8-45BB-9591-65B7F9BCCB72}" type="parTrans" cxnId="{243A402D-2C65-4599-8260-EDA87EB79014}">
      <dgm:prSet/>
      <dgm:spPr/>
      <dgm:t>
        <a:bodyPr/>
        <a:lstStyle/>
        <a:p>
          <a:endParaRPr lang="zh-TW" altLang="en-US"/>
        </a:p>
      </dgm:t>
    </dgm:pt>
    <dgm:pt modelId="{B8A141EC-98B5-4922-AD01-541A208CBF50}" type="sibTrans" cxnId="{243A402D-2C65-4599-8260-EDA87EB79014}">
      <dgm:prSet/>
      <dgm:spPr/>
      <dgm:t>
        <a:bodyPr/>
        <a:lstStyle/>
        <a:p>
          <a:endParaRPr lang="zh-TW" altLang="en-US"/>
        </a:p>
      </dgm:t>
    </dgm:pt>
    <dgm:pt modelId="{7E7272BB-705D-46B0-88EE-424F616BF516}" type="pres">
      <dgm:prSet presAssocID="{F0AF33DB-AB4E-462E-A4F3-9C09605D3675}" presName="outerComposite" presStyleCnt="0">
        <dgm:presLayoutVars>
          <dgm:chMax val="5"/>
          <dgm:dir/>
          <dgm:resizeHandles val="exact"/>
        </dgm:presLayoutVars>
      </dgm:prSet>
      <dgm:spPr/>
    </dgm:pt>
    <dgm:pt modelId="{A2B68520-F022-4E48-A9B6-7F9B1E61E126}" type="pres">
      <dgm:prSet presAssocID="{F0AF33DB-AB4E-462E-A4F3-9C09605D3675}" presName="dummyMaxCanvas" presStyleCnt="0">
        <dgm:presLayoutVars/>
      </dgm:prSet>
      <dgm:spPr/>
    </dgm:pt>
    <dgm:pt modelId="{9708EF2F-9FE9-4DDC-B005-EA4FE13AB9C4}" type="pres">
      <dgm:prSet presAssocID="{F0AF33DB-AB4E-462E-A4F3-9C09605D3675}" presName="FourNodes_1" presStyleLbl="node1" presStyleIdx="0" presStyleCnt="4">
        <dgm:presLayoutVars>
          <dgm:bulletEnabled val="1"/>
        </dgm:presLayoutVars>
      </dgm:prSet>
      <dgm:spPr/>
      <dgm:t>
        <a:bodyPr/>
        <a:lstStyle/>
        <a:p>
          <a:endParaRPr lang="zh-TW" altLang="en-US"/>
        </a:p>
      </dgm:t>
    </dgm:pt>
    <dgm:pt modelId="{A7D968A5-59FB-4EDF-A60F-44592F8FA8B2}" type="pres">
      <dgm:prSet presAssocID="{F0AF33DB-AB4E-462E-A4F3-9C09605D3675}" presName="FourNodes_2" presStyleLbl="node1" presStyleIdx="1" presStyleCnt="4">
        <dgm:presLayoutVars>
          <dgm:bulletEnabled val="1"/>
        </dgm:presLayoutVars>
      </dgm:prSet>
      <dgm:spPr/>
      <dgm:t>
        <a:bodyPr/>
        <a:lstStyle/>
        <a:p>
          <a:endParaRPr lang="zh-TW" altLang="en-US"/>
        </a:p>
      </dgm:t>
    </dgm:pt>
    <dgm:pt modelId="{0D7117AB-28C3-48BE-9D3B-3BB5F82D1C43}" type="pres">
      <dgm:prSet presAssocID="{F0AF33DB-AB4E-462E-A4F3-9C09605D3675}" presName="FourNodes_3" presStyleLbl="node1" presStyleIdx="2" presStyleCnt="4">
        <dgm:presLayoutVars>
          <dgm:bulletEnabled val="1"/>
        </dgm:presLayoutVars>
      </dgm:prSet>
      <dgm:spPr/>
      <dgm:t>
        <a:bodyPr/>
        <a:lstStyle/>
        <a:p>
          <a:endParaRPr lang="zh-TW" altLang="en-US"/>
        </a:p>
      </dgm:t>
    </dgm:pt>
    <dgm:pt modelId="{78ACEA5C-07FE-435E-8EC1-F6F97C6DF6EC}" type="pres">
      <dgm:prSet presAssocID="{F0AF33DB-AB4E-462E-A4F3-9C09605D3675}" presName="FourNodes_4" presStyleLbl="node1" presStyleIdx="3" presStyleCnt="4">
        <dgm:presLayoutVars>
          <dgm:bulletEnabled val="1"/>
        </dgm:presLayoutVars>
      </dgm:prSet>
      <dgm:spPr/>
      <dgm:t>
        <a:bodyPr/>
        <a:lstStyle/>
        <a:p>
          <a:endParaRPr lang="zh-TW" altLang="en-US"/>
        </a:p>
      </dgm:t>
    </dgm:pt>
    <dgm:pt modelId="{4CC1D7D7-A1C4-4B4A-A6CF-46912BCAC14C}" type="pres">
      <dgm:prSet presAssocID="{F0AF33DB-AB4E-462E-A4F3-9C09605D3675}" presName="FourConn_1-2" presStyleLbl="fgAccFollowNode1" presStyleIdx="0" presStyleCnt="3">
        <dgm:presLayoutVars>
          <dgm:bulletEnabled val="1"/>
        </dgm:presLayoutVars>
      </dgm:prSet>
      <dgm:spPr/>
      <dgm:t>
        <a:bodyPr/>
        <a:lstStyle/>
        <a:p>
          <a:endParaRPr lang="zh-TW" altLang="en-US"/>
        </a:p>
      </dgm:t>
    </dgm:pt>
    <dgm:pt modelId="{F6FDC804-25F3-462A-A801-FC301669AE6F}" type="pres">
      <dgm:prSet presAssocID="{F0AF33DB-AB4E-462E-A4F3-9C09605D3675}" presName="FourConn_2-3" presStyleLbl="fgAccFollowNode1" presStyleIdx="1" presStyleCnt="3">
        <dgm:presLayoutVars>
          <dgm:bulletEnabled val="1"/>
        </dgm:presLayoutVars>
      </dgm:prSet>
      <dgm:spPr/>
      <dgm:t>
        <a:bodyPr/>
        <a:lstStyle/>
        <a:p>
          <a:endParaRPr lang="zh-TW" altLang="en-US"/>
        </a:p>
      </dgm:t>
    </dgm:pt>
    <dgm:pt modelId="{A62F7CD5-D99E-4C26-B71F-EED5F80A7CCE}" type="pres">
      <dgm:prSet presAssocID="{F0AF33DB-AB4E-462E-A4F3-9C09605D3675}" presName="FourConn_3-4" presStyleLbl="fgAccFollowNode1" presStyleIdx="2" presStyleCnt="3">
        <dgm:presLayoutVars>
          <dgm:bulletEnabled val="1"/>
        </dgm:presLayoutVars>
      </dgm:prSet>
      <dgm:spPr/>
      <dgm:t>
        <a:bodyPr/>
        <a:lstStyle/>
        <a:p>
          <a:endParaRPr lang="zh-TW" altLang="en-US"/>
        </a:p>
      </dgm:t>
    </dgm:pt>
    <dgm:pt modelId="{6B65866D-C7A5-46DC-BEC0-8648E0956975}" type="pres">
      <dgm:prSet presAssocID="{F0AF33DB-AB4E-462E-A4F3-9C09605D3675}" presName="FourNodes_1_text" presStyleLbl="node1" presStyleIdx="3" presStyleCnt="4">
        <dgm:presLayoutVars>
          <dgm:bulletEnabled val="1"/>
        </dgm:presLayoutVars>
      </dgm:prSet>
      <dgm:spPr/>
      <dgm:t>
        <a:bodyPr/>
        <a:lstStyle/>
        <a:p>
          <a:endParaRPr lang="zh-TW" altLang="en-US"/>
        </a:p>
      </dgm:t>
    </dgm:pt>
    <dgm:pt modelId="{0DA33882-2243-41EC-8E93-B0E5B7A58243}" type="pres">
      <dgm:prSet presAssocID="{F0AF33DB-AB4E-462E-A4F3-9C09605D3675}" presName="FourNodes_2_text" presStyleLbl="node1" presStyleIdx="3" presStyleCnt="4">
        <dgm:presLayoutVars>
          <dgm:bulletEnabled val="1"/>
        </dgm:presLayoutVars>
      </dgm:prSet>
      <dgm:spPr/>
      <dgm:t>
        <a:bodyPr/>
        <a:lstStyle/>
        <a:p>
          <a:endParaRPr lang="zh-TW" altLang="en-US"/>
        </a:p>
      </dgm:t>
    </dgm:pt>
    <dgm:pt modelId="{BF97503B-8B7E-462F-8BD3-921AF5B4F5B6}" type="pres">
      <dgm:prSet presAssocID="{F0AF33DB-AB4E-462E-A4F3-9C09605D3675}" presName="FourNodes_3_text" presStyleLbl="node1" presStyleIdx="3" presStyleCnt="4">
        <dgm:presLayoutVars>
          <dgm:bulletEnabled val="1"/>
        </dgm:presLayoutVars>
      </dgm:prSet>
      <dgm:spPr/>
      <dgm:t>
        <a:bodyPr/>
        <a:lstStyle/>
        <a:p>
          <a:endParaRPr lang="zh-TW" altLang="en-US"/>
        </a:p>
      </dgm:t>
    </dgm:pt>
    <dgm:pt modelId="{1E382E67-71BD-4281-AC23-517B0A45078F}" type="pres">
      <dgm:prSet presAssocID="{F0AF33DB-AB4E-462E-A4F3-9C09605D3675}" presName="FourNodes_4_text" presStyleLbl="node1" presStyleIdx="3" presStyleCnt="4">
        <dgm:presLayoutVars>
          <dgm:bulletEnabled val="1"/>
        </dgm:presLayoutVars>
      </dgm:prSet>
      <dgm:spPr/>
      <dgm:t>
        <a:bodyPr/>
        <a:lstStyle/>
        <a:p>
          <a:endParaRPr lang="zh-TW" altLang="en-US"/>
        </a:p>
      </dgm:t>
    </dgm:pt>
  </dgm:ptLst>
  <dgm:cxnLst>
    <dgm:cxn modelId="{C020D343-0E93-487D-86B8-EDB611BD982E}" srcId="{F0AF33DB-AB4E-462E-A4F3-9C09605D3675}" destId="{00040CB9-B5E4-4A72-8A6C-C42F2199D1FA}" srcOrd="2" destOrd="0" parTransId="{09EDDEBC-2C82-409B-8799-64BA138F18F6}" sibTransId="{8B45658B-D9D0-4D3A-AEF9-671815BC2119}"/>
    <dgm:cxn modelId="{A55B3575-1F9A-480A-883C-9510EA66D15B}" type="presOf" srcId="{00040CB9-B5E4-4A72-8A6C-C42F2199D1FA}" destId="{0D7117AB-28C3-48BE-9D3B-3BB5F82D1C43}" srcOrd="0" destOrd="0" presId="urn:microsoft.com/office/officeart/2005/8/layout/vProcess5"/>
    <dgm:cxn modelId="{B0B7DBFF-DCC8-42D4-8CA5-F059F9EBE246}" type="presOf" srcId="{DAA90C08-35AD-4BBA-99FB-5B3FEE513B98}" destId="{78ACEA5C-07FE-435E-8EC1-F6F97C6DF6EC}" srcOrd="0" destOrd="0" presId="urn:microsoft.com/office/officeart/2005/8/layout/vProcess5"/>
    <dgm:cxn modelId="{81A24E1A-3FA8-44AC-9E9A-A490DB10CF9D}" type="presOf" srcId="{8B45658B-D9D0-4D3A-AEF9-671815BC2119}" destId="{A62F7CD5-D99E-4C26-B71F-EED5F80A7CCE}" srcOrd="0" destOrd="0" presId="urn:microsoft.com/office/officeart/2005/8/layout/vProcess5"/>
    <dgm:cxn modelId="{86039DAD-0619-4DD8-AC13-F484912ECBC4}" type="presOf" srcId="{00040CB9-B5E4-4A72-8A6C-C42F2199D1FA}" destId="{BF97503B-8B7E-462F-8BD3-921AF5B4F5B6}" srcOrd="1" destOrd="0" presId="urn:microsoft.com/office/officeart/2005/8/layout/vProcess5"/>
    <dgm:cxn modelId="{236085D3-06DD-4FD3-8D1B-CA2C598A7579}" type="presOf" srcId="{29FA1178-3AEF-4F9A-B878-240B40C4DCEC}" destId="{0DA33882-2243-41EC-8E93-B0E5B7A58243}" srcOrd="1" destOrd="0" presId="urn:microsoft.com/office/officeart/2005/8/layout/vProcess5"/>
    <dgm:cxn modelId="{CB5017C7-4159-4B82-9FC9-1B6EDBB427A1}" type="presOf" srcId="{7E274B3F-AA55-4719-B08C-740CDD4539E9}" destId="{9708EF2F-9FE9-4DDC-B005-EA4FE13AB9C4}" srcOrd="0" destOrd="0" presId="urn:microsoft.com/office/officeart/2005/8/layout/vProcess5"/>
    <dgm:cxn modelId="{1C756BC7-B3CE-4718-A031-BF95B304F015}" type="presOf" srcId="{7E274B3F-AA55-4719-B08C-740CDD4539E9}" destId="{6B65866D-C7A5-46DC-BEC0-8648E0956975}" srcOrd="1" destOrd="0" presId="urn:microsoft.com/office/officeart/2005/8/layout/vProcess5"/>
    <dgm:cxn modelId="{A6D732F3-DA15-4C2E-B50F-E08BDE65C572}" type="presOf" srcId="{14CE9775-E86D-4AD7-9D01-11739D0BDF4E}" destId="{4CC1D7D7-A1C4-4B4A-A6CF-46912BCAC14C}" srcOrd="0" destOrd="0" presId="urn:microsoft.com/office/officeart/2005/8/layout/vProcess5"/>
    <dgm:cxn modelId="{1E24DD2C-A13E-47DA-87DC-C68301069219}" type="presOf" srcId="{753B061A-4B0E-4F5F-BD7E-EE1E7A77C3EE}" destId="{F6FDC804-25F3-462A-A801-FC301669AE6F}" srcOrd="0" destOrd="0" presId="urn:microsoft.com/office/officeart/2005/8/layout/vProcess5"/>
    <dgm:cxn modelId="{A5653EA0-0E71-4B4D-B438-09503CBCE9AC}" type="presOf" srcId="{29FA1178-3AEF-4F9A-B878-240B40C4DCEC}" destId="{A7D968A5-59FB-4EDF-A60F-44592F8FA8B2}" srcOrd="0" destOrd="0" presId="urn:microsoft.com/office/officeart/2005/8/layout/vProcess5"/>
    <dgm:cxn modelId="{4129A418-B24F-4102-816E-F8D2D09156D7}" srcId="{F0AF33DB-AB4E-462E-A4F3-9C09605D3675}" destId="{29FA1178-3AEF-4F9A-B878-240B40C4DCEC}" srcOrd="1" destOrd="0" parTransId="{CB71664A-4B75-41A0-A99C-2E58E9B60EC0}" sibTransId="{753B061A-4B0E-4F5F-BD7E-EE1E7A77C3EE}"/>
    <dgm:cxn modelId="{27D15798-CD35-49E2-AA2F-5345275D9072}" srcId="{F0AF33DB-AB4E-462E-A4F3-9C09605D3675}" destId="{7E274B3F-AA55-4719-B08C-740CDD4539E9}" srcOrd="0" destOrd="0" parTransId="{870F4E15-D652-4051-8D54-567D4B0BA1FA}" sibTransId="{14CE9775-E86D-4AD7-9D01-11739D0BDF4E}"/>
    <dgm:cxn modelId="{57EE1521-58C6-42CC-81BE-24BB35DBD467}" type="presOf" srcId="{DAA90C08-35AD-4BBA-99FB-5B3FEE513B98}" destId="{1E382E67-71BD-4281-AC23-517B0A45078F}" srcOrd="1" destOrd="0" presId="urn:microsoft.com/office/officeart/2005/8/layout/vProcess5"/>
    <dgm:cxn modelId="{243A402D-2C65-4599-8260-EDA87EB79014}" srcId="{F0AF33DB-AB4E-462E-A4F3-9C09605D3675}" destId="{DAA90C08-35AD-4BBA-99FB-5B3FEE513B98}" srcOrd="3" destOrd="0" parTransId="{C7A2CFF3-46C8-45BB-9591-65B7F9BCCB72}" sibTransId="{B8A141EC-98B5-4922-AD01-541A208CBF50}"/>
    <dgm:cxn modelId="{4AE51B1B-11B7-4389-9B0D-0A69659D1BFC}" type="presOf" srcId="{F0AF33DB-AB4E-462E-A4F3-9C09605D3675}" destId="{7E7272BB-705D-46B0-88EE-424F616BF516}" srcOrd="0" destOrd="0" presId="urn:microsoft.com/office/officeart/2005/8/layout/vProcess5"/>
    <dgm:cxn modelId="{9DA404E4-DF9D-40D1-B685-4172621DD8EF}" type="presParOf" srcId="{7E7272BB-705D-46B0-88EE-424F616BF516}" destId="{A2B68520-F022-4E48-A9B6-7F9B1E61E126}" srcOrd="0" destOrd="0" presId="urn:microsoft.com/office/officeart/2005/8/layout/vProcess5"/>
    <dgm:cxn modelId="{65F1B31F-887E-4E2A-8CAD-A281AE3BBF68}" type="presParOf" srcId="{7E7272BB-705D-46B0-88EE-424F616BF516}" destId="{9708EF2F-9FE9-4DDC-B005-EA4FE13AB9C4}" srcOrd="1" destOrd="0" presId="urn:microsoft.com/office/officeart/2005/8/layout/vProcess5"/>
    <dgm:cxn modelId="{E632B62D-8BDA-4464-B2FD-136601D26DF5}" type="presParOf" srcId="{7E7272BB-705D-46B0-88EE-424F616BF516}" destId="{A7D968A5-59FB-4EDF-A60F-44592F8FA8B2}" srcOrd="2" destOrd="0" presId="urn:microsoft.com/office/officeart/2005/8/layout/vProcess5"/>
    <dgm:cxn modelId="{216822A7-AB29-4073-B59F-6CDBB84A9E3F}" type="presParOf" srcId="{7E7272BB-705D-46B0-88EE-424F616BF516}" destId="{0D7117AB-28C3-48BE-9D3B-3BB5F82D1C43}" srcOrd="3" destOrd="0" presId="urn:microsoft.com/office/officeart/2005/8/layout/vProcess5"/>
    <dgm:cxn modelId="{A05077FF-BF3A-4476-8020-F4614689A6D9}" type="presParOf" srcId="{7E7272BB-705D-46B0-88EE-424F616BF516}" destId="{78ACEA5C-07FE-435E-8EC1-F6F97C6DF6EC}" srcOrd="4" destOrd="0" presId="urn:microsoft.com/office/officeart/2005/8/layout/vProcess5"/>
    <dgm:cxn modelId="{A084742C-3051-4A3D-9159-7D72E56DF851}" type="presParOf" srcId="{7E7272BB-705D-46B0-88EE-424F616BF516}" destId="{4CC1D7D7-A1C4-4B4A-A6CF-46912BCAC14C}" srcOrd="5" destOrd="0" presId="urn:microsoft.com/office/officeart/2005/8/layout/vProcess5"/>
    <dgm:cxn modelId="{4025CA35-58F8-439A-AE76-E18F517E63ED}" type="presParOf" srcId="{7E7272BB-705D-46B0-88EE-424F616BF516}" destId="{F6FDC804-25F3-462A-A801-FC301669AE6F}" srcOrd="6" destOrd="0" presId="urn:microsoft.com/office/officeart/2005/8/layout/vProcess5"/>
    <dgm:cxn modelId="{DEDC2A0A-D513-446D-86B5-A428AB42F841}" type="presParOf" srcId="{7E7272BB-705D-46B0-88EE-424F616BF516}" destId="{A62F7CD5-D99E-4C26-B71F-EED5F80A7CCE}" srcOrd="7" destOrd="0" presId="urn:microsoft.com/office/officeart/2005/8/layout/vProcess5"/>
    <dgm:cxn modelId="{CB09E168-E5E0-43E7-8729-B651DD8542D4}" type="presParOf" srcId="{7E7272BB-705D-46B0-88EE-424F616BF516}" destId="{6B65866D-C7A5-46DC-BEC0-8648E0956975}" srcOrd="8" destOrd="0" presId="urn:microsoft.com/office/officeart/2005/8/layout/vProcess5"/>
    <dgm:cxn modelId="{36B1BCFB-8B82-4444-8ACD-1ECD472407A3}" type="presParOf" srcId="{7E7272BB-705D-46B0-88EE-424F616BF516}" destId="{0DA33882-2243-41EC-8E93-B0E5B7A58243}" srcOrd="9" destOrd="0" presId="urn:microsoft.com/office/officeart/2005/8/layout/vProcess5"/>
    <dgm:cxn modelId="{FB6790AD-C5D3-42E5-9700-B181B6B9664A}" type="presParOf" srcId="{7E7272BB-705D-46B0-88EE-424F616BF516}" destId="{BF97503B-8B7E-462F-8BD3-921AF5B4F5B6}" srcOrd="10" destOrd="0" presId="urn:microsoft.com/office/officeart/2005/8/layout/vProcess5"/>
    <dgm:cxn modelId="{B0F5BB5E-2621-425A-87C4-3E3CA7743C6E}" type="presParOf" srcId="{7E7272BB-705D-46B0-88EE-424F616BF516}" destId="{1E382E67-71BD-4281-AC23-517B0A45078F}"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0AF33DB-AB4E-462E-A4F3-9C09605D3675}" type="doc">
      <dgm:prSet loTypeId="urn:microsoft.com/office/officeart/2005/8/layout/vProcess5" loCatId="process" qsTypeId="urn:microsoft.com/office/officeart/2005/8/quickstyle/simple2" qsCatId="simple" csTypeId="urn:microsoft.com/office/officeart/2005/8/colors/colorful4" csCatId="colorful" phldr="1"/>
      <dgm:spPr/>
    </dgm:pt>
    <dgm:pt modelId="{7E274B3F-AA55-4719-B08C-740CDD4539E9}">
      <dgm:prSet phldrT="[文字]" custT="1"/>
      <dgm:spPr/>
      <dgm:t>
        <a:bodyPr/>
        <a:lstStyle/>
        <a:p>
          <a:r>
            <a:rPr lang="en-US" altLang="zh-TW" sz="2800" b="1" dirty="0" smtClean="0">
              <a:effectLst>
                <a:outerShdw blurRad="38100" dist="38100" dir="2700000" algn="tl">
                  <a:srgbClr val="000000">
                    <a:alpha val="43137"/>
                  </a:srgbClr>
                </a:outerShdw>
              </a:effectLst>
            </a:rPr>
            <a:t>1.</a:t>
          </a:r>
          <a:r>
            <a:rPr lang="zh-TW" altLang="en-US" sz="2800" b="1" dirty="0" smtClean="0">
              <a:effectLst>
                <a:outerShdw blurRad="38100" dist="38100" dir="2700000" algn="tl">
                  <a:srgbClr val="000000">
                    <a:alpha val="43137"/>
                  </a:srgbClr>
                </a:outerShdw>
              </a:effectLst>
            </a:rPr>
            <a:t>學生填寫申請書</a:t>
          </a:r>
          <a:endParaRPr lang="en-US" altLang="zh-TW" sz="2800" b="1" dirty="0" smtClean="0">
            <a:effectLst>
              <a:outerShdw blurRad="38100" dist="38100" dir="2700000" algn="tl">
                <a:srgbClr val="000000">
                  <a:alpha val="43137"/>
                </a:srgbClr>
              </a:outerShdw>
            </a:effectLst>
          </a:endParaRPr>
        </a:p>
      </dgm:t>
    </dgm:pt>
    <dgm:pt modelId="{870F4E15-D652-4051-8D54-567D4B0BA1FA}" type="parTrans" cxnId="{27D15798-CD35-49E2-AA2F-5345275D9072}">
      <dgm:prSet/>
      <dgm:spPr/>
      <dgm:t>
        <a:bodyPr/>
        <a:lstStyle/>
        <a:p>
          <a:endParaRPr lang="zh-TW" altLang="en-US"/>
        </a:p>
      </dgm:t>
    </dgm:pt>
    <dgm:pt modelId="{14CE9775-E86D-4AD7-9D01-11739D0BDF4E}" type="sibTrans" cxnId="{27D15798-CD35-49E2-AA2F-5345275D9072}">
      <dgm:prSet/>
      <dgm:spPr/>
      <dgm:t>
        <a:bodyPr/>
        <a:lstStyle/>
        <a:p>
          <a:endParaRPr lang="zh-TW" altLang="en-US"/>
        </a:p>
      </dgm:t>
    </dgm:pt>
    <dgm:pt modelId="{29FA1178-3AEF-4F9A-B878-240B40C4DCEC}">
      <dgm:prSet phldrT="[文字]" custT="1"/>
      <dgm:spPr/>
      <dgm:t>
        <a:bodyPr/>
        <a:lstStyle/>
        <a:p>
          <a:r>
            <a:rPr lang="en-US" altLang="zh-TW" sz="2800" b="1" dirty="0" smtClean="0">
              <a:effectLst>
                <a:outerShdw blurRad="38100" dist="38100" dir="2700000" algn="tl">
                  <a:srgbClr val="000000">
                    <a:alpha val="43137"/>
                  </a:srgbClr>
                </a:outerShdw>
              </a:effectLst>
            </a:rPr>
            <a:t>2.</a:t>
          </a:r>
          <a:r>
            <a:rPr lang="zh-TW" altLang="en-US" sz="2800" b="1" dirty="0" smtClean="0">
              <a:effectLst>
                <a:outerShdw blurRad="38100" dist="38100" dir="2700000" algn="tl">
                  <a:srgbClr val="000000">
                    <a:alpha val="43137"/>
                  </a:srgbClr>
                </a:outerShdw>
              </a:effectLst>
            </a:rPr>
            <a:t>實習機構逐級核章</a:t>
          </a:r>
          <a:endParaRPr lang="zh-TW" altLang="en-US" sz="2800" b="1" dirty="0">
            <a:effectLst>
              <a:outerShdw blurRad="38100" dist="38100" dir="2700000" algn="tl">
                <a:srgbClr val="000000">
                  <a:alpha val="43137"/>
                </a:srgbClr>
              </a:outerShdw>
            </a:effectLst>
          </a:endParaRPr>
        </a:p>
      </dgm:t>
    </dgm:pt>
    <dgm:pt modelId="{CB71664A-4B75-41A0-A99C-2E58E9B60EC0}" type="parTrans" cxnId="{4129A418-B24F-4102-816E-F8D2D09156D7}">
      <dgm:prSet/>
      <dgm:spPr/>
      <dgm:t>
        <a:bodyPr/>
        <a:lstStyle/>
        <a:p>
          <a:endParaRPr lang="zh-TW" altLang="en-US"/>
        </a:p>
      </dgm:t>
    </dgm:pt>
    <dgm:pt modelId="{753B061A-4B0E-4F5F-BD7E-EE1E7A77C3EE}" type="sibTrans" cxnId="{4129A418-B24F-4102-816E-F8D2D09156D7}">
      <dgm:prSet/>
      <dgm:spPr/>
      <dgm:t>
        <a:bodyPr/>
        <a:lstStyle/>
        <a:p>
          <a:endParaRPr lang="zh-TW" altLang="en-US"/>
        </a:p>
      </dgm:t>
    </dgm:pt>
    <dgm:pt modelId="{00040CB9-B5E4-4A72-8A6C-C42F2199D1FA}">
      <dgm:prSet phldrT="[文字]" custT="1"/>
      <dgm:spPr/>
      <dgm:t>
        <a:bodyPr/>
        <a:lstStyle/>
        <a:p>
          <a:r>
            <a:rPr lang="en-US" altLang="zh-TW" sz="2800" b="1" dirty="0" smtClean="0">
              <a:effectLst>
                <a:outerShdw blurRad="38100" dist="38100" dir="2700000" algn="tl">
                  <a:srgbClr val="000000">
                    <a:alpha val="43137"/>
                  </a:srgbClr>
                </a:outerShdw>
              </a:effectLst>
            </a:rPr>
            <a:t>3.</a:t>
          </a:r>
          <a:r>
            <a:rPr lang="zh-TW" altLang="en-US" sz="2800" b="1" dirty="0" smtClean="0">
              <a:effectLst>
                <a:outerShdw blurRad="38100" dist="38100" dir="2700000" algn="tl">
                  <a:srgbClr val="000000">
                    <a:alpha val="43137"/>
                  </a:srgbClr>
                </a:outerShdw>
              </a:effectLst>
            </a:rPr>
            <a:t>本校指導教師核章</a:t>
          </a:r>
          <a:endParaRPr lang="zh-TW" altLang="en-US" sz="2800" b="1" dirty="0">
            <a:effectLst>
              <a:outerShdw blurRad="38100" dist="38100" dir="2700000" algn="tl">
                <a:srgbClr val="000000">
                  <a:alpha val="43137"/>
                </a:srgbClr>
              </a:outerShdw>
            </a:effectLst>
          </a:endParaRPr>
        </a:p>
      </dgm:t>
    </dgm:pt>
    <dgm:pt modelId="{09EDDEBC-2C82-409B-8799-64BA138F18F6}" type="parTrans" cxnId="{C020D343-0E93-487D-86B8-EDB611BD982E}">
      <dgm:prSet/>
      <dgm:spPr/>
      <dgm:t>
        <a:bodyPr/>
        <a:lstStyle/>
        <a:p>
          <a:endParaRPr lang="zh-TW" altLang="en-US"/>
        </a:p>
      </dgm:t>
    </dgm:pt>
    <dgm:pt modelId="{8B45658B-D9D0-4D3A-AEF9-671815BC2119}" type="sibTrans" cxnId="{C020D343-0E93-487D-86B8-EDB611BD982E}">
      <dgm:prSet/>
      <dgm:spPr/>
      <dgm:t>
        <a:bodyPr/>
        <a:lstStyle/>
        <a:p>
          <a:endParaRPr lang="zh-TW" altLang="en-US"/>
        </a:p>
      </dgm:t>
    </dgm:pt>
    <dgm:pt modelId="{DAA90C08-35AD-4BBA-99FB-5B3FEE513B98}">
      <dgm:prSet phldrT="[文字]" custT="1"/>
      <dgm:spPr/>
      <dgm:t>
        <a:bodyPr/>
        <a:lstStyle/>
        <a:p>
          <a:r>
            <a:rPr lang="en-US" altLang="zh-TW" sz="2800" b="1" dirty="0" smtClean="0">
              <a:effectLst>
                <a:outerShdw blurRad="38100" dist="38100" dir="2700000" algn="tl">
                  <a:srgbClr val="000000">
                    <a:alpha val="43137"/>
                  </a:srgbClr>
                </a:outerShdw>
              </a:effectLst>
            </a:rPr>
            <a:t>4.</a:t>
          </a:r>
          <a:r>
            <a:rPr lang="zh-TW" altLang="en-US" sz="2800" b="1" dirty="0" smtClean="0">
              <a:effectLst>
                <a:outerShdw blurRad="38100" dist="38100" dir="2700000" algn="tl">
                  <a:srgbClr val="000000">
                    <a:alpha val="43137"/>
                  </a:srgbClr>
                </a:outerShdw>
              </a:effectLst>
            </a:rPr>
            <a:t>正本送交師培處存查</a:t>
          </a:r>
          <a:endParaRPr lang="zh-TW" altLang="en-US" sz="2800" b="1" dirty="0">
            <a:effectLst>
              <a:outerShdw blurRad="38100" dist="38100" dir="2700000" algn="tl">
                <a:srgbClr val="000000">
                  <a:alpha val="43137"/>
                </a:srgbClr>
              </a:outerShdw>
            </a:effectLst>
          </a:endParaRPr>
        </a:p>
      </dgm:t>
    </dgm:pt>
    <dgm:pt modelId="{C7A2CFF3-46C8-45BB-9591-65B7F9BCCB72}" type="parTrans" cxnId="{243A402D-2C65-4599-8260-EDA87EB79014}">
      <dgm:prSet/>
      <dgm:spPr/>
      <dgm:t>
        <a:bodyPr/>
        <a:lstStyle/>
        <a:p>
          <a:endParaRPr lang="zh-TW" altLang="en-US"/>
        </a:p>
      </dgm:t>
    </dgm:pt>
    <dgm:pt modelId="{B8A141EC-98B5-4922-AD01-541A208CBF50}" type="sibTrans" cxnId="{243A402D-2C65-4599-8260-EDA87EB79014}">
      <dgm:prSet/>
      <dgm:spPr/>
      <dgm:t>
        <a:bodyPr/>
        <a:lstStyle/>
        <a:p>
          <a:endParaRPr lang="zh-TW" altLang="en-US"/>
        </a:p>
      </dgm:t>
    </dgm:pt>
    <dgm:pt modelId="{A8559BFC-745E-4E97-B30E-E5FCCB90CCEF}">
      <dgm:prSet phldrT="[文字]" custT="1"/>
      <dgm:spPr/>
      <dgm:t>
        <a:bodyPr/>
        <a:lstStyle/>
        <a:p>
          <a:r>
            <a:rPr lang="en-US" altLang="zh-TW" sz="2800" b="1" dirty="0" smtClean="0">
              <a:effectLst>
                <a:outerShdw blurRad="38100" dist="38100" dir="2700000" algn="tl">
                  <a:srgbClr val="000000">
                    <a:alpha val="43137"/>
                  </a:srgbClr>
                </a:outerShdw>
              </a:effectLst>
            </a:rPr>
            <a:t>5.</a:t>
          </a:r>
          <a:r>
            <a:rPr lang="zh-TW" altLang="en-US" sz="2800" b="1" dirty="0" smtClean="0">
              <a:effectLst>
                <a:outerShdw blurRad="38100" dist="38100" dir="2700000" algn="tl">
                  <a:srgbClr val="000000">
                    <a:alpha val="43137"/>
                  </a:srgbClr>
                </a:outerShdw>
              </a:effectLst>
            </a:rPr>
            <a:t>之後上實習平臺登錄</a:t>
          </a:r>
          <a:endParaRPr lang="zh-TW" altLang="en-US" sz="2800" b="1" dirty="0">
            <a:effectLst>
              <a:outerShdw blurRad="38100" dist="38100" dir="2700000" algn="tl">
                <a:srgbClr val="000000">
                  <a:alpha val="43137"/>
                </a:srgbClr>
              </a:outerShdw>
            </a:effectLst>
          </a:endParaRPr>
        </a:p>
      </dgm:t>
    </dgm:pt>
    <dgm:pt modelId="{B9472A34-B7D9-445B-9992-00DAA64B2F8A}" type="parTrans" cxnId="{D5BD6C52-AB37-45C7-8AA9-B2EE0D55EAD4}">
      <dgm:prSet/>
      <dgm:spPr/>
      <dgm:t>
        <a:bodyPr/>
        <a:lstStyle/>
        <a:p>
          <a:endParaRPr lang="zh-TW" altLang="en-US"/>
        </a:p>
      </dgm:t>
    </dgm:pt>
    <dgm:pt modelId="{1A64E5F4-8935-4A94-8677-2A0CD93BAAEB}" type="sibTrans" cxnId="{D5BD6C52-AB37-45C7-8AA9-B2EE0D55EAD4}">
      <dgm:prSet/>
      <dgm:spPr/>
      <dgm:t>
        <a:bodyPr/>
        <a:lstStyle/>
        <a:p>
          <a:endParaRPr lang="zh-TW" altLang="en-US"/>
        </a:p>
      </dgm:t>
    </dgm:pt>
    <dgm:pt modelId="{7E7272BB-705D-46B0-88EE-424F616BF516}" type="pres">
      <dgm:prSet presAssocID="{F0AF33DB-AB4E-462E-A4F3-9C09605D3675}" presName="outerComposite" presStyleCnt="0">
        <dgm:presLayoutVars>
          <dgm:chMax val="5"/>
          <dgm:dir/>
          <dgm:resizeHandles val="exact"/>
        </dgm:presLayoutVars>
      </dgm:prSet>
      <dgm:spPr/>
    </dgm:pt>
    <dgm:pt modelId="{A2B68520-F022-4E48-A9B6-7F9B1E61E126}" type="pres">
      <dgm:prSet presAssocID="{F0AF33DB-AB4E-462E-A4F3-9C09605D3675}" presName="dummyMaxCanvas" presStyleCnt="0">
        <dgm:presLayoutVars/>
      </dgm:prSet>
      <dgm:spPr/>
    </dgm:pt>
    <dgm:pt modelId="{B3478A3C-6848-47F2-B8F8-F51F553D61F9}" type="pres">
      <dgm:prSet presAssocID="{F0AF33DB-AB4E-462E-A4F3-9C09605D3675}" presName="FiveNodes_1" presStyleLbl="node1" presStyleIdx="0" presStyleCnt="5">
        <dgm:presLayoutVars>
          <dgm:bulletEnabled val="1"/>
        </dgm:presLayoutVars>
      </dgm:prSet>
      <dgm:spPr/>
      <dgm:t>
        <a:bodyPr/>
        <a:lstStyle/>
        <a:p>
          <a:endParaRPr lang="zh-TW" altLang="en-US"/>
        </a:p>
      </dgm:t>
    </dgm:pt>
    <dgm:pt modelId="{D6059AAD-45D3-465D-9A03-472E9C584F27}" type="pres">
      <dgm:prSet presAssocID="{F0AF33DB-AB4E-462E-A4F3-9C09605D3675}" presName="FiveNodes_2" presStyleLbl="node1" presStyleIdx="1" presStyleCnt="5">
        <dgm:presLayoutVars>
          <dgm:bulletEnabled val="1"/>
        </dgm:presLayoutVars>
      </dgm:prSet>
      <dgm:spPr/>
      <dgm:t>
        <a:bodyPr/>
        <a:lstStyle/>
        <a:p>
          <a:endParaRPr lang="zh-TW" altLang="en-US"/>
        </a:p>
      </dgm:t>
    </dgm:pt>
    <dgm:pt modelId="{CD6AA3BC-488F-4532-80A8-3876C3A4B20F}" type="pres">
      <dgm:prSet presAssocID="{F0AF33DB-AB4E-462E-A4F3-9C09605D3675}" presName="FiveNodes_3" presStyleLbl="node1" presStyleIdx="2" presStyleCnt="5">
        <dgm:presLayoutVars>
          <dgm:bulletEnabled val="1"/>
        </dgm:presLayoutVars>
      </dgm:prSet>
      <dgm:spPr/>
      <dgm:t>
        <a:bodyPr/>
        <a:lstStyle/>
        <a:p>
          <a:endParaRPr lang="zh-TW" altLang="en-US"/>
        </a:p>
      </dgm:t>
    </dgm:pt>
    <dgm:pt modelId="{01A263B9-C970-4C17-95D0-5BA3A8FDE39C}" type="pres">
      <dgm:prSet presAssocID="{F0AF33DB-AB4E-462E-A4F3-9C09605D3675}" presName="FiveNodes_4" presStyleLbl="node1" presStyleIdx="3" presStyleCnt="5">
        <dgm:presLayoutVars>
          <dgm:bulletEnabled val="1"/>
        </dgm:presLayoutVars>
      </dgm:prSet>
      <dgm:spPr/>
      <dgm:t>
        <a:bodyPr/>
        <a:lstStyle/>
        <a:p>
          <a:endParaRPr lang="zh-TW" altLang="en-US"/>
        </a:p>
      </dgm:t>
    </dgm:pt>
    <dgm:pt modelId="{49543DB3-5834-4E45-A57C-E55EAA62BF07}" type="pres">
      <dgm:prSet presAssocID="{F0AF33DB-AB4E-462E-A4F3-9C09605D3675}" presName="FiveNodes_5" presStyleLbl="node1" presStyleIdx="4" presStyleCnt="5">
        <dgm:presLayoutVars>
          <dgm:bulletEnabled val="1"/>
        </dgm:presLayoutVars>
      </dgm:prSet>
      <dgm:spPr/>
      <dgm:t>
        <a:bodyPr/>
        <a:lstStyle/>
        <a:p>
          <a:endParaRPr lang="zh-TW" altLang="en-US"/>
        </a:p>
      </dgm:t>
    </dgm:pt>
    <dgm:pt modelId="{C40D26E7-4DE7-445A-892A-E8BA700328DE}" type="pres">
      <dgm:prSet presAssocID="{F0AF33DB-AB4E-462E-A4F3-9C09605D3675}" presName="FiveConn_1-2" presStyleLbl="fgAccFollowNode1" presStyleIdx="0" presStyleCnt="4">
        <dgm:presLayoutVars>
          <dgm:bulletEnabled val="1"/>
        </dgm:presLayoutVars>
      </dgm:prSet>
      <dgm:spPr/>
      <dgm:t>
        <a:bodyPr/>
        <a:lstStyle/>
        <a:p>
          <a:endParaRPr lang="zh-TW" altLang="en-US"/>
        </a:p>
      </dgm:t>
    </dgm:pt>
    <dgm:pt modelId="{8A64F72B-7C3C-443E-84E5-5FD072B68B12}" type="pres">
      <dgm:prSet presAssocID="{F0AF33DB-AB4E-462E-A4F3-9C09605D3675}" presName="FiveConn_2-3" presStyleLbl="fgAccFollowNode1" presStyleIdx="1" presStyleCnt="4">
        <dgm:presLayoutVars>
          <dgm:bulletEnabled val="1"/>
        </dgm:presLayoutVars>
      </dgm:prSet>
      <dgm:spPr/>
      <dgm:t>
        <a:bodyPr/>
        <a:lstStyle/>
        <a:p>
          <a:endParaRPr lang="zh-TW" altLang="en-US"/>
        </a:p>
      </dgm:t>
    </dgm:pt>
    <dgm:pt modelId="{2EC16582-DD5F-4CAB-917A-BB8459A90DC9}" type="pres">
      <dgm:prSet presAssocID="{F0AF33DB-AB4E-462E-A4F3-9C09605D3675}" presName="FiveConn_3-4" presStyleLbl="fgAccFollowNode1" presStyleIdx="2" presStyleCnt="4">
        <dgm:presLayoutVars>
          <dgm:bulletEnabled val="1"/>
        </dgm:presLayoutVars>
      </dgm:prSet>
      <dgm:spPr/>
      <dgm:t>
        <a:bodyPr/>
        <a:lstStyle/>
        <a:p>
          <a:endParaRPr lang="zh-TW" altLang="en-US"/>
        </a:p>
      </dgm:t>
    </dgm:pt>
    <dgm:pt modelId="{6BB07D99-DD5F-4CE7-BDB7-47D51DC4DDF7}" type="pres">
      <dgm:prSet presAssocID="{F0AF33DB-AB4E-462E-A4F3-9C09605D3675}" presName="FiveConn_4-5" presStyleLbl="fgAccFollowNode1" presStyleIdx="3" presStyleCnt="4">
        <dgm:presLayoutVars>
          <dgm:bulletEnabled val="1"/>
        </dgm:presLayoutVars>
      </dgm:prSet>
      <dgm:spPr/>
      <dgm:t>
        <a:bodyPr/>
        <a:lstStyle/>
        <a:p>
          <a:endParaRPr lang="zh-TW" altLang="en-US"/>
        </a:p>
      </dgm:t>
    </dgm:pt>
    <dgm:pt modelId="{FE6B6B30-CB3B-4372-BA9E-7DB48C714481}" type="pres">
      <dgm:prSet presAssocID="{F0AF33DB-AB4E-462E-A4F3-9C09605D3675}" presName="FiveNodes_1_text" presStyleLbl="node1" presStyleIdx="4" presStyleCnt="5">
        <dgm:presLayoutVars>
          <dgm:bulletEnabled val="1"/>
        </dgm:presLayoutVars>
      </dgm:prSet>
      <dgm:spPr/>
      <dgm:t>
        <a:bodyPr/>
        <a:lstStyle/>
        <a:p>
          <a:endParaRPr lang="zh-TW" altLang="en-US"/>
        </a:p>
      </dgm:t>
    </dgm:pt>
    <dgm:pt modelId="{F8FF6A4E-1BE8-4F4E-B9DB-AA9A0AF22862}" type="pres">
      <dgm:prSet presAssocID="{F0AF33DB-AB4E-462E-A4F3-9C09605D3675}" presName="FiveNodes_2_text" presStyleLbl="node1" presStyleIdx="4" presStyleCnt="5">
        <dgm:presLayoutVars>
          <dgm:bulletEnabled val="1"/>
        </dgm:presLayoutVars>
      </dgm:prSet>
      <dgm:spPr/>
      <dgm:t>
        <a:bodyPr/>
        <a:lstStyle/>
        <a:p>
          <a:endParaRPr lang="zh-TW" altLang="en-US"/>
        </a:p>
      </dgm:t>
    </dgm:pt>
    <dgm:pt modelId="{3D931849-777F-4E1A-BCB0-CABD9348067B}" type="pres">
      <dgm:prSet presAssocID="{F0AF33DB-AB4E-462E-A4F3-9C09605D3675}" presName="FiveNodes_3_text" presStyleLbl="node1" presStyleIdx="4" presStyleCnt="5">
        <dgm:presLayoutVars>
          <dgm:bulletEnabled val="1"/>
        </dgm:presLayoutVars>
      </dgm:prSet>
      <dgm:spPr/>
      <dgm:t>
        <a:bodyPr/>
        <a:lstStyle/>
        <a:p>
          <a:endParaRPr lang="zh-TW" altLang="en-US"/>
        </a:p>
      </dgm:t>
    </dgm:pt>
    <dgm:pt modelId="{567838B3-F37B-4F69-A5A3-A9A5C1EDA20A}" type="pres">
      <dgm:prSet presAssocID="{F0AF33DB-AB4E-462E-A4F3-9C09605D3675}" presName="FiveNodes_4_text" presStyleLbl="node1" presStyleIdx="4" presStyleCnt="5">
        <dgm:presLayoutVars>
          <dgm:bulletEnabled val="1"/>
        </dgm:presLayoutVars>
      </dgm:prSet>
      <dgm:spPr/>
      <dgm:t>
        <a:bodyPr/>
        <a:lstStyle/>
        <a:p>
          <a:endParaRPr lang="zh-TW" altLang="en-US"/>
        </a:p>
      </dgm:t>
    </dgm:pt>
    <dgm:pt modelId="{2FA301B5-4BAE-4537-A8C0-E8CB28EAD53E}" type="pres">
      <dgm:prSet presAssocID="{F0AF33DB-AB4E-462E-A4F3-9C09605D3675}" presName="FiveNodes_5_text" presStyleLbl="node1" presStyleIdx="4" presStyleCnt="5">
        <dgm:presLayoutVars>
          <dgm:bulletEnabled val="1"/>
        </dgm:presLayoutVars>
      </dgm:prSet>
      <dgm:spPr/>
      <dgm:t>
        <a:bodyPr/>
        <a:lstStyle/>
        <a:p>
          <a:endParaRPr lang="zh-TW" altLang="en-US"/>
        </a:p>
      </dgm:t>
    </dgm:pt>
  </dgm:ptLst>
  <dgm:cxnLst>
    <dgm:cxn modelId="{C020D343-0E93-487D-86B8-EDB611BD982E}" srcId="{F0AF33DB-AB4E-462E-A4F3-9C09605D3675}" destId="{00040CB9-B5E4-4A72-8A6C-C42F2199D1FA}" srcOrd="2" destOrd="0" parTransId="{09EDDEBC-2C82-409B-8799-64BA138F18F6}" sibTransId="{8B45658B-D9D0-4D3A-AEF9-671815BC2119}"/>
    <dgm:cxn modelId="{75B741D3-8A82-4DFB-885B-0589AA36C2DD}" type="presOf" srcId="{A8559BFC-745E-4E97-B30E-E5FCCB90CCEF}" destId="{2FA301B5-4BAE-4537-A8C0-E8CB28EAD53E}" srcOrd="1" destOrd="0" presId="urn:microsoft.com/office/officeart/2005/8/layout/vProcess5"/>
    <dgm:cxn modelId="{E7FFCC51-A26E-41E2-B15A-84EA059B9DBF}" type="presOf" srcId="{A8559BFC-745E-4E97-B30E-E5FCCB90CCEF}" destId="{49543DB3-5834-4E45-A57C-E55EAA62BF07}" srcOrd="0" destOrd="0" presId="urn:microsoft.com/office/officeart/2005/8/layout/vProcess5"/>
    <dgm:cxn modelId="{388345F1-62CB-4537-BCAC-D890FFF4B3B6}" type="presOf" srcId="{8B45658B-D9D0-4D3A-AEF9-671815BC2119}" destId="{2EC16582-DD5F-4CAB-917A-BB8459A90DC9}" srcOrd="0" destOrd="0" presId="urn:microsoft.com/office/officeart/2005/8/layout/vProcess5"/>
    <dgm:cxn modelId="{647DC6E7-7AE9-4742-BA00-AD7035D059EB}" type="presOf" srcId="{29FA1178-3AEF-4F9A-B878-240B40C4DCEC}" destId="{F8FF6A4E-1BE8-4F4E-B9DB-AA9A0AF22862}" srcOrd="1" destOrd="0" presId="urn:microsoft.com/office/officeart/2005/8/layout/vProcess5"/>
    <dgm:cxn modelId="{AADA4DDE-D9A0-4EBB-A5C2-8EC8F306D66E}" type="presOf" srcId="{00040CB9-B5E4-4A72-8A6C-C42F2199D1FA}" destId="{CD6AA3BC-488F-4532-80A8-3876C3A4B20F}" srcOrd="0" destOrd="0" presId="urn:microsoft.com/office/officeart/2005/8/layout/vProcess5"/>
    <dgm:cxn modelId="{D52E0CB3-E069-4FCA-A81A-D7657E75C5B4}" type="presOf" srcId="{7E274B3F-AA55-4719-B08C-740CDD4539E9}" destId="{FE6B6B30-CB3B-4372-BA9E-7DB48C714481}" srcOrd="1" destOrd="0" presId="urn:microsoft.com/office/officeart/2005/8/layout/vProcess5"/>
    <dgm:cxn modelId="{64AC7C9D-DF8A-44A7-AE77-49561206A9B5}" type="presOf" srcId="{DAA90C08-35AD-4BBA-99FB-5B3FEE513B98}" destId="{567838B3-F37B-4F69-A5A3-A9A5C1EDA20A}" srcOrd="1" destOrd="0" presId="urn:microsoft.com/office/officeart/2005/8/layout/vProcess5"/>
    <dgm:cxn modelId="{0F0B2EE0-C4B4-4085-B9A3-064DDFBB6CA9}" type="presOf" srcId="{29FA1178-3AEF-4F9A-B878-240B40C4DCEC}" destId="{D6059AAD-45D3-465D-9A03-472E9C584F27}" srcOrd="0" destOrd="0" presId="urn:microsoft.com/office/officeart/2005/8/layout/vProcess5"/>
    <dgm:cxn modelId="{E03CEA8D-F806-4A01-9417-9FE800944725}" type="presOf" srcId="{753B061A-4B0E-4F5F-BD7E-EE1E7A77C3EE}" destId="{8A64F72B-7C3C-443E-84E5-5FD072B68B12}" srcOrd="0" destOrd="0" presId="urn:microsoft.com/office/officeart/2005/8/layout/vProcess5"/>
    <dgm:cxn modelId="{4393BDDB-E10E-43D4-A2B6-4E49DB52231D}" type="presOf" srcId="{B8A141EC-98B5-4922-AD01-541A208CBF50}" destId="{6BB07D99-DD5F-4CE7-BDB7-47D51DC4DDF7}" srcOrd="0" destOrd="0" presId="urn:microsoft.com/office/officeart/2005/8/layout/vProcess5"/>
    <dgm:cxn modelId="{0E23F612-0A1C-4CA0-8472-77F70CAB581D}" type="presOf" srcId="{00040CB9-B5E4-4A72-8A6C-C42F2199D1FA}" destId="{3D931849-777F-4E1A-BCB0-CABD9348067B}" srcOrd="1" destOrd="0" presId="urn:microsoft.com/office/officeart/2005/8/layout/vProcess5"/>
    <dgm:cxn modelId="{4129A418-B24F-4102-816E-F8D2D09156D7}" srcId="{F0AF33DB-AB4E-462E-A4F3-9C09605D3675}" destId="{29FA1178-3AEF-4F9A-B878-240B40C4DCEC}" srcOrd="1" destOrd="0" parTransId="{CB71664A-4B75-41A0-A99C-2E58E9B60EC0}" sibTransId="{753B061A-4B0E-4F5F-BD7E-EE1E7A77C3EE}"/>
    <dgm:cxn modelId="{27D15798-CD35-49E2-AA2F-5345275D9072}" srcId="{F0AF33DB-AB4E-462E-A4F3-9C09605D3675}" destId="{7E274B3F-AA55-4719-B08C-740CDD4539E9}" srcOrd="0" destOrd="0" parTransId="{870F4E15-D652-4051-8D54-567D4B0BA1FA}" sibTransId="{14CE9775-E86D-4AD7-9D01-11739D0BDF4E}"/>
    <dgm:cxn modelId="{1C1B5DCD-44C0-4E30-8882-8CDC0EBD5C4B}" type="presOf" srcId="{14CE9775-E86D-4AD7-9D01-11739D0BDF4E}" destId="{C40D26E7-4DE7-445A-892A-E8BA700328DE}" srcOrd="0" destOrd="0" presId="urn:microsoft.com/office/officeart/2005/8/layout/vProcess5"/>
    <dgm:cxn modelId="{243A402D-2C65-4599-8260-EDA87EB79014}" srcId="{F0AF33DB-AB4E-462E-A4F3-9C09605D3675}" destId="{DAA90C08-35AD-4BBA-99FB-5B3FEE513B98}" srcOrd="3" destOrd="0" parTransId="{C7A2CFF3-46C8-45BB-9591-65B7F9BCCB72}" sibTransId="{B8A141EC-98B5-4922-AD01-541A208CBF50}"/>
    <dgm:cxn modelId="{884ED8FC-5516-4597-8332-3A16D77748AC}" type="presOf" srcId="{DAA90C08-35AD-4BBA-99FB-5B3FEE513B98}" destId="{01A263B9-C970-4C17-95D0-5BA3A8FDE39C}" srcOrd="0" destOrd="0" presId="urn:microsoft.com/office/officeart/2005/8/layout/vProcess5"/>
    <dgm:cxn modelId="{D5BD6C52-AB37-45C7-8AA9-B2EE0D55EAD4}" srcId="{F0AF33DB-AB4E-462E-A4F3-9C09605D3675}" destId="{A8559BFC-745E-4E97-B30E-E5FCCB90CCEF}" srcOrd="4" destOrd="0" parTransId="{B9472A34-B7D9-445B-9992-00DAA64B2F8A}" sibTransId="{1A64E5F4-8935-4A94-8677-2A0CD93BAAEB}"/>
    <dgm:cxn modelId="{6ABE88B6-B5B3-4083-8D72-660AF71F0B87}" type="presOf" srcId="{7E274B3F-AA55-4719-B08C-740CDD4539E9}" destId="{B3478A3C-6848-47F2-B8F8-F51F553D61F9}" srcOrd="0" destOrd="0" presId="urn:microsoft.com/office/officeart/2005/8/layout/vProcess5"/>
    <dgm:cxn modelId="{537F839A-29CF-492B-B398-D0D8D4A52E0E}" type="presOf" srcId="{F0AF33DB-AB4E-462E-A4F3-9C09605D3675}" destId="{7E7272BB-705D-46B0-88EE-424F616BF516}" srcOrd="0" destOrd="0" presId="urn:microsoft.com/office/officeart/2005/8/layout/vProcess5"/>
    <dgm:cxn modelId="{C9D2631F-96E1-431A-8D30-ACFFD0D5B524}" type="presParOf" srcId="{7E7272BB-705D-46B0-88EE-424F616BF516}" destId="{A2B68520-F022-4E48-A9B6-7F9B1E61E126}" srcOrd="0" destOrd="0" presId="urn:microsoft.com/office/officeart/2005/8/layout/vProcess5"/>
    <dgm:cxn modelId="{F468BF10-6F27-40A1-840E-66D016B12563}" type="presParOf" srcId="{7E7272BB-705D-46B0-88EE-424F616BF516}" destId="{B3478A3C-6848-47F2-B8F8-F51F553D61F9}" srcOrd="1" destOrd="0" presId="urn:microsoft.com/office/officeart/2005/8/layout/vProcess5"/>
    <dgm:cxn modelId="{3250C327-4176-4C9B-9B93-D66022090203}" type="presParOf" srcId="{7E7272BB-705D-46B0-88EE-424F616BF516}" destId="{D6059AAD-45D3-465D-9A03-472E9C584F27}" srcOrd="2" destOrd="0" presId="urn:microsoft.com/office/officeart/2005/8/layout/vProcess5"/>
    <dgm:cxn modelId="{D623CA04-73DA-4ADE-A3A4-3ECF14DE8A07}" type="presParOf" srcId="{7E7272BB-705D-46B0-88EE-424F616BF516}" destId="{CD6AA3BC-488F-4532-80A8-3876C3A4B20F}" srcOrd="3" destOrd="0" presId="urn:microsoft.com/office/officeart/2005/8/layout/vProcess5"/>
    <dgm:cxn modelId="{B83C770A-9270-4EB8-8137-15E382F598D2}" type="presParOf" srcId="{7E7272BB-705D-46B0-88EE-424F616BF516}" destId="{01A263B9-C970-4C17-95D0-5BA3A8FDE39C}" srcOrd="4" destOrd="0" presId="urn:microsoft.com/office/officeart/2005/8/layout/vProcess5"/>
    <dgm:cxn modelId="{3E17739F-5F6C-40C3-A60C-AC2D4F27DFA7}" type="presParOf" srcId="{7E7272BB-705D-46B0-88EE-424F616BF516}" destId="{49543DB3-5834-4E45-A57C-E55EAA62BF07}" srcOrd="5" destOrd="0" presId="urn:microsoft.com/office/officeart/2005/8/layout/vProcess5"/>
    <dgm:cxn modelId="{38C92858-EFE2-40AE-9472-A3D1B99C4A55}" type="presParOf" srcId="{7E7272BB-705D-46B0-88EE-424F616BF516}" destId="{C40D26E7-4DE7-445A-892A-E8BA700328DE}" srcOrd="6" destOrd="0" presId="urn:microsoft.com/office/officeart/2005/8/layout/vProcess5"/>
    <dgm:cxn modelId="{03076E2A-83D9-4598-8D2E-EAE3F6AC2D48}" type="presParOf" srcId="{7E7272BB-705D-46B0-88EE-424F616BF516}" destId="{8A64F72B-7C3C-443E-84E5-5FD072B68B12}" srcOrd="7" destOrd="0" presId="urn:microsoft.com/office/officeart/2005/8/layout/vProcess5"/>
    <dgm:cxn modelId="{61C848C9-E656-4BCA-BD08-D7C184A2AE37}" type="presParOf" srcId="{7E7272BB-705D-46B0-88EE-424F616BF516}" destId="{2EC16582-DD5F-4CAB-917A-BB8459A90DC9}" srcOrd="8" destOrd="0" presId="urn:microsoft.com/office/officeart/2005/8/layout/vProcess5"/>
    <dgm:cxn modelId="{B86A0F12-09AE-4CE3-81F0-E68BAACEB9FB}" type="presParOf" srcId="{7E7272BB-705D-46B0-88EE-424F616BF516}" destId="{6BB07D99-DD5F-4CE7-BDB7-47D51DC4DDF7}" srcOrd="9" destOrd="0" presId="urn:microsoft.com/office/officeart/2005/8/layout/vProcess5"/>
    <dgm:cxn modelId="{07BD210C-3E42-46BD-9926-6AE958053C93}" type="presParOf" srcId="{7E7272BB-705D-46B0-88EE-424F616BF516}" destId="{FE6B6B30-CB3B-4372-BA9E-7DB48C714481}" srcOrd="10" destOrd="0" presId="urn:microsoft.com/office/officeart/2005/8/layout/vProcess5"/>
    <dgm:cxn modelId="{1F325D92-60BB-4CA0-8B2A-4FBBCED22974}" type="presParOf" srcId="{7E7272BB-705D-46B0-88EE-424F616BF516}" destId="{F8FF6A4E-1BE8-4F4E-B9DB-AA9A0AF22862}" srcOrd="11" destOrd="0" presId="urn:microsoft.com/office/officeart/2005/8/layout/vProcess5"/>
    <dgm:cxn modelId="{0449DB55-984B-4801-B605-5C877F341320}" type="presParOf" srcId="{7E7272BB-705D-46B0-88EE-424F616BF516}" destId="{3D931849-777F-4E1A-BCB0-CABD9348067B}" srcOrd="12" destOrd="0" presId="urn:microsoft.com/office/officeart/2005/8/layout/vProcess5"/>
    <dgm:cxn modelId="{84221464-4AFC-434C-9E31-0C41F419AE55}" type="presParOf" srcId="{7E7272BB-705D-46B0-88EE-424F616BF516}" destId="{567838B3-F37B-4F69-A5A3-A9A5C1EDA20A}" srcOrd="13" destOrd="0" presId="urn:microsoft.com/office/officeart/2005/8/layout/vProcess5"/>
    <dgm:cxn modelId="{B657F49D-FFB7-4B0E-AEA0-365EDA09B7BF}" type="presParOf" srcId="{7E7272BB-705D-46B0-88EE-424F616BF516}" destId="{2FA301B5-4BAE-4537-A8C0-E8CB28EAD53E}"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4B5234A-7579-4F6E-BF08-D857689EE32D}"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zh-TW" altLang="en-US"/>
        </a:p>
      </dgm:t>
    </dgm:pt>
    <dgm:pt modelId="{054730B7-F01B-4CD7-AE3D-DC4508C5533B}">
      <dgm:prSet phldrT="[文字]"/>
      <dgm:spPr/>
      <dgm:t>
        <a:bodyPr/>
        <a:lstStyle/>
        <a:p>
          <a:r>
            <a:rPr lang="zh-TW" altLang="en-US" dirty="0" smtClean="0"/>
            <a:t>主旨</a:t>
          </a:r>
          <a:endParaRPr lang="zh-TW" altLang="en-US" dirty="0"/>
        </a:p>
      </dgm:t>
    </dgm:pt>
    <dgm:pt modelId="{A9E3193F-2DE5-4459-BFC9-43C10DB2EEB1}" type="parTrans" cxnId="{536944B3-7545-4CAF-8496-00DEDDA59491}">
      <dgm:prSet/>
      <dgm:spPr/>
      <dgm:t>
        <a:bodyPr/>
        <a:lstStyle/>
        <a:p>
          <a:endParaRPr lang="zh-TW" altLang="en-US"/>
        </a:p>
      </dgm:t>
    </dgm:pt>
    <dgm:pt modelId="{B70850BE-3012-4127-B0E4-E1465A84F51E}" type="sibTrans" cxnId="{536944B3-7545-4CAF-8496-00DEDDA59491}">
      <dgm:prSet/>
      <dgm:spPr/>
      <dgm:t>
        <a:bodyPr/>
        <a:lstStyle/>
        <a:p>
          <a:endParaRPr lang="zh-TW" altLang="en-US"/>
        </a:p>
      </dgm:t>
    </dgm:pt>
    <dgm:pt modelId="{A3D7F011-E6A3-4256-B6CD-FB1721E46535}">
      <dgm:prSet phldrT="[文字]"/>
      <dgm:spPr/>
      <dgm:t>
        <a:bodyPr anchor="ctr"/>
        <a:lstStyle/>
        <a:p>
          <a:r>
            <a:rPr lang="zh-TW" altLang="en-US" dirty="0" smtClean="0"/>
            <a:t>請簡述問題或註明學號姓名，避免空白</a:t>
          </a:r>
          <a:endParaRPr lang="zh-TW" altLang="en-US" dirty="0"/>
        </a:p>
      </dgm:t>
    </dgm:pt>
    <dgm:pt modelId="{5AE70C52-2473-41B0-8BC4-6D714A426A07}" type="parTrans" cxnId="{ECDDF13D-29E7-4065-81D5-D07EAE7227F0}">
      <dgm:prSet/>
      <dgm:spPr/>
      <dgm:t>
        <a:bodyPr/>
        <a:lstStyle/>
        <a:p>
          <a:endParaRPr lang="zh-TW" altLang="en-US"/>
        </a:p>
      </dgm:t>
    </dgm:pt>
    <dgm:pt modelId="{1F533F08-91EE-4BF4-8987-33062DA8EB38}" type="sibTrans" cxnId="{ECDDF13D-29E7-4065-81D5-D07EAE7227F0}">
      <dgm:prSet/>
      <dgm:spPr/>
      <dgm:t>
        <a:bodyPr/>
        <a:lstStyle/>
        <a:p>
          <a:endParaRPr lang="zh-TW" altLang="en-US"/>
        </a:p>
      </dgm:t>
    </dgm:pt>
    <dgm:pt modelId="{1696775C-15BF-4B6A-AD31-779316EB1ECC}">
      <dgm:prSet phldrT="[文字]"/>
      <dgm:spPr/>
      <dgm:t>
        <a:bodyPr anchor="ctr"/>
        <a:lstStyle/>
        <a:p>
          <a:r>
            <a:rPr lang="zh-TW" altLang="en-US" dirty="0" smtClean="0"/>
            <a:t>請附上圖片或敘明哪份附件第幾頁有問題</a:t>
          </a:r>
          <a:endParaRPr lang="zh-TW" altLang="en-US" dirty="0"/>
        </a:p>
      </dgm:t>
    </dgm:pt>
    <dgm:pt modelId="{26C15557-B464-4641-8CE7-90598677753F}" type="parTrans" cxnId="{6F2A160A-1083-4824-BFBD-AA59C3A229F6}">
      <dgm:prSet/>
      <dgm:spPr/>
      <dgm:t>
        <a:bodyPr/>
        <a:lstStyle/>
        <a:p>
          <a:endParaRPr lang="zh-TW" altLang="en-US"/>
        </a:p>
      </dgm:t>
    </dgm:pt>
    <dgm:pt modelId="{209D35A3-7B57-457E-ACC3-ED4FD1F348FB}" type="sibTrans" cxnId="{6F2A160A-1083-4824-BFBD-AA59C3A229F6}">
      <dgm:prSet/>
      <dgm:spPr/>
      <dgm:t>
        <a:bodyPr/>
        <a:lstStyle/>
        <a:p>
          <a:endParaRPr lang="zh-TW" altLang="en-US"/>
        </a:p>
      </dgm:t>
    </dgm:pt>
    <dgm:pt modelId="{D9E7E603-F152-4C13-9163-8827F2FA2EDA}">
      <dgm:prSet phldrT="[文字]"/>
      <dgm:spPr/>
      <dgm:t>
        <a:bodyPr/>
        <a:lstStyle/>
        <a:p>
          <a:r>
            <a:rPr lang="zh-TW" altLang="en-US" dirty="0" smtClean="0"/>
            <a:t>附件</a:t>
          </a:r>
          <a:endParaRPr lang="zh-TW" altLang="en-US" dirty="0"/>
        </a:p>
      </dgm:t>
    </dgm:pt>
    <dgm:pt modelId="{087D5FD2-DFA2-4E27-9BFF-0A7BDAAE4F66}" type="parTrans" cxnId="{6AD0535B-B208-4311-8D20-F4A6C25ADABF}">
      <dgm:prSet/>
      <dgm:spPr/>
      <dgm:t>
        <a:bodyPr/>
        <a:lstStyle/>
        <a:p>
          <a:endParaRPr lang="zh-TW" altLang="en-US"/>
        </a:p>
      </dgm:t>
    </dgm:pt>
    <dgm:pt modelId="{8B7BB906-3F4B-44D5-AA89-0E319F7783E8}" type="sibTrans" cxnId="{6AD0535B-B208-4311-8D20-F4A6C25ADABF}">
      <dgm:prSet/>
      <dgm:spPr/>
      <dgm:t>
        <a:bodyPr/>
        <a:lstStyle/>
        <a:p>
          <a:endParaRPr lang="zh-TW" altLang="en-US"/>
        </a:p>
      </dgm:t>
    </dgm:pt>
    <dgm:pt modelId="{93C98CA7-8185-4253-9C10-864D4F0B4C57}">
      <dgm:prSet phldrT="[文字]"/>
      <dgm:spPr/>
      <dgm:t>
        <a:bodyPr anchor="ctr"/>
        <a:lstStyle/>
        <a:p>
          <a:r>
            <a:rPr lang="zh-TW" altLang="en-US" dirty="0" smtClean="0"/>
            <a:t>請檢查是否確實夾帶檔案、圖檔後再送出</a:t>
          </a:r>
          <a:endParaRPr lang="zh-TW" altLang="en-US" dirty="0"/>
        </a:p>
      </dgm:t>
    </dgm:pt>
    <dgm:pt modelId="{C56C6F38-FF39-4ABB-8BE6-46FE5A0F7B95}" type="parTrans" cxnId="{AB314801-5586-434C-A74B-30A19E2B0478}">
      <dgm:prSet/>
      <dgm:spPr/>
      <dgm:t>
        <a:bodyPr/>
        <a:lstStyle/>
        <a:p>
          <a:endParaRPr lang="zh-TW" altLang="en-US"/>
        </a:p>
      </dgm:t>
    </dgm:pt>
    <dgm:pt modelId="{57A59AA6-F283-41DC-A349-0AC23E834E0C}" type="sibTrans" cxnId="{AB314801-5586-434C-A74B-30A19E2B0478}">
      <dgm:prSet/>
      <dgm:spPr/>
      <dgm:t>
        <a:bodyPr/>
        <a:lstStyle/>
        <a:p>
          <a:endParaRPr lang="zh-TW" altLang="en-US"/>
        </a:p>
      </dgm:t>
    </dgm:pt>
    <dgm:pt modelId="{FA88B61B-F108-4D9F-A674-1704EEE491B3}">
      <dgm:prSet phldrT="[文字]"/>
      <dgm:spPr/>
      <dgm:t>
        <a:bodyPr anchor="ctr"/>
        <a:lstStyle/>
        <a:p>
          <a:r>
            <a:rPr lang="zh-TW" altLang="en-US" dirty="0" smtClean="0"/>
            <a:t>信箱暱稱有時候難以辨別身分，請務必註明系所、學號、姓名，以利本處核對身分加速處理您的問題</a:t>
          </a:r>
          <a:endParaRPr lang="zh-TW" altLang="en-US" dirty="0"/>
        </a:p>
      </dgm:t>
    </dgm:pt>
    <dgm:pt modelId="{CF9F7B0D-8505-45D6-90E5-8F6CD7E722E4}" type="parTrans" cxnId="{E504DED5-ACEF-4A58-839A-8C95AE18495A}">
      <dgm:prSet/>
      <dgm:spPr/>
      <dgm:t>
        <a:bodyPr/>
        <a:lstStyle/>
        <a:p>
          <a:endParaRPr lang="zh-TW" altLang="en-US"/>
        </a:p>
      </dgm:t>
    </dgm:pt>
    <dgm:pt modelId="{E9C9529C-6B5C-4CDB-AEB9-EA49D6DB7D61}" type="sibTrans" cxnId="{E504DED5-ACEF-4A58-839A-8C95AE18495A}">
      <dgm:prSet/>
      <dgm:spPr/>
      <dgm:t>
        <a:bodyPr/>
        <a:lstStyle/>
        <a:p>
          <a:endParaRPr lang="zh-TW" altLang="en-US"/>
        </a:p>
      </dgm:t>
    </dgm:pt>
    <dgm:pt modelId="{C7054424-A070-474C-90A3-9B1E759D6922}">
      <dgm:prSet phldrT="[文字]"/>
      <dgm:spPr/>
      <dgm:t>
        <a:bodyPr/>
        <a:lstStyle/>
        <a:p>
          <a:r>
            <a:rPr lang="zh-TW" altLang="en-US" dirty="0" smtClean="0"/>
            <a:t>內容</a:t>
          </a:r>
          <a:endParaRPr lang="zh-TW" altLang="en-US" dirty="0"/>
        </a:p>
      </dgm:t>
    </dgm:pt>
    <dgm:pt modelId="{4105BA90-DBDB-4560-8880-05E51C700E61}" type="parTrans" cxnId="{1C96B91A-D762-4183-847A-156413677121}">
      <dgm:prSet/>
      <dgm:spPr/>
      <dgm:t>
        <a:bodyPr/>
        <a:lstStyle/>
        <a:p>
          <a:endParaRPr lang="zh-TW" altLang="en-US"/>
        </a:p>
      </dgm:t>
    </dgm:pt>
    <dgm:pt modelId="{33066360-3062-4E9C-B0AF-E97750AC4178}" type="sibTrans" cxnId="{1C96B91A-D762-4183-847A-156413677121}">
      <dgm:prSet/>
      <dgm:spPr/>
      <dgm:t>
        <a:bodyPr/>
        <a:lstStyle/>
        <a:p>
          <a:endParaRPr lang="zh-TW" altLang="en-US"/>
        </a:p>
      </dgm:t>
    </dgm:pt>
    <dgm:pt modelId="{67B4908F-47FE-41B3-B275-1FA617FC2AA6}">
      <dgm:prSet phldrT="[文字]"/>
      <dgm:spPr/>
      <dgm:t>
        <a:bodyPr/>
        <a:lstStyle/>
        <a:p>
          <a:r>
            <a:rPr lang="zh-TW" altLang="en-US" dirty="0" smtClean="0"/>
            <a:t>署名</a:t>
          </a:r>
          <a:endParaRPr lang="zh-TW" altLang="en-US" dirty="0"/>
        </a:p>
      </dgm:t>
    </dgm:pt>
    <dgm:pt modelId="{CA55DFCF-25E1-41F3-906F-D2E376EEA11C}" type="parTrans" cxnId="{62027207-C6E7-4EA6-8F0D-0C36CE00DA8F}">
      <dgm:prSet/>
      <dgm:spPr/>
      <dgm:t>
        <a:bodyPr/>
        <a:lstStyle/>
        <a:p>
          <a:endParaRPr lang="zh-TW" altLang="en-US"/>
        </a:p>
      </dgm:t>
    </dgm:pt>
    <dgm:pt modelId="{EDE5BD89-412E-4CBC-8C3B-F3C30006BEB3}" type="sibTrans" cxnId="{62027207-C6E7-4EA6-8F0D-0C36CE00DA8F}">
      <dgm:prSet/>
      <dgm:spPr/>
      <dgm:t>
        <a:bodyPr/>
        <a:lstStyle/>
        <a:p>
          <a:endParaRPr lang="zh-TW" altLang="en-US"/>
        </a:p>
      </dgm:t>
    </dgm:pt>
    <dgm:pt modelId="{655CFC32-DBBD-4495-9139-AE685E15DE9F}" type="pres">
      <dgm:prSet presAssocID="{04B5234A-7579-4F6E-BF08-D857689EE32D}" presName="Name0" presStyleCnt="0">
        <dgm:presLayoutVars>
          <dgm:dir/>
          <dgm:animLvl val="lvl"/>
          <dgm:resizeHandles/>
        </dgm:presLayoutVars>
      </dgm:prSet>
      <dgm:spPr/>
      <dgm:t>
        <a:bodyPr/>
        <a:lstStyle/>
        <a:p>
          <a:endParaRPr lang="zh-TW" altLang="en-US"/>
        </a:p>
      </dgm:t>
    </dgm:pt>
    <dgm:pt modelId="{2F867E1D-7342-4423-A9DE-BADF056765D5}" type="pres">
      <dgm:prSet presAssocID="{054730B7-F01B-4CD7-AE3D-DC4508C5533B}" presName="linNode" presStyleCnt="0"/>
      <dgm:spPr/>
    </dgm:pt>
    <dgm:pt modelId="{03B853F0-9B90-49C5-A4F9-28B3396D9501}" type="pres">
      <dgm:prSet presAssocID="{054730B7-F01B-4CD7-AE3D-DC4508C5533B}" presName="parentShp" presStyleLbl="node1" presStyleIdx="0" presStyleCnt="4" custScaleX="40279">
        <dgm:presLayoutVars>
          <dgm:bulletEnabled val="1"/>
        </dgm:presLayoutVars>
      </dgm:prSet>
      <dgm:spPr/>
      <dgm:t>
        <a:bodyPr/>
        <a:lstStyle/>
        <a:p>
          <a:endParaRPr lang="zh-TW" altLang="en-US"/>
        </a:p>
      </dgm:t>
    </dgm:pt>
    <dgm:pt modelId="{AAA4533F-7516-42E2-898A-B0B18AB7D733}" type="pres">
      <dgm:prSet presAssocID="{054730B7-F01B-4CD7-AE3D-DC4508C5533B}" presName="childShp" presStyleLbl="bgAccFollowNode1" presStyleIdx="0" presStyleCnt="4">
        <dgm:presLayoutVars>
          <dgm:bulletEnabled val="1"/>
        </dgm:presLayoutVars>
      </dgm:prSet>
      <dgm:spPr/>
      <dgm:t>
        <a:bodyPr/>
        <a:lstStyle/>
        <a:p>
          <a:endParaRPr lang="zh-TW" altLang="en-US"/>
        </a:p>
      </dgm:t>
    </dgm:pt>
    <dgm:pt modelId="{EFF04FAF-3D1E-421B-96C9-DA8459351317}" type="pres">
      <dgm:prSet presAssocID="{B70850BE-3012-4127-B0E4-E1465A84F51E}" presName="spacing" presStyleCnt="0"/>
      <dgm:spPr/>
    </dgm:pt>
    <dgm:pt modelId="{3E49EF37-2112-4707-A760-D03832D2131D}" type="pres">
      <dgm:prSet presAssocID="{C7054424-A070-474C-90A3-9B1E759D6922}" presName="linNode" presStyleCnt="0"/>
      <dgm:spPr/>
    </dgm:pt>
    <dgm:pt modelId="{F02E10B5-29EF-48CD-85E0-7D364C1E0944}" type="pres">
      <dgm:prSet presAssocID="{C7054424-A070-474C-90A3-9B1E759D6922}" presName="parentShp" presStyleLbl="node1" presStyleIdx="1" presStyleCnt="4" custScaleX="40279">
        <dgm:presLayoutVars>
          <dgm:bulletEnabled val="1"/>
        </dgm:presLayoutVars>
      </dgm:prSet>
      <dgm:spPr/>
      <dgm:t>
        <a:bodyPr/>
        <a:lstStyle/>
        <a:p>
          <a:endParaRPr lang="zh-TW" altLang="en-US"/>
        </a:p>
      </dgm:t>
    </dgm:pt>
    <dgm:pt modelId="{A4646B78-012C-4380-8AA0-7E54E5B40227}" type="pres">
      <dgm:prSet presAssocID="{C7054424-A070-474C-90A3-9B1E759D6922}" presName="childShp" presStyleLbl="bgAccFollowNode1" presStyleIdx="1" presStyleCnt="4">
        <dgm:presLayoutVars>
          <dgm:bulletEnabled val="1"/>
        </dgm:presLayoutVars>
      </dgm:prSet>
      <dgm:spPr/>
      <dgm:t>
        <a:bodyPr/>
        <a:lstStyle/>
        <a:p>
          <a:endParaRPr lang="zh-TW" altLang="en-US"/>
        </a:p>
      </dgm:t>
    </dgm:pt>
    <dgm:pt modelId="{F053CD9E-3FC5-4A33-99B6-B1DB54EB4AB6}" type="pres">
      <dgm:prSet presAssocID="{33066360-3062-4E9C-B0AF-E97750AC4178}" presName="spacing" presStyleCnt="0"/>
      <dgm:spPr/>
    </dgm:pt>
    <dgm:pt modelId="{D85DF99C-F94D-4EA7-879D-693306D70BE3}" type="pres">
      <dgm:prSet presAssocID="{D9E7E603-F152-4C13-9163-8827F2FA2EDA}" presName="linNode" presStyleCnt="0"/>
      <dgm:spPr/>
    </dgm:pt>
    <dgm:pt modelId="{85EBCA30-2791-4216-91E4-BE97A5DDB592}" type="pres">
      <dgm:prSet presAssocID="{D9E7E603-F152-4C13-9163-8827F2FA2EDA}" presName="parentShp" presStyleLbl="node1" presStyleIdx="2" presStyleCnt="4" custScaleX="40279">
        <dgm:presLayoutVars>
          <dgm:bulletEnabled val="1"/>
        </dgm:presLayoutVars>
      </dgm:prSet>
      <dgm:spPr/>
      <dgm:t>
        <a:bodyPr/>
        <a:lstStyle/>
        <a:p>
          <a:endParaRPr lang="zh-TW" altLang="en-US"/>
        </a:p>
      </dgm:t>
    </dgm:pt>
    <dgm:pt modelId="{F5A27989-2A58-4C6B-92AD-AE200AE3A418}" type="pres">
      <dgm:prSet presAssocID="{D9E7E603-F152-4C13-9163-8827F2FA2EDA}" presName="childShp" presStyleLbl="bgAccFollowNode1" presStyleIdx="2" presStyleCnt="4">
        <dgm:presLayoutVars>
          <dgm:bulletEnabled val="1"/>
        </dgm:presLayoutVars>
      </dgm:prSet>
      <dgm:spPr/>
      <dgm:t>
        <a:bodyPr/>
        <a:lstStyle/>
        <a:p>
          <a:endParaRPr lang="zh-TW" altLang="en-US"/>
        </a:p>
      </dgm:t>
    </dgm:pt>
    <dgm:pt modelId="{3C582ED8-A960-4DC1-8568-DE095C168334}" type="pres">
      <dgm:prSet presAssocID="{8B7BB906-3F4B-44D5-AA89-0E319F7783E8}" presName="spacing" presStyleCnt="0"/>
      <dgm:spPr/>
    </dgm:pt>
    <dgm:pt modelId="{ABC77C58-9ECA-46E6-8187-B7B167848603}" type="pres">
      <dgm:prSet presAssocID="{67B4908F-47FE-41B3-B275-1FA617FC2AA6}" presName="linNode" presStyleCnt="0"/>
      <dgm:spPr/>
    </dgm:pt>
    <dgm:pt modelId="{6DB08DC4-2A51-4B7B-8F5C-CCFF8A385D51}" type="pres">
      <dgm:prSet presAssocID="{67B4908F-47FE-41B3-B275-1FA617FC2AA6}" presName="parentShp" presStyleLbl="node1" presStyleIdx="3" presStyleCnt="4" custScaleX="40279">
        <dgm:presLayoutVars>
          <dgm:bulletEnabled val="1"/>
        </dgm:presLayoutVars>
      </dgm:prSet>
      <dgm:spPr/>
      <dgm:t>
        <a:bodyPr/>
        <a:lstStyle/>
        <a:p>
          <a:endParaRPr lang="zh-TW" altLang="en-US"/>
        </a:p>
      </dgm:t>
    </dgm:pt>
    <dgm:pt modelId="{509FF906-351B-424E-9666-E27B62590E09}" type="pres">
      <dgm:prSet presAssocID="{67B4908F-47FE-41B3-B275-1FA617FC2AA6}" presName="childShp" presStyleLbl="bgAccFollowNode1" presStyleIdx="3" presStyleCnt="4">
        <dgm:presLayoutVars>
          <dgm:bulletEnabled val="1"/>
        </dgm:presLayoutVars>
      </dgm:prSet>
      <dgm:spPr/>
      <dgm:t>
        <a:bodyPr/>
        <a:lstStyle/>
        <a:p>
          <a:endParaRPr lang="zh-TW" altLang="en-US"/>
        </a:p>
      </dgm:t>
    </dgm:pt>
  </dgm:ptLst>
  <dgm:cxnLst>
    <dgm:cxn modelId="{72DCF7B8-A2C5-4F52-BFDF-86FC38A4270D}" type="presOf" srcId="{67B4908F-47FE-41B3-B275-1FA617FC2AA6}" destId="{6DB08DC4-2A51-4B7B-8F5C-CCFF8A385D51}" srcOrd="0" destOrd="0" presId="urn:microsoft.com/office/officeart/2005/8/layout/vList6"/>
    <dgm:cxn modelId="{71A7F555-D688-449C-9B34-AB75B6AE7D4D}" type="presOf" srcId="{D9E7E603-F152-4C13-9163-8827F2FA2EDA}" destId="{85EBCA30-2791-4216-91E4-BE97A5DDB592}" srcOrd="0" destOrd="0" presId="urn:microsoft.com/office/officeart/2005/8/layout/vList6"/>
    <dgm:cxn modelId="{536944B3-7545-4CAF-8496-00DEDDA59491}" srcId="{04B5234A-7579-4F6E-BF08-D857689EE32D}" destId="{054730B7-F01B-4CD7-AE3D-DC4508C5533B}" srcOrd="0" destOrd="0" parTransId="{A9E3193F-2DE5-4459-BFC9-43C10DB2EEB1}" sibTransId="{B70850BE-3012-4127-B0E4-E1465A84F51E}"/>
    <dgm:cxn modelId="{E504DED5-ACEF-4A58-839A-8C95AE18495A}" srcId="{67B4908F-47FE-41B3-B275-1FA617FC2AA6}" destId="{FA88B61B-F108-4D9F-A674-1704EEE491B3}" srcOrd="0" destOrd="0" parTransId="{CF9F7B0D-8505-45D6-90E5-8F6CD7E722E4}" sibTransId="{E9C9529C-6B5C-4CDB-AEB9-EA49D6DB7D61}"/>
    <dgm:cxn modelId="{6E2D3358-2D98-496B-B2A6-C2DB3320EFD6}" type="presOf" srcId="{C7054424-A070-474C-90A3-9B1E759D6922}" destId="{F02E10B5-29EF-48CD-85E0-7D364C1E0944}" srcOrd="0" destOrd="0" presId="urn:microsoft.com/office/officeart/2005/8/layout/vList6"/>
    <dgm:cxn modelId="{AB314801-5586-434C-A74B-30A19E2B0478}" srcId="{D9E7E603-F152-4C13-9163-8827F2FA2EDA}" destId="{93C98CA7-8185-4253-9C10-864D4F0B4C57}" srcOrd="0" destOrd="0" parTransId="{C56C6F38-FF39-4ABB-8BE6-46FE5A0F7B95}" sibTransId="{57A59AA6-F283-41DC-A349-0AC23E834E0C}"/>
    <dgm:cxn modelId="{6F2A160A-1083-4824-BFBD-AA59C3A229F6}" srcId="{C7054424-A070-474C-90A3-9B1E759D6922}" destId="{1696775C-15BF-4B6A-AD31-779316EB1ECC}" srcOrd="0" destOrd="0" parTransId="{26C15557-B464-4641-8CE7-90598677753F}" sibTransId="{209D35A3-7B57-457E-ACC3-ED4FD1F348FB}"/>
    <dgm:cxn modelId="{464781FD-4EB7-4E75-890C-E36B6E4CE4AA}" type="presOf" srcId="{FA88B61B-F108-4D9F-A674-1704EEE491B3}" destId="{509FF906-351B-424E-9666-E27B62590E09}" srcOrd="0" destOrd="0" presId="urn:microsoft.com/office/officeart/2005/8/layout/vList6"/>
    <dgm:cxn modelId="{9EBE1334-8863-48F7-B1B7-99684E15E0C8}" type="presOf" srcId="{04B5234A-7579-4F6E-BF08-D857689EE32D}" destId="{655CFC32-DBBD-4495-9139-AE685E15DE9F}" srcOrd="0" destOrd="0" presId="urn:microsoft.com/office/officeart/2005/8/layout/vList6"/>
    <dgm:cxn modelId="{D12081C6-AD36-4B2C-AEBC-111303AC30A0}" type="presOf" srcId="{054730B7-F01B-4CD7-AE3D-DC4508C5533B}" destId="{03B853F0-9B90-49C5-A4F9-28B3396D9501}" srcOrd="0" destOrd="0" presId="urn:microsoft.com/office/officeart/2005/8/layout/vList6"/>
    <dgm:cxn modelId="{1C96B91A-D762-4183-847A-156413677121}" srcId="{04B5234A-7579-4F6E-BF08-D857689EE32D}" destId="{C7054424-A070-474C-90A3-9B1E759D6922}" srcOrd="1" destOrd="0" parTransId="{4105BA90-DBDB-4560-8880-05E51C700E61}" sibTransId="{33066360-3062-4E9C-B0AF-E97750AC4178}"/>
    <dgm:cxn modelId="{A0CC6995-D64C-4FCC-950A-0921A0033913}" type="presOf" srcId="{A3D7F011-E6A3-4256-B6CD-FB1721E46535}" destId="{AAA4533F-7516-42E2-898A-B0B18AB7D733}" srcOrd="0" destOrd="0" presId="urn:microsoft.com/office/officeart/2005/8/layout/vList6"/>
    <dgm:cxn modelId="{62027207-C6E7-4EA6-8F0D-0C36CE00DA8F}" srcId="{04B5234A-7579-4F6E-BF08-D857689EE32D}" destId="{67B4908F-47FE-41B3-B275-1FA617FC2AA6}" srcOrd="3" destOrd="0" parTransId="{CA55DFCF-25E1-41F3-906F-D2E376EEA11C}" sibTransId="{EDE5BD89-412E-4CBC-8C3B-F3C30006BEB3}"/>
    <dgm:cxn modelId="{0728505D-4FF1-4D3B-8C96-916096729DDF}" type="presOf" srcId="{93C98CA7-8185-4253-9C10-864D4F0B4C57}" destId="{F5A27989-2A58-4C6B-92AD-AE200AE3A418}" srcOrd="0" destOrd="0" presId="urn:microsoft.com/office/officeart/2005/8/layout/vList6"/>
    <dgm:cxn modelId="{ECDDF13D-29E7-4065-81D5-D07EAE7227F0}" srcId="{054730B7-F01B-4CD7-AE3D-DC4508C5533B}" destId="{A3D7F011-E6A3-4256-B6CD-FB1721E46535}" srcOrd="0" destOrd="0" parTransId="{5AE70C52-2473-41B0-8BC4-6D714A426A07}" sibTransId="{1F533F08-91EE-4BF4-8987-33062DA8EB38}"/>
    <dgm:cxn modelId="{6AD0535B-B208-4311-8D20-F4A6C25ADABF}" srcId="{04B5234A-7579-4F6E-BF08-D857689EE32D}" destId="{D9E7E603-F152-4C13-9163-8827F2FA2EDA}" srcOrd="2" destOrd="0" parTransId="{087D5FD2-DFA2-4E27-9BFF-0A7BDAAE4F66}" sibTransId="{8B7BB906-3F4B-44D5-AA89-0E319F7783E8}"/>
    <dgm:cxn modelId="{69AFF418-5EF7-4FDB-A973-E2ACCF70A391}" type="presOf" srcId="{1696775C-15BF-4B6A-AD31-779316EB1ECC}" destId="{A4646B78-012C-4380-8AA0-7E54E5B40227}" srcOrd="0" destOrd="0" presId="urn:microsoft.com/office/officeart/2005/8/layout/vList6"/>
    <dgm:cxn modelId="{1F069A08-25A9-4C2B-BA03-04B6B441EBCC}" type="presParOf" srcId="{655CFC32-DBBD-4495-9139-AE685E15DE9F}" destId="{2F867E1D-7342-4423-A9DE-BADF056765D5}" srcOrd="0" destOrd="0" presId="urn:microsoft.com/office/officeart/2005/8/layout/vList6"/>
    <dgm:cxn modelId="{ADBD02F9-E57E-47B8-BAFD-D08A5013F78B}" type="presParOf" srcId="{2F867E1D-7342-4423-A9DE-BADF056765D5}" destId="{03B853F0-9B90-49C5-A4F9-28B3396D9501}" srcOrd="0" destOrd="0" presId="urn:microsoft.com/office/officeart/2005/8/layout/vList6"/>
    <dgm:cxn modelId="{A11EDD69-CD72-4DEC-A3D8-70F206745F2A}" type="presParOf" srcId="{2F867E1D-7342-4423-A9DE-BADF056765D5}" destId="{AAA4533F-7516-42E2-898A-B0B18AB7D733}" srcOrd="1" destOrd="0" presId="urn:microsoft.com/office/officeart/2005/8/layout/vList6"/>
    <dgm:cxn modelId="{6F4574AF-C22B-4D7B-87D1-7A552B457867}" type="presParOf" srcId="{655CFC32-DBBD-4495-9139-AE685E15DE9F}" destId="{EFF04FAF-3D1E-421B-96C9-DA8459351317}" srcOrd="1" destOrd="0" presId="urn:microsoft.com/office/officeart/2005/8/layout/vList6"/>
    <dgm:cxn modelId="{58961C4B-4707-4B54-9BE3-0DF440F78547}" type="presParOf" srcId="{655CFC32-DBBD-4495-9139-AE685E15DE9F}" destId="{3E49EF37-2112-4707-A760-D03832D2131D}" srcOrd="2" destOrd="0" presId="urn:microsoft.com/office/officeart/2005/8/layout/vList6"/>
    <dgm:cxn modelId="{C609F87D-CF5F-4A5D-ABC9-F17E353C5FA6}" type="presParOf" srcId="{3E49EF37-2112-4707-A760-D03832D2131D}" destId="{F02E10B5-29EF-48CD-85E0-7D364C1E0944}" srcOrd="0" destOrd="0" presId="urn:microsoft.com/office/officeart/2005/8/layout/vList6"/>
    <dgm:cxn modelId="{6C065306-D167-4084-A10A-A66047BB8329}" type="presParOf" srcId="{3E49EF37-2112-4707-A760-D03832D2131D}" destId="{A4646B78-012C-4380-8AA0-7E54E5B40227}" srcOrd="1" destOrd="0" presId="urn:microsoft.com/office/officeart/2005/8/layout/vList6"/>
    <dgm:cxn modelId="{A8E6B53A-12AF-401B-AD6B-204F884E679F}" type="presParOf" srcId="{655CFC32-DBBD-4495-9139-AE685E15DE9F}" destId="{F053CD9E-3FC5-4A33-99B6-B1DB54EB4AB6}" srcOrd="3" destOrd="0" presId="urn:microsoft.com/office/officeart/2005/8/layout/vList6"/>
    <dgm:cxn modelId="{9AD6C592-DF4D-434A-9A7E-6EA0331CD186}" type="presParOf" srcId="{655CFC32-DBBD-4495-9139-AE685E15DE9F}" destId="{D85DF99C-F94D-4EA7-879D-693306D70BE3}" srcOrd="4" destOrd="0" presId="urn:microsoft.com/office/officeart/2005/8/layout/vList6"/>
    <dgm:cxn modelId="{7A5EC4B8-3E53-4782-8F59-CE5CDCEC4F94}" type="presParOf" srcId="{D85DF99C-F94D-4EA7-879D-693306D70BE3}" destId="{85EBCA30-2791-4216-91E4-BE97A5DDB592}" srcOrd="0" destOrd="0" presId="urn:microsoft.com/office/officeart/2005/8/layout/vList6"/>
    <dgm:cxn modelId="{61513BA0-3B64-4309-AABE-530A2BF37C89}" type="presParOf" srcId="{D85DF99C-F94D-4EA7-879D-693306D70BE3}" destId="{F5A27989-2A58-4C6B-92AD-AE200AE3A418}" srcOrd="1" destOrd="0" presId="urn:microsoft.com/office/officeart/2005/8/layout/vList6"/>
    <dgm:cxn modelId="{7B9D4362-AE30-4FBD-8E0E-EE1EA22055F2}" type="presParOf" srcId="{655CFC32-DBBD-4495-9139-AE685E15DE9F}" destId="{3C582ED8-A960-4DC1-8568-DE095C168334}" srcOrd="5" destOrd="0" presId="urn:microsoft.com/office/officeart/2005/8/layout/vList6"/>
    <dgm:cxn modelId="{30294D54-1652-435A-BF72-B4528BD36351}" type="presParOf" srcId="{655CFC32-DBBD-4495-9139-AE685E15DE9F}" destId="{ABC77C58-9ECA-46E6-8187-B7B167848603}" srcOrd="6" destOrd="0" presId="urn:microsoft.com/office/officeart/2005/8/layout/vList6"/>
    <dgm:cxn modelId="{99EFE320-2148-42FC-88B9-08823FE0BC9E}" type="presParOf" srcId="{ABC77C58-9ECA-46E6-8187-B7B167848603}" destId="{6DB08DC4-2A51-4B7B-8F5C-CCFF8A385D51}" srcOrd="0" destOrd="0" presId="urn:microsoft.com/office/officeart/2005/8/layout/vList6"/>
    <dgm:cxn modelId="{9AD7FD6B-BB82-4943-B5FE-FBF67C2B25F2}" type="presParOf" srcId="{ABC77C58-9ECA-46E6-8187-B7B167848603}" destId="{509FF906-351B-424E-9666-E27B62590E09}"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5BD58F-55CA-4E63-B879-39C0F15C4E7F}">
      <dsp:nvSpPr>
        <dsp:cNvPr id="0" name=""/>
        <dsp:cNvSpPr/>
      </dsp:nvSpPr>
      <dsp:spPr>
        <a:xfrm>
          <a:off x="1224136" y="0"/>
          <a:ext cx="4896544" cy="4896544"/>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E8F6D949-1B55-435F-A134-0AB86FFA58D5}">
      <dsp:nvSpPr>
        <dsp:cNvPr id="0" name=""/>
        <dsp:cNvSpPr/>
      </dsp:nvSpPr>
      <dsp:spPr>
        <a:xfrm>
          <a:off x="1542411" y="318275"/>
          <a:ext cx="1958617" cy="1958617"/>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altLang="zh-TW" sz="3000" b="1" kern="1200" dirty="0" smtClean="0">
              <a:effectLst>
                <a:outerShdw blurRad="38100" dist="38100" dir="2700000" algn="tl">
                  <a:srgbClr val="000000">
                    <a:alpha val="43137"/>
                  </a:srgbClr>
                </a:outerShdw>
              </a:effectLst>
            </a:rPr>
            <a:t>1.</a:t>
          </a:r>
          <a:r>
            <a:rPr lang="zh-TW" altLang="en-US" sz="3000" b="1" kern="1200" dirty="0" smtClean="0">
              <a:effectLst>
                <a:outerShdw blurRad="38100" dist="38100" dir="2700000" algn="tl">
                  <a:srgbClr val="000000">
                    <a:alpha val="43137"/>
                  </a:srgbClr>
                </a:outerShdw>
              </a:effectLst>
            </a:rPr>
            <a:t>檢核</a:t>
          </a:r>
          <a:endParaRPr lang="en-US" altLang="zh-TW" sz="3000" b="1" kern="1200" dirty="0" smtClean="0">
            <a:effectLst>
              <a:outerShdw blurRad="38100" dist="38100" dir="2700000" algn="tl">
                <a:srgbClr val="000000">
                  <a:alpha val="43137"/>
                </a:srgbClr>
              </a:outerShdw>
            </a:effectLst>
          </a:endParaRPr>
        </a:p>
        <a:p>
          <a:pPr lvl="0" algn="ctr" defTabSz="1333500">
            <a:lnSpc>
              <a:spcPct val="90000"/>
            </a:lnSpc>
            <a:spcBef>
              <a:spcPct val="0"/>
            </a:spcBef>
            <a:spcAft>
              <a:spcPct val="35000"/>
            </a:spcAft>
          </a:pPr>
          <a:r>
            <a:rPr lang="zh-TW" altLang="en-US" sz="3000" b="1" kern="1200" dirty="0" smtClean="0">
              <a:effectLst>
                <a:outerShdw blurRad="38100" dist="38100" dir="2700000" algn="tl">
                  <a:srgbClr val="000000">
                    <a:alpha val="43137"/>
                  </a:srgbClr>
                </a:outerShdw>
              </a:effectLst>
            </a:rPr>
            <a:t>實習資格</a:t>
          </a:r>
          <a:endParaRPr lang="zh-TW" altLang="en-US" sz="3000" b="1" kern="1200" dirty="0">
            <a:effectLst>
              <a:outerShdw blurRad="38100" dist="38100" dir="2700000" algn="tl">
                <a:srgbClr val="000000">
                  <a:alpha val="43137"/>
                </a:srgbClr>
              </a:outerShdw>
            </a:effectLst>
          </a:endParaRPr>
        </a:p>
      </dsp:txBody>
      <dsp:txXfrm>
        <a:off x="1638023" y="413887"/>
        <a:ext cx="1767393" cy="1767393"/>
      </dsp:txXfrm>
    </dsp:sp>
    <dsp:sp modelId="{8A7D0EEA-B308-47C6-B08E-EC5614999B8F}">
      <dsp:nvSpPr>
        <dsp:cNvPr id="0" name=""/>
        <dsp:cNvSpPr/>
      </dsp:nvSpPr>
      <dsp:spPr>
        <a:xfrm>
          <a:off x="3843787" y="318275"/>
          <a:ext cx="1958617" cy="1958617"/>
        </a:xfrm>
        <a:prstGeom prst="round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altLang="zh-TW" sz="3000" b="1" kern="1200" dirty="0" smtClean="0">
              <a:effectLst>
                <a:outerShdw blurRad="38100" dist="38100" dir="2700000" algn="tl">
                  <a:srgbClr val="000000">
                    <a:alpha val="43137"/>
                  </a:srgbClr>
                </a:outerShdw>
              </a:effectLst>
            </a:rPr>
            <a:t>2.</a:t>
          </a:r>
          <a:r>
            <a:rPr lang="zh-TW" altLang="en-US" sz="3000" b="1" kern="1200" dirty="0" smtClean="0">
              <a:effectLst>
                <a:outerShdw blurRad="38100" dist="38100" dir="2700000" algn="tl">
                  <a:srgbClr val="000000">
                    <a:alpha val="43137"/>
                  </a:srgbClr>
                </a:outerShdw>
              </a:effectLst>
            </a:rPr>
            <a:t>確認</a:t>
          </a:r>
          <a:endParaRPr lang="en-US" altLang="zh-TW" sz="3000" b="1" kern="1200" dirty="0" smtClean="0">
            <a:effectLst>
              <a:outerShdw blurRad="38100" dist="38100" dir="2700000" algn="tl">
                <a:srgbClr val="000000">
                  <a:alpha val="43137"/>
                </a:srgbClr>
              </a:outerShdw>
            </a:effectLst>
          </a:endParaRPr>
        </a:p>
        <a:p>
          <a:pPr lvl="0" algn="ctr" defTabSz="1333500">
            <a:lnSpc>
              <a:spcPct val="90000"/>
            </a:lnSpc>
            <a:spcBef>
              <a:spcPct val="0"/>
            </a:spcBef>
            <a:spcAft>
              <a:spcPct val="35000"/>
            </a:spcAft>
          </a:pPr>
          <a:r>
            <a:rPr lang="zh-TW" altLang="en-US" sz="3000" b="1" kern="1200" dirty="0" smtClean="0">
              <a:effectLst>
                <a:outerShdw blurRad="38100" dist="38100" dir="2700000" algn="tl">
                  <a:srgbClr val="000000">
                    <a:alpha val="43137"/>
                  </a:srgbClr>
                </a:outerShdw>
              </a:effectLst>
            </a:rPr>
            <a:t>報到日期</a:t>
          </a:r>
          <a:endParaRPr lang="zh-TW" altLang="en-US" sz="3000" b="1" kern="1200" dirty="0">
            <a:effectLst>
              <a:outerShdw blurRad="38100" dist="38100" dir="2700000" algn="tl">
                <a:srgbClr val="000000">
                  <a:alpha val="43137"/>
                </a:srgbClr>
              </a:outerShdw>
            </a:effectLst>
          </a:endParaRPr>
        </a:p>
      </dsp:txBody>
      <dsp:txXfrm>
        <a:off x="3939399" y="413887"/>
        <a:ext cx="1767393" cy="1767393"/>
      </dsp:txXfrm>
    </dsp:sp>
    <dsp:sp modelId="{4D1C87DF-C3BC-4C70-9E8F-8CE15979A971}">
      <dsp:nvSpPr>
        <dsp:cNvPr id="0" name=""/>
        <dsp:cNvSpPr/>
      </dsp:nvSpPr>
      <dsp:spPr>
        <a:xfrm>
          <a:off x="1542411" y="2619651"/>
          <a:ext cx="1958617" cy="1958617"/>
        </a:xfrm>
        <a:prstGeom prst="roundRect">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altLang="zh-TW" sz="3000" b="1" kern="1200" dirty="0" smtClean="0">
              <a:effectLst>
                <a:outerShdw blurRad="38100" dist="38100" dir="2700000" algn="tl">
                  <a:srgbClr val="000000">
                    <a:alpha val="43137"/>
                  </a:srgbClr>
                </a:outerShdw>
              </a:effectLst>
            </a:rPr>
            <a:t>3.</a:t>
          </a:r>
          <a:r>
            <a:rPr lang="zh-TW" altLang="en-US" sz="3000" b="1" kern="1200" dirty="0" smtClean="0">
              <a:effectLst>
                <a:outerShdw blurRad="38100" dist="38100" dir="2700000" algn="tl">
                  <a:srgbClr val="000000">
                    <a:alpha val="43137"/>
                  </a:srgbClr>
                </a:outerShdw>
              </a:effectLst>
            </a:rPr>
            <a:t>繳交</a:t>
          </a:r>
          <a:endParaRPr lang="en-US" altLang="zh-TW" sz="3000" b="1" kern="1200" dirty="0" smtClean="0">
            <a:effectLst>
              <a:outerShdw blurRad="38100" dist="38100" dir="2700000" algn="tl">
                <a:srgbClr val="000000">
                  <a:alpha val="43137"/>
                </a:srgbClr>
              </a:outerShdw>
            </a:effectLst>
          </a:endParaRPr>
        </a:p>
        <a:p>
          <a:pPr lvl="0" algn="ctr" defTabSz="1333500">
            <a:lnSpc>
              <a:spcPct val="90000"/>
            </a:lnSpc>
            <a:spcBef>
              <a:spcPct val="0"/>
            </a:spcBef>
            <a:spcAft>
              <a:spcPct val="35000"/>
            </a:spcAft>
          </a:pPr>
          <a:r>
            <a:rPr lang="zh-TW" altLang="en-US" sz="3000" b="1" kern="1200" dirty="0" smtClean="0">
              <a:effectLst>
                <a:outerShdw blurRad="38100" dist="38100" dir="2700000" algn="tl">
                  <a:srgbClr val="000000">
                    <a:alpha val="43137"/>
                  </a:srgbClr>
                </a:outerShdw>
              </a:effectLst>
            </a:rPr>
            <a:t>實習費用</a:t>
          </a:r>
          <a:endParaRPr lang="zh-TW" altLang="en-US" sz="3000" b="1" kern="1200" dirty="0">
            <a:effectLst>
              <a:outerShdw blurRad="38100" dist="38100" dir="2700000" algn="tl">
                <a:srgbClr val="000000">
                  <a:alpha val="43137"/>
                </a:srgbClr>
              </a:outerShdw>
            </a:effectLst>
          </a:endParaRPr>
        </a:p>
      </dsp:txBody>
      <dsp:txXfrm>
        <a:off x="1638023" y="2715263"/>
        <a:ext cx="1767393" cy="1767393"/>
      </dsp:txXfrm>
    </dsp:sp>
    <dsp:sp modelId="{EE1030D2-226B-4BD4-8FDC-40181994791F}">
      <dsp:nvSpPr>
        <dsp:cNvPr id="0" name=""/>
        <dsp:cNvSpPr/>
      </dsp:nvSpPr>
      <dsp:spPr>
        <a:xfrm>
          <a:off x="3843787" y="2619651"/>
          <a:ext cx="1958617" cy="1958617"/>
        </a:xfrm>
        <a:prstGeom prst="round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altLang="zh-TW" sz="3000" b="1" kern="1200" dirty="0" smtClean="0">
              <a:effectLst>
                <a:outerShdw blurRad="38100" dist="38100" dir="2700000" algn="tl">
                  <a:srgbClr val="000000">
                    <a:alpha val="43137"/>
                  </a:srgbClr>
                </a:outerShdw>
              </a:effectLst>
            </a:rPr>
            <a:t>4.</a:t>
          </a:r>
          <a:r>
            <a:rPr lang="zh-TW" altLang="en-US" sz="3000" b="1" kern="1200" dirty="0" smtClean="0">
              <a:effectLst>
                <a:outerShdw blurRad="38100" dist="38100" dir="2700000" algn="tl">
                  <a:srgbClr val="000000">
                    <a:alpha val="43137"/>
                  </a:srgbClr>
                </a:outerShdw>
              </a:effectLst>
            </a:rPr>
            <a:t>申請</a:t>
          </a:r>
          <a:endParaRPr lang="en-US" altLang="zh-TW" sz="3000" b="1" kern="1200" dirty="0" smtClean="0">
            <a:effectLst>
              <a:outerShdw blurRad="38100" dist="38100" dir="2700000" algn="tl">
                <a:srgbClr val="000000">
                  <a:alpha val="43137"/>
                </a:srgbClr>
              </a:outerShdw>
            </a:effectLst>
          </a:endParaRPr>
        </a:p>
        <a:p>
          <a:pPr lvl="0" algn="ctr" defTabSz="1333500">
            <a:lnSpc>
              <a:spcPct val="90000"/>
            </a:lnSpc>
            <a:spcBef>
              <a:spcPct val="0"/>
            </a:spcBef>
            <a:spcAft>
              <a:spcPct val="35000"/>
            </a:spcAft>
          </a:pPr>
          <a:r>
            <a:rPr lang="zh-TW" altLang="en-US" sz="3000" b="1" kern="1200" dirty="0" smtClean="0">
              <a:effectLst>
                <a:outerShdw blurRad="38100" dist="38100" dir="2700000" algn="tl">
                  <a:srgbClr val="000000">
                    <a:alpha val="43137"/>
                  </a:srgbClr>
                </a:outerShdw>
              </a:effectLst>
            </a:rPr>
            <a:t>兵役緩徵</a:t>
          </a:r>
          <a:endParaRPr lang="zh-TW" altLang="en-US" sz="3000" b="1" kern="1200" dirty="0">
            <a:effectLst>
              <a:outerShdw blurRad="38100" dist="38100" dir="2700000" algn="tl">
                <a:srgbClr val="000000">
                  <a:alpha val="43137"/>
                </a:srgbClr>
              </a:outerShdw>
            </a:effectLst>
          </a:endParaRPr>
        </a:p>
      </dsp:txBody>
      <dsp:txXfrm>
        <a:off x="3939399" y="2715263"/>
        <a:ext cx="1767393" cy="17673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D135A-1E5D-4C77-8A7D-8DE4C6EB9F46}">
      <dsp:nvSpPr>
        <dsp:cNvPr id="0" name=""/>
        <dsp:cNvSpPr/>
      </dsp:nvSpPr>
      <dsp:spPr>
        <a:xfrm>
          <a:off x="1332148" y="0"/>
          <a:ext cx="4896544" cy="4896544"/>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E2FD6731-85D5-4EAB-A8CD-AE301C932A65}">
      <dsp:nvSpPr>
        <dsp:cNvPr id="0" name=""/>
        <dsp:cNvSpPr/>
      </dsp:nvSpPr>
      <dsp:spPr>
        <a:xfrm>
          <a:off x="1650423" y="318275"/>
          <a:ext cx="1958617" cy="1958617"/>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altLang="zh-TW" sz="2000" b="1" kern="1200" dirty="0" smtClean="0">
              <a:effectLst>
                <a:outerShdw blurRad="38100" dist="38100" dir="2700000" algn="tl">
                  <a:srgbClr val="000000">
                    <a:alpha val="43137"/>
                  </a:srgbClr>
                </a:outerShdw>
              </a:effectLst>
            </a:rPr>
            <a:t>5.</a:t>
          </a:r>
          <a:r>
            <a:rPr lang="zh-TW" altLang="en-US" sz="2000" b="1" kern="1200" dirty="0" smtClean="0">
              <a:effectLst>
                <a:outerShdw blurRad="38100" dist="38100" dir="2700000" algn="tl">
                  <a:srgbClr val="000000">
                    <a:alpha val="43137"/>
                  </a:srgbClr>
                </a:outerShdw>
              </a:effectLst>
            </a:rPr>
            <a:t>撰寫</a:t>
          </a:r>
          <a:endParaRPr lang="en-US" altLang="zh-TW" sz="2000" b="1" kern="1200" dirty="0" smtClean="0">
            <a:effectLst>
              <a:outerShdw blurRad="38100" dist="38100" dir="2700000" algn="tl">
                <a:srgbClr val="000000">
                  <a:alpha val="43137"/>
                </a:srgbClr>
              </a:outerShdw>
            </a:effectLst>
          </a:endParaRPr>
        </a:p>
        <a:p>
          <a:pPr marL="0" marR="0" lvl="0" indent="0" algn="ctr" defTabSz="914400" eaLnBrk="1" fontAlgn="auto" latinLnBrk="0" hangingPunct="1">
            <a:lnSpc>
              <a:spcPct val="100000"/>
            </a:lnSpc>
            <a:spcBef>
              <a:spcPct val="0"/>
            </a:spcBef>
            <a:spcAft>
              <a:spcPts val="0"/>
            </a:spcAft>
            <a:buClrTx/>
            <a:buSzTx/>
            <a:buFontTx/>
            <a:buNone/>
            <a:tabLst/>
            <a:defRPr/>
          </a:pPr>
          <a:r>
            <a:rPr lang="zh-TW" altLang="en-US" sz="2000" b="1" kern="1200" dirty="0" smtClean="0">
              <a:effectLst>
                <a:outerShdw blurRad="38100" dist="38100" dir="2700000" algn="tl">
                  <a:srgbClr val="000000">
                    <a:alpha val="43137"/>
                  </a:srgbClr>
                </a:outerShdw>
              </a:effectLst>
            </a:rPr>
            <a:t>教育實習計畫</a:t>
          </a:r>
        </a:p>
      </dsp:txBody>
      <dsp:txXfrm>
        <a:off x="1746035" y="413887"/>
        <a:ext cx="1767393" cy="1767393"/>
      </dsp:txXfrm>
    </dsp:sp>
    <dsp:sp modelId="{6335D971-7FA8-4922-B954-ED250E38D3CA}">
      <dsp:nvSpPr>
        <dsp:cNvPr id="0" name=""/>
        <dsp:cNvSpPr/>
      </dsp:nvSpPr>
      <dsp:spPr>
        <a:xfrm>
          <a:off x="3951799" y="318275"/>
          <a:ext cx="1958617" cy="1958617"/>
        </a:xfrm>
        <a:prstGeom prst="round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altLang="zh-TW" sz="2000" b="1" i="0" kern="1200" dirty="0" smtClean="0">
              <a:effectLst>
                <a:outerShdw blurRad="38100" dist="38100" dir="2700000" algn="tl">
                  <a:srgbClr val="000000">
                    <a:alpha val="43137"/>
                  </a:srgbClr>
                </a:outerShdw>
              </a:effectLst>
            </a:rPr>
            <a:t>6.</a:t>
          </a:r>
          <a:r>
            <a:rPr lang="zh-TW" altLang="en-US" sz="2000" b="1" i="0" kern="1200" dirty="0" smtClean="0">
              <a:effectLst>
                <a:outerShdw blurRad="38100" dist="38100" dir="2700000" algn="tl">
                  <a:srgbClr val="000000">
                    <a:alpha val="43137"/>
                  </a:srgbClr>
                </a:outerShdw>
              </a:effectLst>
            </a:rPr>
            <a:t>教育</a:t>
          </a:r>
          <a:endParaRPr lang="en-US" altLang="zh-TW" sz="2000" b="1" i="0" kern="1200" dirty="0" smtClean="0">
            <a:effectLst>
              <a:outerShdw blurRad="38100" dist="38100" dir="2700000" algn="tl">
                <a:srgbClr val="000000">
                  <a:alpha val="43137"/>
                </a:srgbClr>
              </a:outerShdw>
            </a:effectLst>
          </a:endParaRPr>
        </a:p>
        <a:p>
          <a:pPr lvl="0" algn="ctr" defTabSz="889000">
            <a:lnSpc>
              <a:spcPct val="90000"/>
            </a:lnSpc>
            <a:spcBef>
              <a:spcPct val="0"/>
            </a:spcBef>
            <a:spcAft>
              <a:spcPct val="35000"/>
            </a:spcAft>
          </a:pPr>
          <a:r>
            <a:rPr lang="zh-TW" altLang="en-US" sz="2000" b="1" i="0" kern="1200" dirty="0" smtClean="0">
              <a:effectLst>
                <a:outerShdw blurRad="38100" dist="38100" dir="2700000" algn="tl">
                  <a:srgbClr val="000000">
                    <a:alpha val="43137"/>
                  </a:srgbClr>
                </a:outerShdw>
              </a:effectLst>
            </a:rPr>
            <a:t>實習成績評量</a:t>
          </a:r>
          <a:endParaRPr lang="zh-TW" altLang="en-US" sz="2000" b="1" kern="1200" dirty="0">
            <a:effectLst>
              <a:outerShdw blurRad="38100" dist="38100" dir="2700000" algn="tl">
                <a:srgbClr val="000000">
                  <a:alpha val="43137"/>
                </a:srgbClr>
              </a:outerShdw>
            </a:effectLst>
          </a:endParaRPr>
        </a:p>
      </dsp:txBody>
      <dsp:txXfrm>
        <a:off x="4047411" y="413887"/>
        <a:ext cx="1767393" cy="1767393"/>
      </dsp:txXfrm>
    </dsp:sp>
    <dsp:sp modelId="{018D4ECD-E085-40CB-BAB6-876E7B65C617}">
      <dsp:nvSpPr>
        <dsp:cNvPr id="0" name=""/>
        <dsp:cNvSpPr/>
      </dsp:nvSpPr>
      <dsp:spPr>
        <a:xfrm>
          <a:off x="1650423" y="2619651"/>
          <a:ext cx="1958617" cy="1958617"/>
        </a:xfrm>
        <a:prstGeom prst="roundRect">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altLang="zh-TW" sz="2000" b="1" i="0" kern="1200" dirty="0" smtClean="0">
              <a:effectLst>
                <a:outerShdw blurRad="38100" dist="38100" dir="2700000" algn="tl">
                  <a:srgbClr val="000000">
                    <a:alpha val="43137"/>
                  </a:srgbClr>
                </a:outerShdw>
              </a:effectLst>
            </a:rPr>
            <a:t>7.</a:t>
          </a:r>
          <a:r>
            <a:rPr lang="zh-TW" altLang="en-US" sz="2000" b="1" i="0" kern="1200" dirty="0" smtClean="0">
              <a:effectLst>
                <a:outerShdw blurRad="38100" dist="38100" dir="2700000" algn="tl">
                  <a:srgbClr val="000000">
                    <a:alpha val="43137"/>
                  </a:srgbClr>
                </a:outerShdw>
              </a:effectLst>
            </a:rPr>
            <a:t>登入</a:t>
          </a:r>
          <a:endParaRPr lang="en-US" altLang="zh-TW" sz="2000" b="1" i="0" kern="1200" dirty="0" smtClean="0">
            <a:effectLst>
              <a:outerShdw blurRad="38100" dist="38100" dir="2700000" algn="tl">
                <a:srgbClr val="000000">
                  <a:alpha val="43137"/>
                </a:srgbClr>
              </a:outerShdw>
            </a:effectLst>
          </a:endParaRPr>
        </a:p>
        <a:p>
          <a:pPr lvl="0" algn="ctr" defTabSz="889000">
            <a:lnSpc>
              <a:spcPct val="90000"/>
            </a:lnSpc>
            <a:spcBef>
              <a:spcPct val="0"/>
            </a:spcBef>
            <a:spcAft>
              <a:spcPct val="35000"/>
            </a:spcAft>
          </a:pPr>
          <a:r>
            <a:rPr lang="zh-TW" altLang="en-US" sz="2000" b="1" i="0" kern="1200" dirty="0" smtClean="0">
              <a:effectLst>
                <a:outerShdw blurRad="38100" dist="38100" dir="2700000" algn="tl">
                  <a:srgbClr val="000000">
                    <a:alpha val="43137"/>
                  </a:srgbClr>
                </a:outerShdw>
              </a:effectLst>
            </a:rPr>
            <a:t>教育實習平臺</a:t>
          </a:r>
          <a:endParaRPr lang="zh-TW" altLang="en-US" sz="2000" b="1" kern="1200" dirty="0">
            <a:effectLst>
              <a:outerShdw blurRad="38100" dist="38100" dir="2700000" algn="tl">
                <a:srgbClr val="000000">
                  <a:alpha val="43137"/>
                </a:srgbClr>
              </a:outerShdw>
            </a:effectLst>
          </a:endParaRPr>
        </a:p>
      </dsp:txBody>
      <dsp:txXfrm>
        <a:off x="1746035" y="2715263"/>
        <a:ext cx="1767393" cy="1767393"/>
      </dsp:txXfrm>
    </dsp:sp>
    <dsp:sp modelId="{08650BDA-BA3E-4485-9495-F213764EFD97}">
      <dsp:nvSpPr>
        <dsp:cNvPr id="0" name=""/>
        <dsp:cNvSpPr/>
      </dsp:nvSpPr>
      <dsp:spPr>
        <a:xfrm>
          <a:off x="3951799" y="2619651"/>
          <a:ext cx="1958617" cy="1958617"/>
        </a:xfrm>
        <a:prstGeom prst="round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altLang="zh-TW" sz="2000" b="1" kern="1200" dirty="0" smtClean="0">
              <a:effectLst>
                <a:outerShdw blurRad="38100" dist="38100" dir="2700000" algn="tl">
                  <a:srgbClr val="000000">
                    <a:alpha val="43137"/>
                  </a:srgbClr>
                </a:outerShdw>
              </a:effectLst>
            </a:rPr>
            <a:t>8.</a:t>
          </a:r>
          <a:r>
            <a:rPr lang="zh-TW" altLang="en-US" sz="2000" b="1" kern="1200" dirty="0" smtClean="0">
              <a:effectLst>
                <a:outerShdw blurRad="38100" dist="38100" dir="2700000" algn="tl">
                  <a:srgbClr val="000000">
                    <a:alpha val="43137"/>
                  </a:srgbClr>
                </a:outerShdw>
              </a:effectLst>
            </a:rPr>
            <a:t>申請</a:t>
          </a:r>
          <a:endParaRPr lang="en-US" altLang="zh-TW" sz="2000" b="1" kern="1200" dirty="0" smtClean="0">
            <a:effectLst>
              <a:outerShdw blurRad="38100" dist="38100" dir="2700000" algn="tl">
                <a:srgbClr val="000000">
                  <a:alpha val="43137"/>
                </a:srgbClr>
              </a:outerShdw>
            </a:effectLst>
          </a:endParaRPr>
        </a:p>
        <a:p>
          <a:pPr lvl="0" algn="ctr" defTabSz="889000">
            <a:lnSpc>
              <a:spcPct val="90000"/>
            </a:lnSpc>
            <a:spcBef>
              <a:spcPct val="0"/>
            </a:spcBef>
            <a:spcAft>
              <a:spcPct val="35000"/>
            </a:spcAft>
          </a:pPr>
          <a:r>
            <a:rPr lang="zh-TW" altLang="en-US" sz="2000" b="1" kern="1200" dirty="0" smtClean="0">
              <a:effectLst>
                <a:outerShdw blurRad="38100" dist="38100" dir="2700000" algn="tl">
                  <a:srgbClr val="000000">
                    <a:alpha val="43137"/>
                  </a:srgbClr>
                </a:outerShdw>
              </a:effectLst>
            </a:rPr>
            <a:t>輔導教師聘書</a:t>
          </a:r>
          <a:endParaRPr lang="zh-TW" altLang="en-US" sz="2000" b="1" kern="1200" dirty="0">
            <a:effectLst>
              <a:outerShdw blurRad="38100" dist="38100" dir="2700000" algn="tl">
                <a:srgbClr val="000000">
                  <a:alpha val="43137"/>
                </a:srgbClr>
              </a:outerShdw>
            </a:effectLst>
          </a:endParaRPr>
        </a:p>
      </dsp:txBody>
      <dsp:txXfrm>
        <a:off x="4047411" y="2715263"/>
        <a:ext cx="1767393" cy="17673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621145-8B37-4EFC-BFAF-35F4928D0CF3}">
      <dsp:nvSpPr>
        <dsp:cNvPr id="0" name=""/>
        <dsp:cNvSpPr/>
      </dsp:nvSpPr>
      <dsp:spPr>
        <a:xfrm>
          <a:off x="0" y="231149"/>
          <a:ext cx="8208912" cy="1063125"/>
        </a:xfrm>
        <a:prstGeom prst="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7103" tIns="312420" rIns="637103"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smtClean="0"/>
            <a:t>以循序漸進為原則；開學後第一週至第三週以見習為主，第四週起進行上臺教學或實施教保活動課程。</a:t>
          </a:r>
          <a:endParaRPr lang="zh-TW" altLang="en-US" sz="1600" b="1" kern="1200" dirty="0"/>
        </a:p>
      </dsp:txBody>
      <dsp:txXfrm>
        <a:off x="0" y="231149"/>
        <a:ext cx="8208912" cy="1063125"/>
      </dsp:txXfrm>
    </dsp:sp>
    <dsp:sp modelId="{602B8D14-E0F7-412B-A811-ACF83D7A968C}">
      <dsp:nvSpPr>
        <dsp:cNvPr id="0" name=""/>
        <dsp:cNvSpPr/>
      </dsp:nvSpPr>
      <dsp:spPr>
        <a:xfrm>
          <a:off x="410445" y="9749"/>
          <a:ext cx="5746238" cy="4428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94" tIns="0" rIns="217194" bIns="0" numCol="1" spcCol="1270" anchor="ctr" anchorCtr="0">
          <a:noAutofit/>
        </a:bodyPr>
        <a:lstStyle/>
        <a:p>
          <a:pPr lvl="0" algn="l" defTabSz="889000">
            <a:lnSpc>
              <a:spcPct val="90000"/>
            </a:lnSpc>
            <a:spcBef>
              <a:spcPct val="0"/>
            </a:spcBef>
            <a:spcAft>
              <a:spcPct val="35000"/>
            </a:spcAft>
          </a:pPr>
          <a:r>
            <a:rPr lang="en-US" altLang="zh-TW" sz="2000" b="1" kern="1200" dirty="0" smtClean="0">
              <a:effectLst>
                <a:outerShdw blurRad="38100" dist="38100" dir="2700000" algn="tl">
                  <a:srgbClr val="000000">
                    <a:alpha val="43137"/>
                  </a:srgbClr>
                </a:outerShdw>
              </a:effectLst>
            </a:rPr>
            <a:t>1.</a:t>
          </a:r>
          <a:r>
            <a:rPr lang="zh-TW" altLang="en-US" sz="2000" b="1" kern="1200" dirty="0" smtClean="0">
              <a:effectLst>
                <a:outerShdw blurRad="38100" dist="38100" dir="2700000" algn="tl">
                  <a:srgbClr val="000000">
                    <a:alpha val="43137"/>
                  </a:srgbClr>
                </a:outerShdw>
              </a:effectLst>
            </a:rPr>
            <a:t>教學實習</a:t>
          </a:r>
          <a:endParaRPr lang="zh-TW" altLang="en-US" sz="2000" b="1" kern="1200" dirty="0">
            <a:effectLst>
              <a:outerShdw blurRad="38100" dist="38100" dir="2700000" algn="tl">
                <a:srgbClr val="000000">
                  <a:alpha val="43137"/>
                </a:srgbClr>
              </a:outerShdw>
            </a:effectLst>
          </a:endParaRPr>
        </a:p>
      </dsp:txBody>
      <dsp:txXfrm>
        <a:off x="432061" y="31365"/>
        <a:ext cx="5703006" cy="399568"/>
      </dsp:txXfrm>
    </dsp:sp>
    <dsp:sp modelId="{DC28A518-89A9-4E2F-A29C-5ABE69666771}">
      <dsp:nvSpPr>
        <dsp:cNvPr id="0" name=""/>
        <dsp:cNvSpPr/>
      </dsp:nvSpPr>
      <dsp:spPr>
        <a:xfrm>
          <a:off x="0" y="1596675"/>
          <a:ext cx="8208912" cy="1063125"/>
        </a:xfrm>
        <a:prstGeom prst="rect">
          <a:avLst/>
        </a:prstGeom>
        <a:solidFill>
          <a:schemeClr val="lt1">
            <a:alpha val="90000"/>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7103" tIns="312420" rIns="637103"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smtClean="0"/>
            <a:t>以班級經營、輔導學生及親師溝通為主，且以寒、暑假以外學期期間，每週三個半日為原則。</a:t>
          </a:r>
          <a:endParaRPr lang="zh-TW" altLang="en-US" sz="1600" b="1" kern="1200" dirty="0"/>
        </a:p>
      </dsp:txBody>
      <dsp:txXfrm>
        <a:off x="0" y="1596675"/>
        <a:ext cx="8208912" cy="1063125"/>
      </dsp:txXfrm>
    </dsp:sp>
    <dsp:sp modelId="{AE43288D-33EC-4FC2-8052-4ACB9C641972}">
      <dsp:nvSpPr>
        <dsp:cNvPr id="0" name=""/>
        <dsp:cNvSpPr/>
      </dsp:nvSpPr>
      <dsp:spPr>
        <a:xfrm>
          <a:off x="410445" y="1375275"/>
          <a:ext cx="5746238" cy="44280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94" tIns="0" rIns="217194" bIns="0" numCol="1" spcCol="1270" anchor="ctr" anchorCtr="0">
          <a:noAutofit/>
        </a:bodyPr>
        <a:lstStyle/>
        <a:p>
          <a:pPr lvl="0" algn="l" defTabSz="889000">
            <a:lnSpc>
              <a:spcPct val="90000"/>
            </a:lnSpc>
            <a:spcBef>
              <a:spcPct val="0"/>
            </a:spcBef>
            <a:spcAft>
              <a:spcPct val="35000"/>
            </a:spcAft>
          </a:pPr>
          <a:r>
            <a:rPr lang="en-US" altLang="zh-TW" sz="2000" b="1" kern="1200" dirty="0" smtClean="0">
              <a:effectLst>
                <a:outerShdw blurRad="38100" dist="38100" dir="2700000" algn="tl">
                  <a:srgbClr val="000000">
                    <a:alpha val="43137"/>
                  </a:srgbClr>
                </a:outerShdw>
              </a:effectLst>
            </a:rPr>
            <a:t>2.</a:t>
          </a:r>
          <a:r>
            <a:rPr lang="zh-TW" altLang="en-US" sz="2000" b="1" kern="1200" dirty="0" smtClean="0">
              <a:effectLst>
                <a:outerShdw blurRad="38100" dist="38100" dir="2700000" algn="tl">
                  <a:srgbClr val="000000">
                    <a:alpha val="43137"/>
                  </a:srgbClr>
                </a:outerShdw>
              </a:effectLst>
            </a:rPr>
            <a:t>導</a:t>
          </a:r>
          <a:r>
            <a:rPr lang="zh-TW" sz="2000" b="1" kern="1200" dirty="0" smtClean="0">
              <a:effectLst>
                <a:outerShdw blurRad="38100" dist="38100" dir="2700000" algn="tl">
                  <a:srgbClr val="000000">
                    <a:alpha val="43137"/>
                  </a:srgbClr>
                </a:outerShdw>
              </a:effectLst>
            </a:rPr>
            <a:t>師（級務）實習</a:t>
          </a:r>
          <a:endParaRPr lang="zh-TW" altLang="en-US" sz="2000" b="1" kern="1200" dirty="0">
            <a:effectLst>
              <a:outerShdw blurRad="38100" dist="38100" dir="2700000" algn="tl">
                <a:srgbClr val="000000">
                  <a:alpha val="43137"/>
                </a:srgbClr>
              </a:outerShdw>
            </a:effectLst>
          </a:endParaRPr>
        </a:p>
      </dsp:txBody>
      <dsp:txXfrm>
        <a:off x="432061" y="1396891"/>
        <a:ext cx="5703006" cy="399568"/>
      </dsp:txXfrm>
    </dsp:sp>
    <dsp:sp modelId="{6F9E4C14-5E60-4607-86ED-855337587686}">
      <dsp:nvSpPr>
        <dsp:cNvPr id="0" name=""/>
        <dsp:cNvSpPr/>
      </dsp:nvSpPr>
      <dsp:spPr>
        <a:xfrm>
          <a:off x="0" y="2962200"/>
          <a:ext cx="8208912" cy="1063125"/>
        </a:xfrm>
        <a:prstGeom prst="rect">
          <a:avLst/>
        </a:prstGeom>
        <a:solidFill>
          <a:schemeClr val="lt1">
            <a:alpha val="90000"/>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7103" tIns="312420" rIns="637103"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smtClean="0"/>
            <a:t>以認識、協助學校行政事務及全校性活動為主，並以於寒、暑假期間實施為原則；於學期期間實施者，每週以四小時為原則。</a:t>
          </a:r>
          <a:endParaRPr lang="zh-TW" altLang="en-US" sz="1600" b="1" kern="1200" dirty="0"/>
        </a:p>
      </dsp:txBody>
      <dsp:txXfrm>
        <a:off x="0" y="2962200"/>
        <a:ext cx="8208912" cy="1063125"/>
      </dsp:txXfrm>
    </dsp:sp>
    <dsp:sp modelId="{9541B30F-426E-4C56-9BAA-17986E9D45AB}">
      <dsp:nvSpPr>
        <dsp:cNvPr id="0" name=""/>
        <dsp:cNvSpPr/>
      </dsp:nvSpPr>
      <dsp:spPr>
        <a:xfrm>
          <a:off x="410445" y="2740800"/>
          <a:ext cx="5746238" cy="442800"/>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94" tIns="0" rIns="217194" bIns="0" numCol="1" spcCol="1270" anchor="ctr" anchorCtr="0">
          <a:noAutofit/>
        </a:bodyPr>
        <a:lstStyle/>
        <a:p>
          <a:pPr lvl="0" algn="l" defTabSz="889000">
            <a:lnSpc>
              <a:spcPct val="90000"/>
            </a:lnSpc>
            <a:spcBef>
              <a:spcPct val="0"/>
            </a:spcBef>
            <a:spcAft>
              <a:spcPct val="35000"/>
            </a:spcAft>
          </a:pPr>
          <a:r>
            <a:rPr lang="en-US" altLang="zh-TW" sz="2000" b="1" kern="1200" dirty="0" smtClean="0">
              <a:effectLst>
                <a:outerShdw blurRad="38100" dist="38100" dir="2700000" algn="tl">
                  <a:srgbClr val="000000">
                    <a:alpha val="43137"/>
                  </a:srgbClr>
                </a:outerShdw>
              </a:effectLst>
            </a:rPr>
            <a:t>3.</a:t>
          </a:r>
          <a:r>
            <a:rPr lang="zh-TW" sz="2000" b="1" kern="1200" dirty="0" smtClean="0">
              <a:effectLst>
                <a:outerShdw blurRad="38100" dist="38100" dir="2700000" algn="tl">
                  <a:srgbClr val="000000">
                    <a:alpha val="43137"/>
                  </a:srgbClr>
                </a:outerShdw>
              </a:effectLst>
            </a:rPr>
            <a:t>行政實習</a:t>
          </a:r>
          <a:endParaRPr lang="zh-TW" altLang="en-US" sz="2000" b="1" kern="1200" dirty="0">
            <a:effectLst>
              <a:outerShdw blurRad="38100" dist="38100" dir="2700000" algn="tl">
                <a:srgbClr val="000000">
                  <a:alpha val="43137"/>
                </a:srgbClr>
              </a:outerShdw>
            </a:effectLst>
          </a:endParaRPr>
        </a:p>
      </dsp:txBody>
      <dsp:txXfrm>
        <a:off x="432061" y="2762416"/>
        <a:ext cx="5703006" cy="399568"/>
      </dsp:txXfrm>
    </dsp:sp>
    <dsp:sp modelId="{7470D13E-EA47-4480-9608-65724D7234E7}">
      <dsp:nvSpPr>
        <dsp:cNvPr id="0" name=""/>
        <dsp:cNvSpPr/>
      </dsp:nvSpPr>
      <dsp:spPr>
        <a:xfrm>
          <a:off x="0" y="4327725"/>
          <a:ext cx="8208912" cy="1063125"/>
        </a:xfrm>
        <a:prstGeom prst="rect">
          <a:avLst/>
        </a:prstGeom>
        <a:solidFill>
          <a:schemeClr val="lt1">
            <a:alpha val="90000"/>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7103" tIns="312420" rIns="637103"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smtClean="0"/>
            <a:t>以參加校內、外教學、班級經營、學生輔導、教育政策及精進專業知能之研習活動為主；參加時數，總計應至少十小時。（性平時數至少</a:t>
          </a:r>
          <a:r>
            <a:rPr lang="en-US" altLang="zh-TW" sz="1600" kern="1200" dirty="0" smtClean="0"/>
            <a:t>2-3</a:t>
          </a:r>
          <a:r>
            <a:rPr lang="zh-TW" altLang="en-US" sz="1600" kern="1200" dirty="0" smtClean="0"/>
            <a:t>小時）</a:t>
          </a:r>
          <a:endParaRPr lang="zh-TW" altLang="en-US" sz="1600" b="1" kern="1200" dirty="0"/>
        </a:p>
      </dsp:txBody>
      <dsp:txXfrm>
        <a:off x="0" y="4327725"/>
        <a:ext cx="8208912" cy="1063125"/>
      </dsp:txXfrm>
    </dsp:sp>
    <dsp:sp modelId="{9654887C-C8CC-48D5-B035-475B4578490A}">
      <dsp:nvSpPr>
        <dsp:cNvPr id="0" name=""/>
        <dsp:cNvSpPr/>
      </dsp:nvSpPr>
      <dsp:spPr>
        <a:xfrm>
          <a:off x="410445" y="4106325"/>
          <a:ext cx="5746238" cy="44280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94" tIns="0" rIns="217194" bIns="0" numCol="1" spcCol="1270" anchor="ctr" anchorCtr="0">
          <a:noAutofit/>
        </a:bodyPr>
        <a:lstStyle/>
        <a:p>
          <a:pPr lvl="0" algn="l" defTabSz="889000">
            <a:lnSpc>
              <a:spcPct val="90000"/>
            </a:lnSpc>
            <a:spcBef>
              <a:spcPct val="0"/>
            </a:spcBef>
            <a:spcAft>
              <a:spcPct val="35000"/>
            </a:spcAft>
          </a:pPr>
          <a:r>
            <a:rPr lang="en-US" altLang="zh-TW" sz="2000" b="1" kern="1200" dirty="0" smtClean="0">
              <a:effectLst>
                <a:outerShdw blurRad="38100" dist="38100" dir="2700000" algn="tl">
                  <a:srgbClr val="000000">
                    <a:alpha val="43137"/>
                  </a:srgbClr>
                </a:outerShdw>
              </a:effectLst>
            </a:rPr>
            <a:t>4.</a:t>
          </a:r>
          <a:r>
            <a:rPr lang="zh-TW" altLang="en-US" sz="2000" b="1" kern="1200" dirty="0" smtClean="0">
              <a:effectLst>
                <a:outerShdw blurRad="38100" dist="38100" dir="2700000" algn="tl">
                  <a:srgbClr val="000000">
                    <a:alpha val="43137"/>
                  </a:srgbClr>
                </a:outerShdw>
              </a:effectLst>
            </a:rPr>
            <a:t>參加</a:t>
          </a:r>
          <a:r>
            <a:rPr lang="zh-TW" sz="2000" b="1" kern="1200" dirty="0" smtClean="0">
              <a:effectLst>
                <a:outerShdw blurRad="38100" dist="38100" dir="2700000" algn="tl">
                  <a:srgbClr val="000000">
                    <a:alpha val="43137"/>
                  </a:srgbClr>
                </a:outerShdw>
              </a:effectLst>
            </a:rPr>
            <a:t>研習活動</a:t>
          </a:r>
          <a:endParaRPr lang="zh-TW" altLang="en-US" sz="2000" b="1" kern="1200" dirty="0">
            <a:effectLst>
              <a:outerShdw blurRad="38100" dist="38100" dir="2700000" algn="tl">
                <a:srgbClr val="000000">
                  <a:alpha val="43137"/>
                </a:srgbClr>
              </a:outerShdw>
            </a:effectLst>
          </a:endParaRPr>
        </a:p>
      </dsp:txBody>
      <dsp:txXfrm>
        <a:off x="432061" y="4127941"/>
        <a:ext cx="5703006" cy="3995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F58BF5-3ABE-46D9-BE61-862D954BB9B0}">
      <dsp:nvSpPr>
        <dsp:cNvPr id="0" name=""/>
        <dsp:cNvSpPr/>
      </dsp:nvSpPr>
      <dsp:spPr>
        <a:xfrm>
          <a:off x="1145634" y="1137"/>
          <a:ext cx="1649536" cy="1649536"/>
        </a:xfrm>
        <a:prstGeom prst="ellipse">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altLang="zh-TW" sz="2200" b="1" kern="1200" dirty="0" smtClean="0">
              <a:effectLst>
                <a:outerShdw blurRad="38100" dist="38100" dir="2700000" algn="tl">
                  <a:srgbClr val="000000">
                    <a:alpha val="43137"/>
                  </a:srgbClr>
                </a:outerShdw>
              </a:effectLst>
            </a:rPr>
            <a:t>1.</a:t>
          </a:r>
          <a:r>
            <a:rPr lang="zh-TW" altLang="en-US" sz="2200" b="1" kern="1200" dirty="0" smtClean="0">
              <a:effectLst>
                <a:outerShdw blurRad="38100" dist="38100" dir="2700000" algn="tl">
                  <a:srgbClr val="000000">
                    <a:alpha val="43137"/>
                  </a:srgbClr>
                </a:outerShdw>
              </a:effectLst>
            </a:rPr>
            <a:t>教育實習任務</a:t>
          </a:r>
          <a:endParaRPr lang="zh-TW" altLang="en-US" sz="2200" b="1" kern="1200" dirty="0">
            <a:effectLst>
              <a:outerShdw blurRad="38100" dist="38100" dir="2700000" algn="tl">
                <a:srgbClr val="000000">
                  <a:alpha val="43137"/>
                </a:srgbClr>
              </a:outerShdw>
            </a:effectLst>
          </a:endParaRPr>
        </a:p>
      </dsp:txBody>
      <dsp:txXfrm>
        <a:off x="1387203" y="242706"/>
        <a:ext cx="1166398" cy="1166398"/>
      </dsp:txXfrm>
    </dsp:sp>
    <dsp:sp modelId="{24CEFD77-0700-48E7-BE38-2A641A8D619B}">
      <dsp:nvSpPr>
        <dsp:cNvPr id="0" name=""/>
        <dsp:cNvSpPr/>
      </dsp:nvSpPr>
      <dsp:spPr>
        <a:xfrm>
          <a:off x="1492036" y="1784615"/>
          <a:ext cx="956731" cy="956731"/>
        </a:xfrm>
        <a:prstGeom prst="mathPlus">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zh-TW" altLang="en-US" sz="1600" kern="1200"/>
        </a:p>
      </dsp:txBody>
      <dsp:txXfrm>
        <a:off x="1618851" y="2150469"/>
        <a:ext cx="703101" cy="225023"/>
      </dsp:txXfrm>
    </dsp:sp>
    <dsp:sp modelId="{CA74A57B-C30E-4636-A018-4D84E578DCB2}">
      <dsp:nvSpPr>
        <dsp:cNvPr id="0" name=""/>
        <dsp:cNvSpPr/>
      </dsp:nvSpPr>
      <dsp:spPr>
        <a:xfrm>
          <a:off x="1145634" y="2875289"/>
          <a:ext cx="1649536" cy="1649536"/>
        </a:xfrm>
        <a:prstGeom prst="ellipse">
          <a:avLst/>
        </a:prstGeom>
        <a:gradFill rotWithShape="0">
          <a:gsLst>
            <a:gs pos="0">
              <a:schemeClr val="accent2">
                <a:hueOff val="-1482143"/>
                <a:satOff val="7100"/>
                <a:lumOff val="6569"/>
                <a:alphaOff val="0"/>
                <a:tint val="96000"/>
                <a:lumMod val="100000"/>
              </a:schemeClr>
            </a:gs>
            <a:gs pos="78000">
              <a:schemeClr val="accent2">
                <a:hueOff val="-1482143"/>
                <a:satOff val="7100"/>
                <a:lumOff val="656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altLang="zh-TW" sz="2200" b="1" kern="1200" dirty="0" smtClean="0">
              <a:effectLst>
                <a:outerShdw blurRad="38100" dist="38100" dir="2700000" algn="tl">
                  <a:srgbClr val="000000">
                    <a:alpha val="43137"/>
                  </a:srgbClr>
                </a:outerShdw>
              </a:effectLst>
            </a:rPr>
            <a:t>2.</a:t>
          </a:r>
          <a:r>
            <a:rPr lang="zh-TW" altLang="en-US" sz="2200" b="1" kern="1200" dirty="0" smtClean="0">
              <a:effectLst>
                <a:outerShdw blurRad="38100" dist="38100" dir="2700000" algn="tl">
                  <a:srgbClr val="000000">
                    <a:alpha val="43137"/>
                  </a:srgbClr>
                </a:outerShdw>
              </a:effectLst>
            </a:rPr>
            <a:t>教學演示評量</a:t>
          </a:r>
          <a:endParaRPr lang="zh-TW" altLang="en-US" sz="2200" b="1" kern="1200" dirty="0">
            <a:effectLst>
              <a:outerShdw blurRad="38100" dist="38100" dir="2700000" algn="tl">
                <a:srgbClr val="000000">
                  <a:alpha val="43137"/>
                </a:srgbClr>
              </a:outerShdw>
            </a:effectLst>
          </a:endParaRPr>
        </a:p>
      </dsp:txBody>
      <dsp:txXfrm>
        <a:off x="1387203" y="3116858"/>
        <a:ext cx="1166398" cy="1166398"/>
      </dsp:txXfrm>
    </dsp:sp>
    <dsp:sp modelId="{9779E6EE-AA77-481B-9B17-DA82C6882758}">
      <dsp:nvSpPr>
        <dsp:cNvPr id="0" name=""/>
        <dsp:cNvSpPr/>
      </dsp:nvSpPr>
      <dsp:spPr>
        <a:xfrm>
          <a:off x="3042601" y="1956167"/>
          <a:ext cx="524552" cy="613627"/>
        </a:xfrm>
        <a:prstGeom prst="rightArrow">
          <a:avLst>
            <a:gd name="adj1" fmla="val 60000"/>
            <a:gd name="adj2" fmla="val 50000"/>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zh-TW" altLang="en-US" sz="1800" kern="1200"/>
        </a:p>
      </dsp:txBody>
      <dsp:txXfrm>
        <a:off x="3042601" y="2078892"/>
        <a:ext cx="367186" cy="368177"/>
      </dsp:txXfrm>
    </dsp:sp>
    <dsp:sp modelId="{E53FB91A-6E14-4673-B487-4B960F8CF431}">
      <dsp:nvSpPr>
        <dsp:cNvPr id="0" name=""/>
        <dsp:cNvSpPr/>
      </dsp:nvSpPr>
      <dsp:spPr>
        <a:xfrm>
          <a:off x="3784892" y="613444"/>
          <a:ext cx="3299073" cy="3299073"/>
        </a:xfrm>
        <a:prstGeom prst="ellipse">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r>
            <a:rPr lang="en-US" altLang="zh-TW" sz="4400" b="1" kern="1200" dirty="0" smtClean="0">
              <a:effectLst>
                <a:outerShdw blurRad="38100" dist="38100" dir="2700000" algn="tl">
                  <a:srgbClr val="000000">
                    <a:alpha val="43137"/>
                  </a:srgbClr>
                </a:outerShdw>
              </a:effectLst>
            </a:rPr>
            <a:t>3.</a:t>
          </a:r>
          <a:r>
            <a:rPr lang="zh-TW" altLang="en-US" sz="4400" b="1" kern="1200" dirty="0" smtClean="0">
              <a:effectLst>
                <a:outerShdw blurRad="38100" dist="38100" dir="2700000" algn="tl">
                  <a:srgbClr val="000000">
                    <a:alpha val="43137"/>
                  </a:srgbClr>
                </a:outerShdw>
              </a:effectLst>
            </a:rPr>
            <a:t>整體表現評量</a:t>
          </a:r>
          <a:endParaRPr lang="zh-TW" altLang="en-US" sz="4400" b="1" kern="1200" dirty="0">
            <a:effectLst>
              <a:outerShdw blurRad="38100" dist="38100" dir="2700000" algn="tl">
                <a:srgbClr val="000000">
                  <a:alpha val="43137"/>
                </a:srgbClr>
              </a:outerShdw>
            </a:effectLst>
          </a:endParaRPr>
        </a:p>
      </dsp:txBody>
      <dsp:txXfrm>
        <a:off x="4268030" y="1096582"/>
        <a:ext cx="2332797" cy="23327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621145-8B37-4EFC-BFAF-35F4928D0CF3}">
      <dsp:nvSpPr>
        <dsp:cNvPr id="0" name=""/>
        <dsp:cNvSpPr/>
      </dsp:nvSpPr>
      <dsp:spPr>
        <a:xfrm>
          <a:off x="0" y="367815"/>
          <a:ext cx="8208912" cy="1151325"/>
        </a:xfrm>
        <a:prstGeom prst="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7103" tIns="354076" rIns="637103" bIns="120904" numCol="1" spcCol="1270" anchor="t" anchorCtr="0">
          <a:noAutofit/>
        </a:bodyPr>
        <a:lstStyle/>
        <a:p>
          <a:pPr marL="171450" lvl="1" indent="-171450" algn="l" defTabSz="755650">
            <a:lnSpc>
              <a:spcPct val="90000"/>
            </a:lnSpc>
            <a:spcBef>
              <a:spcPct val="0"/>
            </a:spcBef>
            <a:spcAft>
              <a:spcPct val="15000"/>
            </a:spcAft>
            <a:buChar char="••"/>
          </a:pPr>
          <a:r>
            <a:rPr lang="zh-TW" altLang="zh-TW" sz="1700" kern="1200" dirty="0" smtClean="0"/>
            <a:t>本校已於平臺設定繳交項目及篇數，實習學生繳交期限為</a:t>
          </a:r>
          <a:r>
            <a:rPr lang="en-US" altLang="zh-TW" sz="1700" kern="1200" dirty="0" smtClean="0">
              <a:solidFill>
                <a:srgbClr val="FF0000"/>
              </a:solidFill>
            </a:rPr>
            <a:t>6</a:t>
          </a:r>
          <a:r>
            <a:rPr lang="zh-TW" altLang="en-US" sz="1700" kern="1200" dirty="0" smtClean="0">
              <a:solidFill>
                <a:srgbClr val="FF0000"/>
              </a:solidFill>
            </a:rPr>
            <a:t>月</a:t>
          </a:r>
          <a:r>
            <a:rPr lang="en-US" altLang="zh-TW" sz="1700" kern="1200" dirty="0" smtClean="0">
              <a:solidFill>
                <a:srgbClr val="FF0000"/>
              </a:solidFill>
            </a:rPr>
            <a:t>30</a:t>
          </a:r>
          <a:r>
            <a:rPr lang="zh-TW" altLang="en-US" sz="1700" kern="1200" dirty="0" smtClean="0">
              <a:solidFill>
                <a:srgbClr val="FF0000"/>
              </a:solidFill>
            </a:rPr>
            <a:t>日</a:t>
          </a:r>
          <a:r>
            <a:rPr lang="zh-TW" altLang="zh-TW" sz="1700" kern="1200" dirty="0" smtClean="0"/>
            <a:t>截止，請輔導教師於</a:t>
          </a:r>
          <a:r>
            <a:rPr lang="en-US" altLang="zh-TW" sz="1700" kern="1200" dirty="0" smtClean="0">
              <a:solidFill>
                <a:srgbClr val="FF0000"/>
              </a:solidFill>
            </a:rPr>
            <a:t>7</a:t>
          </a:r>
          <a:r>
            <a:rPr lang="zh-TW" altLang="en-US" sz="1700" kern="1200" dirty="0" smtClean="0">
              <a:solidFill>
                <a:srgbClr val="FF0000"/>
              </a:solidFill>
            </a:rPr>
            <a:t>月</a:t>
          </a:r>
          <a:r>
            <a:rPr lang="en-US" altLang="zh-TW" sz="1700" kern="1200" dirty="0" smtClean="0">
              <a:solidFill>
                <a:srgbClr val="FF0000"/>
              </a:solidFill>
            </a:rPr>
            <a:t>10</a:t>
          </a:r>
          <a:r>
            <a:rPr lang="zh-TW" altLang="en-US" sz="1700" kern="1200" dirty="0" smtClean="0">
              <a:solidFill>
                <a:srgbClr val="FF0000"/>
              </a:solidFill>
            </a:rPr>
            <a:t>日</a:t>
          </a:r>
          <a:r>
            <a:rPr lang="zh-TW" altLang="zh-TW" sz="1700" kern="1200" dirty="0" smtClean="0"/>
            <a:t>前分別至平臺評定成績。</a:t>
          </a:r>
          <a:endParaRPr lang="zh-TW" altLang="en-US" sz="1700" b="1" kern="1200" dirty="0"/>
        </a:p>
      </dsp:txBody>
      <dsp:txXfrm>
        <a:off x="0" y="367815"/>
        <a:ext cx="8208912" cy="1151325"/>
      </dsp:txXfrm>
    </dsp:sp>
    <dsp:sp modelId="{602B8D14-E0F7-412B-A811-ACF83D7A968C}">
      <dsp:nvSpPr>
        <dsp:cNvPr id="0" name=""/>
        <dsp:cNvSpPr/>
      </dsp:nvSpPr>
      <dsp:spPr>
        <a:xfrm>
          <a:off x="410445" y="116895"/>
          <a:ext cx="5746238" cy="50184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94" tIns="0" rIns="217194" bIns="0" numCol="1" spcCol="1270" anchor="ctr" anchorCtr="0">
          <a:noAutofit/>
        </a:bodyPr>
        <a:lstStyle/>
        <a:p>
          <a:pPr lvl="0" algn="l" defTabSz="1244600">
            <a:lnSpc>
              <a:spcPct val="90000"/>
            </a:lnSpc>
            <a:spcBef>
              <a:spcPct val="0"/>
            </a:spcBef>
            <a:spcAft>
              <a:spcPct val="35000"/>
            </a:spcAft>
          </a:pPr>
          <a:r>
            <a:rPr lang="en-US" altLang="zh-TW" sz="2800" b="1" kern="1200" dirty="0" smtClean="0">
              <a:effectLst>
                <a:outerShdw blurRad="38100" dist="38100" dir="2700000" algn="tl">
                  <a:srgbClr val="000000">
                    <a:alpha val="43137"/>
                  </a:srgbClr>
                </a:outerShdw>
              </a:effectLst>
            </a:rPr>
            <a:t>1.</a:t>
          </a:r>
          <a:r>
            <a:rPr lang="zh-TW" altLang="zh-TW" sz="2800" b="1" kern="1200" dirty="0" smtClean="0">
              <a:effectLst>
                <a:outerShdw blurRad="38100" dist="38100" dir="2700000" algn="tl">
                  <a:srgbClr val="000000">
                    <a:alpha val="43137"/>
                  </a:srgbClr>
                </a:outerShdw>
              </a:effectLst>
            </a:rPr>
            <a:t>實習任務評量【</a:t>
          </a:r>
          <a:r>
            <a:rPr lang="zh-TW" altLang="en-US" sz="2800" b="1" kern="1200" dirty="0" smtClean="0">
              <a:effectLst>
                <a:outerShdw blurRad="38100" dist="38100" dir="2700000" algn="tl">
                  <a:srgbClr val="000000">
                    <a:alpha val="43137"/>
                  </a:srgbClr>
                </a:outerShdw>
              </a:effectLst>
            </a:rPr>
            <a:t>附件十</a:t>
          </a:r>
          <a:r>
            <a:rPr lang="zh-TW" altLang="zh-TW" sz="2800" b="1" kern="1200" dirty="0" smtClean="0">
              <a:effectLst>
                <a:outerShdw blurRad="38100" dist="38100" dir="2700000" algn="tl">
                  <a:srgbClr val="000000">
                    <a:alpha val="43137"/>
                  </a:srgbClr>
                </a:outerShdw>
              </a:effectLst>
            </a:rPr>
            <a:t>】</a:t>
          </a:r>
          <a:endParaRPr lang="zh-TW" altLang="en-US" sz="2800" b="1" kern="1200" dirty="0">
            <a:effectLst>
              <a:outerShdw blurRad="38100" dist="38100" dir="2700000" algn="tl">
                <a:srgbClr val="000000">
                  <a:alpha val="43137"/>
                </a:srgbClr>
              </a:outerShdw>
            </a:effectLst>
          </a:endParaRPr>
        </a:p>
      </dsp:txBody>
      <dsp:txXfrm>
        <a:off x="434943" y="141393"/>
        <a:ext cx="5697242" cy="452844"/>
      </dsp:txXfrm>
    </dsp:sp>
    <dsp:sp modelId="{DC28A518-89A9-4E2F-A29C-5ABE69666771}">
      <dsp:nvSpPr>
        <dsp:cNvPr id="0" name=""/>
        <dsp:cNvSpPr/>
      </dsp:nvSpPr>
      <dsp:spPr>
        <a:xfrm>
          <a:off x="0" y="1861860"/>
          <a:ext cx="8208912" cy="1151325"/>
        </a:xfrm>
        <a:prstGeom prst="rect">
          <a:avLst/>
        </a:prstGeom>
        <a:solidFill>
          <a:schemeClr val="lt1">
            <a:alpha val="90000"/>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7103" tIns="354076" rIns="637103" bIns="120904" numCol="1" spcCol="1270" anchor="t" anchorCtr="0">
          <a:noAutofit/>
        </a:bodyPr>
        <a:lstStyle/>
        <a:p>
          <a:pPr marL="171450" lvl="1" indent="-171450" algn="l" defTabSz="755650">
            <a:lnSpc>
              <a:spcPct val="90000"/>
            </a:lnSpc>
            <a:spcBef>
              <a:spcPct val="0"/>
            </a:spcBef>
            <a:spcAft>
              <a:spcPct val="15000"/>
            </a:spcAft>
            <a:buChar char="••"/>
          </a:pPr>
          <a:r>
            <a:rPr lang="zh-TW" altLang="en-US" sz="1700" kern="1200" dirty="0" smtClean="0"/>
            <a:t>實習學生完成教學演示後，</a:t>
          </a:r>
          <a:r>
            <a:rPr lang="zh-TW" altLang="zh-TW" sz="1700" kern="1200" dirty="0" smtClean="0"/>
            <a:t>請輔導教師於</a:t>
          </a:r>
          <a:r>
            <a:rPr lang="en-US" altLang="zh-TW" sz="1700" kern="1200" dirty="0" smtClean="0">
              <a:solidFill>
                <a:srgbClr val="FF0000"/>
              </a:solidFill>
            </a:rPr>
            <a:t>7</a:t>
          </a:r>
          <a:r>
            <a:rPr lang="zh-TW" altLang="en-US" sz="1700" kern="1200" dirty="0" smtClean="0">
              <a:solidFill>
                <a:srgbClr val="FF0000"/>
              </a:solidFill>
            </a:rPr>
            <a:t>月</a:t>
          </a:r>
          <a:r>
            <a:rPr lang="en-US" altLang="zh-TW" sz="1700" kern="1200" dirty="0" smtClean="0">
              <a:solidFill>
                <a:srgbClr val="FF0000"/>
              </a:solidFill>
            </a:rPr>
            <a:t>10</a:t>
          </a:r>
          <a:r>
            <a:rPr lang="zh-TW" altLang="en-US" sz="1700" kern="1200" dirty="0" smtClean="0">
              <a:solidFill>
                <a:srgbClr val="FF0000"/>
              </a:solidFill>
            </a:rPr>
            <a:t>日</a:t>
          </a:r>
          <a:r>
            <a:rPr lang="zh-TW" altLang="zh-TW" sz="1700" kern="1200" dirty="0" smtClean="0"/>
            <a:t>前分別至平臺評定成績，第三方教師評量表</a:t>
          </a:r>
          <a:r>
            <a:rPr lang="zh-TW" altLang="en-US" sz="1700" kern="1200" dirty="0" smtClean="0"/>
            <a:t>可</a:t>
          </a:r>
          <a:r>
            <a:rPr lang="zh-TW" altLang="zh-TW" sz="1700" kern="1200" dirty="0" smtClean="0"/>
            <a:t>由輔導教師或實習學生代為上傳。</a:t>
          </a:r>
          <a:endParaRPr lang="zh-TW" altLang="en-US" sz="1700" b="1" kern="1200" dirty="0"/>
        </a:p>
      </dsp:txBody>
      <dsp:txXfrm>
        <a:off x="0" y="1861860"/>
        <a:ext cx="8208912" cy="1151325"/>
      </dsp:txXfrm>
    </dsp:sp>
    <dsp:sp modelId="{AE43288D-33EC-4FC2-8052-4ACB9C641972}">
      <dsp:nvSpPr>
        <dsp:cNvPr id="0" name=""/>
        <dsp:cNvSpPr/>
      </dsp:nvSpPr>
      <dsp:spPr>
        <a:xfrm>
          <a:off x="410445" y="1610940"/>
          <a:ext cx="5746238" cy="50184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94" tIns="0" rIns="217194" bIns="0" numCol="1" spcCol="1270" anchor="ctr" anchorCtr="0">
          <a:noAutofit/>
        </a:bodyPr>
        <a:lstStyle/>
        <a:p>
          <a:pPr lvl="0" algn="l" defTabSz="1244600">
            <a:lnSpc>
              <a:spcPct val="90000"/>
            </a:lnSpc>
            <a:spcBef>
              <a:spcPct val="0"/>
            </a:spcBef>
            <a:spcAft>
              <a:spcPct val="35000"/>
            </a:spcAft>
          </a:pPr>
          <a:r>
            <a:rPr lang="en-US" altLang="zh-TW" sz="2800" b="1" kern="1200" dirty="0" smtClean="0">
              <a:effectLst>
                <a:outerShdw blurRad="38100" dist="38100" dir="2700000" algn="tl">
                  <a:srgbClr val="000000">
                    <a:alpha val="43137"/>
                  </a:srgbClr>
                </a:outerShdw>
              </a:effectLst>
            </a:rPr>
            <a:t>2.</a:t>
          </a:r>
          <a:r>
            <a:rPr lang="zh-TW" altLang="zh-TW" sz="2800" b="1" kern="1200" dirty="0" smtClean="0">
              <a:effectLst>
                <a:outerShdw blurRad="38100" dist="38100" dir="2700000" algn="tl">
                  <a:srgbClr val="000000">
                    <a:alpha val="43137"/>
                  </a:srgbClr>
                </a:outerShdw>
              </a:effectLst>
            </a:rPr>
            <a:t>教學演示評量【附件十</a:t>
          </a:r>
          <a:r>
            <a:rPr lang="zh-TW" altLang="en-US" sz="2800" b="1" kern="1200" dirty="0" smtClean="0">
              <a:effectLst>
                <a:outerShdw blurRad="38100" dist="38100" dir="2700000" algn="tl">
                  <a:srgbClr val="000000">
                    <a:alpha val="43137"/>
                  </a:srgbClr>
                </a:outerShdw>
              </a:effectLst>
            </a:rPr>
            <a:t>一</a:t>
          </a:r>
          <a:r>
            <a:rPr lang="zh-TW" altLang="zh-TW" sz="2800" b="1" kern="1200" dirty="0" smtClean="0">
              <a:effectLst>
                <a:outerShdw blurRad="38100" dist="38100" dir="2700000" algn="tl">
                  <a:srgbClr val="000000">
                    <a:alpha val="43137"/>
                  </a:srgbClr>
                </a:outerShdw>
              </a:effectLst>
            </a:rPr>
            <a:t>】</a:t>
          </a:r>
          <a:endParaRPr lang="zh-TW" altLang="en-US" sz="2800" b="1" kern="1200" dirty="0">
            <a:effectLst>
              <a:outerShdw blurRad="38100" dist="38100" dir="2700000" algn="tl">
                <a:srgbClr val="000000">
                  <a:alpha val="43137"/>
                </a:srgbClr>
              </a:outerShdw>
            </a:effectLst>
          </a:endParaRPr>
        </a:p>
      </dsp:txBody>
      <dsp:txXfrm>
        <a:off x="434943" y="1635438"/>
        <a:ext cx="5697242" cy="452844"/>
      </dsp:txXfrm>
    </dsp:sp>
    <dsp:sp modelId="{6F9E4C14-5E60-4607-86ED-855337587686}">
      <dsp:nvSpPr>
        <dsp:cNvPr id="0" name=""/>
        <dsp:cNvSpPr/>
      </dsp:nvSpPr>
      <dsp:spPr>
        <a:xfrm>
          <a:off x="0" y="3355905"/>
          <a:ext cx="8208912" cy="1927800"/>
        </a:xfrm>
        <a:prstGeom prst="rect">
          <a:avLst/>
        </a:prstGeom>
        <a:solidFill>
          <a:schemeClr val="lt1">
            <a:alpha val="90000"/>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7103" tIns="354076" rIns="637103" bIns="120904" numCol="1" spcCol="1270" anchor="t" anchorCtr="0">
          <a:noAutofit/>
        </a:bodyPr>
        <a:lstStyle/>
        <a:p>
          <a:pPr marL="171450" lvl="1" indent="-171450" algn="l" defTabSz="755650">
            <a:lnSpc>
              <a:spcPct val="90000"/>
            </a:lnSpc>
            <a:spcBef>
              <a:spcPct val="0"/>
            </a:spcBef>
            <a:spcAft>
              <a:spcPct val="15000"/>
            </a:spcAft>
            <a:buChar char="••"/>
          </a:pPr>
          <a:r>
            <a:rPr lang="zh-TW" altLang="zh-TW" sz="1700" kern="1200" dirty="0" smtClean="0"/>
            <a:t>由指導教師及輔導教師共議評定最終結果，並由本校指導教師</a:t>
          </a:r>
          <a:r>
            <a:rPr lang="en-US" altLang="zh-TW" sz="1700" kern="1200" dirty="0" smtClean="0">
              <a:solidFill>
                <a:srgbClr val="FF0000"/>
              </a:solidFill>
            </a:rPr>
            <a:t>7</a:t>
          </a:r>
          <a:r>
            <a:rPr lang="zh-TW" altLang="zh-TW" sz="1700" kern="1200" dirty="0" smtClean="0">
              <a:solidFill>
                <a:srgbClr val="FF0000"/>
              </a:solidFill>
            </a:rPr>
            <a:t>月</a:t>
          </a:r>
          <a:r>
            <a:rPr lang="en-US" altLang="zh-TW" sz="1700" kern="1200" dirty="0" smtClean="0">
              <a:solidFill>
                <a:srgbClr val="FF0000"/>
              </a:solidFill>
            </a:rPr>
            <a:t>10</a:t>
          </a:r>
          <a:r>
            <a:rPr lang="zh-TW" altLang="zh-TW" sz="1700" kern="1200" dirty="0" smtClean="0">
              <a:solidFill>
                <a:srgbClr val="FF0000"/>
              </a:solidFill>
            </a:rPr>
            <a:t>日</a:t>
          </a:r>
          <a:r>
            <a:rPr lang="zh-TW" altLang="zh-TW" sz="1700" kern="1200" dirty="0" smtClean="0"/>
            <a:t>前至</a:t>
          </a:r>
          <a:r>
            <a:rPr lang="zh-TW" altLang="en-US" sz="1700" kern="1200" dirty="0" smtClean="0"/>
            <a:t>實習</a:t>
          </a:r>
          <a:r>
            <a:rPr lang="zh-TW" altLang="zh-TW" sz="1700" kern="1200" dirty="0" smtClean="0"/>
            <a:t>平臺填報</a:t>
          </a:r>
          <a:r>
            <a:rPr lang="zh-TW" altLang="en-US" sz="1700" kern="1200" dirty="0" smtClean="0"/>
            <a:t>結果。</a:t>
          </a:r>
          <a:endParaRPr lang="zh-TW" altLang="en-US" sz="1700" b="1" kern="1200" dirty="0"/>
        </a:p>
        <a:p>
          <a:pPr marL="171450" lvl="1" indent="-171450" algn="l" defTabSz="755650">
            <a:lnSpc>
              <a:spcPct val="90000"/>
            </a:lnSpc>
            <a:spcBef>
              <a:spcPct val="0"/>
            </a:spcBef>
            <a:spcAft>
              <a:spcPct val="15000"/>
            </a:spcAft>
            <a:buChar char="••"/>
          </a:pPr>
          <a:r>
            <a:rPr lang="zh-TW" altLang="en-US" sz="1700" kern="1200" dirty="0" smtClean="0"/>
            <a:t>教育實習機構</a:t>
          </a:r>
          <a:r>
            <a:rPr lang="zh-TW" altLang="zh-TW" sz="1700" kern="1200" dirty="0" smtClean="0"/>
            <a:t>教育實習輔導小組承辦人請於</a:t>
          </a:r>
          <a:r>
            <a:rPr lang="en-US" altLang="zh-TW" sz="1700" kern="1200" dirty="0" smtClean="0">
              <a:solidFill>
                <a:srgbClr val="FF0000"/>
              </a:solidFill>
            </a:rPr>
            <a:t>7</a:t>
          </a:r>
          <a:r>
            <a:rPr lang="zh-TW" altLang="en-US" sz="1700" kern="1200" dirty="0" smtClean="0">
              <a:solidFill>
                <a:srgbClr val="FF0000"/>
              </a:solidFill>
            </a:rPr>
            <a:t>月</a:t>
          </a:r>
          <a:r>
            <a:rPr lang="en-US" altLang="zh-TW" sz="1700" kern="1200" dirty="0" smtClean="0">
              <a:solidFill>
                <a:srgbClr val="FF0000"/>
              </a:solidFill>
            </a:rPr>
            <a:t>15</a:t>
          </a:r>
          <a:r>
            <a:rPr lang="zh-TW" altLang="zh-TW" sz="1700" kern="1200" dirty="0" smtClean="0">
              <a:solidFill>
                <a:srgbClr val="FF0000"/>
              </a:solidFill>
            </a:rPr>
            <a:t>日</a:t>
          </a:r>
          <a:r>
            <a:rPr lang="zh-TW" altLang="zh-TW" sz="1700" kern="1200" dirty="0" smtClean="0"/>
            <a:t>前至平臺覆核</a:t>
          </a:r>
          <a:r>
            <a:rPr lang="zh-TW" altLang="en-US" sz="1700" kern="1200" dirty="0" smtClean="0"/>
            <a:t>，</a:t>
          </a:r>
          <a:r>
            <a:rPr lang="zh-TW" altLang="zh-TW" sz="1700" kern="1200" dirty="0" smtClean="0"/>
            <a:t>並送出評定結果</a:t>
          </a:r>
          <a:r>
            <a:rPr lang="zh-TW" altLang="en-US" sz="1700" kern="1200" dirty="0" smtClean="0"/>
            <a:t>，本校將據以檢核實習成績通過名單，製發證書。</a:t>
          </a:r>
          <a:endParaRPr lang="zh-TW" altLang="en-US" sz="1700" b="1" kern="1200" dirty="0"/>
        </a:p>
      </dsp:txBody>
      <dsp:txXfrm>
        <a:off x="0" y="3355905"/>
        <a:ext cx="8208912" cy="1927800"/>
      </dsp:txXfrm>
    </dsp:sp>
    <dsp:sp modelId="{9541B30F-426E-4C56-9BAA-17986E9D45AB}">
      <dsp:nvSpPr>
        <dsp:cNvPr id="0" name=""/>
        <dsp:cNvSpPr/>
      </dsp:nvSpPr>
      <dsp:spPr>
        <a:xfrm>
          <a:off x="410445" y="3104985"/>
          <a:ext cx="5746238" cy="501840"/>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94" tIns="0" rIns="217194" bIns="0" numCol="1" spcCol="1270" anchor="ctr" anchorCtr="0">
          <a:noAutofit/>
        </a:bodyPr>
        <a:lstStyle/>
        <a:p>
          <a:pPr lvl="0" algn="l" defTabSz="1244600">
            <a:lnSpc>
              <a:spcPct val="90000"/>
            </a:lnSpc>
            <a:spcBef>
              <a:spcPct val="0"/>
            </a:spcBef>
            <a:spcAft>
              <a:spcPct val="35000"/>
            </a:spcAft>
          </a:pPr>
          <a:r>
            <a:rPr lang="en-US" altLang="zh-TW" sz="2800" b="1" kern="1200" dirty="0" smtClean="0">
              <a:effectLst>
                <a:outerShdw blurRad="38100" dist="38100" dir="2700000" algn="tl">
                  <a:srgbClr val="000000">
                    <a:alpha val="43137"/>
                  </a:srgbClr>
                </a:outerShdw>
              </a:effectLst>
            </a:rPr>
            <a:t>3.</a:t>
          </a:r>
          <a:r>
            <a:rPr lang="zh-TW" altLang="zh-TW" sz="2800" b="1" kern="1200" dirty="0" smtClean="0">
              <a:effectLst>
                <a:outerShdw blurRad="38100" dist="38100" dir="2700000" algn="tl">
                  <a:srgbClr val="000000">
                    <a:alpha val="43137"/>
                  </a:srgbClr>
                </a:outerShdw>
              </a:effectLst>
            </a:rPr>
            <a:t>整體表現評量【附件十</a:t>
          </a:r>
          <a:r>
            <a:rPr lang="zh-TW" altLang="en-US" sz="2800" b="1" kern="1200" dirty="0" smtClean="0">
              <a:effectLst>
                <a:outerShdw blurRad="38100" dist="38100" dir="2700000" algn="tl">
                  <a:srgbClr val="000000">
                    <a:alpha val="43137"/>
                  </a:srgbClr>
                </a:outerShdw>
              </a:effectLst>
            </a:rPr>
            <a:t>二</a:t>
          </a:r>
          <a:r>
            <a:rPr lang="zh-TW" altLang="zh-TW" sz="2800" b="1" kern="1200" dirty="0" smtClean="0">
              <a:effectLst>
                <a:outerShdw blurRad="38100" dist="38100" dir="2700000" algn="tl">
                  <a:srgbClr val="000000">
                    <a:alpha val="43137"/>
                  </a:srgbClr>
                </a:outerShdw>
              </a:effectLst>
            </a:rPr>
            <a:t>】</a:t>
          </a:r>
          <a:endParaRPr lang="zh-TW" altLang="en-US" sz="2800" b="1" kern="1200" dirty="0">
            <a:effectLst>
              <a:outerShdw blurRad="38100" dist="38100" dir="2700000" algn="tl">
                <a:srgbClr val="000000">
                  <a:alpha val="43137"/>
                </a:srgbClr>
              </a:outerShdw>
            </a:effectLst>
          </a:endParaRPr>
        </a:p>
      </dsp:txBody>
      <dsp:txXfrm>
        <a:off x="434943" y="3129483"/>
        <a:ext cx="5697242" cy="4528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BA0179-842D-432A-BE9B-209CCD08E18E}">
      <dsp:nvSpPr>
        <dsp:cNvPr id="0" name=""/>
        <dsp:cNvSpPr/>
      </dsp:nvSpPr>
      <dsp:spPr>
        <a:xfrm>
          <a:off x="453650" y="0"/>
          <a:ext cx="5141371" cy="3048000"/>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035B60-FAC5-4E1B-AAED-28EBF7E4677A}">
      <dsp:nvSpPr>
        <dsp:cNvPr id="0" name=""/>
        <dsp:cNvSpPr/>
      </dsp:nvSpPr>
      <dsp:spPr>
        <a:xfrm>
          <a:off x="73" y="914400"/>
          <a:ext cx="2950499" cy="121920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zh-TW" altLang="en-US" sz="2500" b="1" kern="1200" dirty="0" smtClean="0">
              <a:effectLst>
                <a:outerShdw blurRad="38100" dist="38100" dir="2700000" algn="tl">
                  <a:srgbClr val="000000">
                    <a:alpha val="43137"/>
                  </a:srgbClr>
                </a:outerShdw>
              </a:effectLst>
            </a:rPr>
            <a:t>指導教授需前往實習機構</a:t>
          </a:r>
          <a:r>
            <a:rPr lang="zh-TW" altLang="zh-TW" sz="2800" b="1" kern="1200" dirty="0" smtClean="0">
              <a:effectLst>
                <a:outerShdw blurRad="38100" dist="38100" dir="2700000" algn="tl">
                  <a:srgbClr val="000000">
                    <a:alpha val="43137"/>
                  </a:srgbClr>
                </a:outerShdw>
              </a:effectLst>
            </a:rPr>
            <a:t>至少</a:t>
          </a:r>
          <a:r>
            <a:rPr lang="af-ZA" altLang="zh-TW" sz="2800" b="1" kern="1200" dirty="0" smtClean="0">
              <a:effectLst>
                <a:outerShdw blurRad="38100" dist="38100" dir="2700000" algn="tl">
                  <a:srgbClr val="000000">
                    <a:alpha val="43137"/>
                  </a:srgbClr>
                </a:outerShdw>
              </a:effectLst>
            </a:rPr>
            <a:t>2</a:t>
          </a:r>
          <a:r>
            <a:rPr lang="zh-TW" altLang="zh-TW" sz="2800" b="1" kern="1200" dirty="0" smtClean="0">
              <a:effectLst>
                <a:outerShdw blurRad="38100" dist="38100" dir="2700000" algn="tl">
                  <a:srgbClr val="000000">
                    <a:alpha val="43137"/>
                  </a:srgbClr>
                </a:outerShdw>
              </a:effectLst>
            </a:rPr>
            <a:t>次</a:t>
          </a:r>
          <a:endParaRPr lang="en-US" altLang="zh-TW" sz="2800" b="1" kern="1200" dirty="0" smtClean="0">
            <a:effectLst>
              <a:outerShdw blurRad="38100" dist="38100" dir="2700000" algn="tl">
                <a:srgbClr val="000000">
                  <a:alpha val="43137"/>
                </a:srgbClr>
              </a:outerShdw>
            </a:effectLst>
          </a:endParaRPr>
        </a:p>
      </dsp:txBody>
      <dsp:txXfrm>
        <a:off x="59589" y="973916"/>
        <a:ext cx="2831467" cy="1100168"/>
      </dsp:txXfrm>
    </dsp:sp>
    <dsp:sp modelId="{C24B8299-BCE9-47C3-858A-DEE3BF3BB1FB}">
      <dsp:nvSpPr>
        <dsp:cNvPr id="0" name=""/>
        <dsp:cNvSpPr/>
      </dsp:nvSpPr>
      <dsp:spPr>
        <a:xfrm>
          <a:off x="3098098" y="914400"/>
          <a:ext cx="2950499" cy="1219200"/>
        </a:xfrm>
        <a:prstGeom prst="roundRect">
          <a:avLst/>
        </a:prstGeom>
        <a:solidFill>
          <a:schemeClr val="accent5">
            <a:hueOff val="2495256"/>
            <a:satOff val="-50489"/>
            <a:lumOff val="156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zh-TW" altLang="zh-TW" sz="1900" b="1" kern="1200" dirty="0" smtClean="0">
              <a:effectLst>
                <a:outerShdw blurRad="38100" dist="38100" dir="2700000" algn="tl">
                  <a:srgbClr val="000000">
                    <a:alpha val="43137"/>
                  </a:srgbClr>
                </a:outerShdw>
              </a:effectLst>
            </a:rPr>
            <a:t>至全國教育實習資訊平臺填寫教育實習輔導紀錄表</a:t>
          </a:r>
          <a:endParaRPr lang="zh-TW" altLang="en-US" sz="1900" kern="1200" dirty="0">
            <a:effectLst>
              <a:outerShdw blurRad="38100" dist="38100" dir="2700000" algn="tl">
                <a:srgbClr val="000000">
                  <a:alpha val="43137"/>
                </a:srgbClr>
              </a:outerShdw>
            </a:effectLst>
          </a:endParaRPr>
        </a:p>
      </dsp:txBody>
      <dsp:txXfrm>
        <a:off x="3157614" y="973916"/>
        <a:ext cx="2831467" cy="110016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068353-907E-4FB4-919C-85027A071713}">
      <dsp:nvSpPr>
        <dsp:cNvPr id="0" name=""/>
        <dsp:cNvSpPr/>
      </dsp:nvSpPr>
      <dsp:spPr>
        <a:xfrm>
          <a:off x="-5452001" y="-835220"/>
          <a:ext cx="6494976" cy="6494976"/>
        </a:xfrm>
        <a:prstGeom prst="blockArc">
          <a:avLst>
            <a:gd name="adj1" fmla="val 18900000"/>
            <a:gd name="adj2" fmla="val 2700000"/>
            <a:gd name="adj3" fmla="val 333"/>
          </a:avLst>
        </a:pr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11EC8F-4481-4530-B241-21D46AA775C2}">
      <dsp:nvSpPr>
        <dsp:cNvPr id="0" name=""/>
        <dsp:cNvSpPr/>
      </dsp:nvSpPr>
      <dsp:spPr>
        <a:xfrm>
          <a:off x="338441" y="219323"/>
          <a:ext cx="7374015" cy="438453"/>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023" tIns="50800" rIns="50800" bIns="50800" numCol="1" spcCol="1270" anchor="ctr" anchorCtr="0">
          <a:noAutofit/>
        </a:bodyPr>
        <a:lstStyle/>
        <a:p>
          <a:pPr lvl="0" algn="l" defTabSz="889000" rtl="0">
            <a:lnSpc>
              <a:spcPct val="90000"/>
            </a:lnSpc>
            <a:spcBef>
              <a:spcPct val="0"/>
            </a:spcBef>
            <a:spcAft>
              <a:spcPct val="35000"/>
            </a:spcAft>
          </a:pPr>
          <a:r>
            <a:rPr lang="zh-TW" altLang="en-US" sz="2000" kern="1200" dirty="0" smtClean="0"/>
            <a:t>事假：三日。</a:t>
          </a:r>
          <a:endParaRPr lang="zh-TW" altLang="en-US" sz="2000" kern="1200" dirty="0"/>
        </a:p>
      </dsp:txBody>
      <dsp:txXfrm>
        <a:off x="338441" y="219323"/>
        <a:ext cx="7374015" cy="438453"/>
      </dsp:txXfrm>
    </dsp:sp>
    <dsp:sp modelId="{4950DD4F-736A-4D97-97A2-902CCBE53508}">
      <dsp:nvSpPr>
        <dsp:cNvPr id="0" name=""/>
        <dsp:cNvSpPr/>
      </dsp:nvSpPr>
      <dsp:spPr>
        <a:xfrm>
          <a:off x="64407" y="164516"/>
          <a:ext cx="548067" cy="548067"/>
        </a:xfrm>
        <a:prstGeom prst="ellipse">
          <a:avLst/>
        </a:prstGeom>
        <a:solidFill>
          <a:schemeClr val="lt1">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26FB1C-EAEA-4AF2-BF42-95D735CCC8CB}">
      <dsp:nvSpPr>
        <dsp:cNvPr id="0" name=""/>
        <dsp:cNvSpPr/>
      </dsp:nvSpPr>
      <dsp:spPr>
        <a:xfrm>
          <a:off x="735500" y="877390"/>
          <a:ext cx="6976955" cy="438453"/>
        </a:xfrm>
        <a:prstGeom prst="rect">
          <a:avLst/>
        </a:prstGeom>
        <a:solidFill>
          <a:schemeClr val="accent4">
            <a:hueOff val="-151972"/>
            <a:satOff val="-768"/>
            <a:lumOff val="-107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023" tIns="50800" rIns="50800" bIns="50800" numCol="1" spcCol="1270" anchor="ctr" anchorCtr="0">
          <a:noAutofit/>
        </a:bodyPr>
        <a:lstStyle/>
        <a:p>
          <a:pPr lvl="0" algn="l" defTabSz="889000" rtl="0">
            <a:lnSpc>
              <a:spcPct val="90000"/>
            </a:lnSpc>
            <a:spcBef>
              <a:spcPct val="0"/>
            </a:spcBef>
            <a:spcAft>
              <a:spcPct val="35000"/>
            </a:spcAft>
          </a:pPr>
          <a:r>
            <a:rPr lang="zh-TW" sz="2000" kern="1200" dirty="0" smtClean="0"/>
            <a:t>病假：七日</a:t>
          </a:r>
          <a:r>
            <a:rPr lang="en-US" sz="2000" kern="1200" dirty="0" smtClean="0"/>
            <a:t>(</a:t>
          </a:r>
          <a:r>
            <a:rPr lang="zh-TW" sz="2000" kern="1200" dirty="0" smtClean="0"/>
            <a:t>連續二日以上之病假應檢附醫生證明</a:t>
          </a:r>
          <a:r>
            <a:rPr lang="en-US" sz="2000" kern="1200" dirty="0" smtClean="0"/>
            <a:t>)</a:t>
          </a:r>
          <a:r>
            <a:rPr lang="zh-TW" sz="2000" kern="1200" dirty="0" smtClean="0"/>
            <a:t>。</a:t>
          </a:r>
          <a:endParaRPr lang="zh-TW" sz="2000" kern="1200" dirty="0"/>
        </a:p>
      </dsp:txBody>
      <dsp:txXfrm>
        <a:off x="735500" y="877390"/>
        <a:ext cx="6976955" cy="438453"/>
      </dsp:txXfrm>
    </dsp:sp>
    <dsp:sp modelId="{AC6E24D4-397F-4988-B479-B7B2E51B399F}">
      <dsp:nvSpPr>
        <dsp:cNvPr id="0" name=""/>
        <dsp:cNvSpPr/>
      </dsp:nvSpPr>
      <dsp:spPr>
        <a:xfrm>
          <a:off x="461466" y="822583"/>
          <a:ext cx="548067" cy="548067"/>
        </a:xfrm>
        <a:prstGeom prst="ellipse">
          <a:avLst/>
        </a:prstGeom>
        <a:solidFill>
          <a:schemeClr val="lt1">
            <a:hueOff val="0"/>
            <a:satOff val="0"/>
            <a:lumOff val="0"/>
            <a:alphaOff val="0"/>
          </a:schemeClr>
        </a:solidFill>
        <a:ln w="19050" cap="rnd" cmpd="sng" algn="ctr">
          <a:solidFill>
            <a:schemeClr val="accent4">
              <a:hueOff val="-151972"/>
              <a:satOff val="-768"/>
              <a:lumOff val="-1078"/>
              <a:alphaOff val="0"/>
            </a:schemeClr>
          </a:solidFill>
          <a:prstDash val="solid"/>
        </a:ln>
        <a:effectLst/>
      </dsp:spPr>
      <dsp:style>
        <a:lnRef idx="2">
          <a:scrgbClr r="0" g="0" b="0"/>
        </a:lnRef>
        <a:fillRef idx="1">
          <a:scrgbClr r="0" g="0" b="0"/>
        </a:fillRef>
        <a:effectRef idx="0">
          <a:scrgbClr r="0" g="0" b="0"/>
        </a:effectRef>
        <a:fontRef idx="minor"/>
      </dsp:style>
    </dsp:sp>
    <dsp:sp modelId="{37672279-E88F-4268-B02B-2949FFDCD2B9}">
      <dsp:nvSpPr>
        <dsp:cNvPr id="0" name=""/>
        <dsp:cNvSpPr/>
      </dsp:nvSpPr>
      <dsp:spPr>
        <a:xfrm>
          <a:off x="953087" y="1534974"/>
          <a:ext cx="6759369" cy="438453"/>
        </a:xfrm>
        <a:prstGeom prst="rect">
          <a:avLst/>
        </a:prstGeom>
        <a:solidFill>
          <a:schemeClr val="accent4">
            <a:hueOff val="-303945"/>
            <a:satOff val="-1535"/>
            <a:lumOff val="-215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023" tIns="50800" rIns="50800" bIns="50800" numCol="1" spcCol="1270" anchor="ctr" anchorCtr="0">
          <a:noAutofit/>
        </a:bodyPr>
        <a:lstStyle/>
        <a:p>
          <a:pPr lvl="0" algn="l" defTabSz="889000" rtl="0">
            <a:lnSpc>
              <a:spcPct val="90000"/>
            </a:lnSpc>
            <a:spcBef>
              <a:spcPct val="0"/>
            </a:spcBef>
            <a:spcAft>
              <a:spcPct val="35000"/>
            </a:spcAft>
          </a:pPr>
          <a:r>
            <a:rPr lang="zh-TW" altLang="en-US" sz="2000" kern="1200" dirty="0" smtClean="0"/>
            <a:t>婚假：十日。</a:t>
          </a:r>
          <a:endParaRPr lang="zh-TW" altLang="en-US" sz="2000" kern="1200" dirty="0"/>
        </a:p>
      </dsp:txBody>
      <dsp:txXfrm>
        <a:off x="953087" y="1534974"/>
        <a:ext cx="6759369" cy="438453"/>
      </dsp:txXfrm>
    </dsp:sp>
    <dsp:sp modelId="{CA3BD031-7DE0-4AC3-B403-AA84843DE496}">
      <dsp:nvSpPr>
        <dsp:cNvPr id="0" name=""/>
        <dsp:cNvSpPr/>
      </dsp:nvSpPr>
      <dsp:spPr>
        <a:xfrm>
          <a:off x="679053" y="1480167"/>
          <a:ext cx="548067" cy="548067"/>
        </a:xfrm>
        <a:prstGeom prst="ellipse">
          <a:avLst/>
        </a:prstGeom>
        <a:solidFill>
          <a:schemeClr val="lt1">
            <a:hueOff val="0"/>
            <a:satOff val="0"/>
            <a:lumOff val="0"/>
            <a:alphaOff val="0"/>
          </a:schemeClr>
        </a:solidFill>
        <a:ln w="19050" cap="rnd" cmpd="sng" algn="ctr">
          <a:solidFill>
            <a:schemeClr val="accent4">
              <a:hueOff val="-303945"/>
              <a:satOff val="-1535"/>
              <a:lumOff val="-2157"/>
              <a:alphaOff val="0"/>
            </a:schemeClr>
          </a:solidFill>
          <a:prstDash val="solid"/>
        </a:ln>
        <a:effectLst/>
      </dsp:spPr>
      <dsp:style>
        <a:lnRef idx="2">
          <a:scrgbClr r="0" g="0" b="0"/>
        </a:lnRef>
        <a:fillRef idx="1">
          <a:scrgbClr r="0" g="0" b="0"/>
        </a:fillRef>
        <a:effectRef idx="0">
          <a:scrgbClr r="0" g="0" b="0"/>
        </a:effectRef>
        <a:fontRef idx="minor"/>
      </dsp:style>
    </dsp:sp>
    <dsp:sp modelId="{16F8E911-BEE9-4349-95E9-6CBDB73A2816}">
      <dsp:nvSpPr>
        <dsp:cNvPr id="0" name=""/>
        <dsp:cNvSpPr/>
      </dsp:nvSpPr>
      <dsp:spPr>
        <a:xfrm>
          <a:off x="1022560" y="2193041"/>
          <a:ext cx="6689896" cy="438453"/>
        </a:xfrm>
        <a:prstGeom prst="rect">
          <a:avLst/>
        </a:prstGeom>
        <a:solidFill>
          <a:schemeClr val="accent4">
            <a:hueOff val="-455917"/>
            <a:satOff val="-2303"/>
            <a:lumOff val="-323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023" tIns="43180" rIns="43180" bIns="43180" numCol="1" spcCol="1270" anchor="ctr" anchorCtr="0">
          <a:noAutofit/>
        </a:bodyPr>
        <a:lstStyle/>
        <a:p>
          <a:pPr lvl="0" algn="l" defTabSz="755650" rtl="0">
            <a:lnSpc>
              <a:spcPct val="90000"/>
            </a:lnSpc>
            <a:spcBef>
              <a:spcPct val="0"/>
            </a:spcBef>
            <a:spcAft>
              <a:spcPct val="35000"/>
            </a:spcAft>
          </a:pPr>
          <a:r>
            <a:rPr lang="zh-TW" sz="1700" kern="1200" dirty="0" smtClean="0"/>
            <a:t>產假：參考教師請假相關規定，依不同情形給假。</a:t>
          </a:r>
          <a:endParaRPr lang="zh-TW" sz="1700" kern="1200" dirty="0"/>
        </a:p>
      </dsp:txBody>
      <dsp:txXfrm>
        <a:off x="1022560" y="2193041"/>
        <a:ext cx="6689896" cy="438453"/>
      </dsp:txXfrm>
    </dsp:sp>
    <dsp:sp modelId="{A4207B99-9680-4CFE-906B-260224B5B656}">
      <dsp:nvSpPr>
        <dsp:cNvPr id="0" name=""/>
        <dsp:cNvSpPr/>
      </dsp:nvSpPr>
      <dsp:spPr>
        <a:xfrm>
          <a:off x="748526" y="2138234"/>
          <a:ext cx="548067" cy="548067"/>
        </a:xfrm>
        <a:prstGeom prst="ellipse">
          <a:avLst/>
        </a:prstGeom>
        <a:solidFill>
          <a:schemeClr val="lt1">
            <a:hueOff val="0"/>
            <a:satOff val="0"/>
            <a:lumOff val="0"/>
            <a:alphaOff val="0"/>
          </a:schemeClr>
        </a:solidFill>
        <a:ln w="19050" cap="rnd" cmpd="sng" algn="ctr">
          <a:solidFill>
            <a:schemeClr val="accent4">
              <a:hueOff val="-455917"/>
              <a:satOff val="-2303"/>
              <a:lumOff val="-3235"/>
              <a:alphaOff val="0"/>
            </a:schemeClr>
          </a:solidFill>
          <a:prstDash val="solid"/>
        </a:ln>
        <a:effectLst/>
      </dsp:spPr>
      <dsp:style>
        <a:lnRef idx="2">
          <a:scrgbClr r="0" g="0" b="0"/>
        </a:lnRef>
        <a:fillRef idx="1">
          <a:scrgbClr r="0" g="0" b="0"/>
        </a:fillRef>
        <a:effectRef idx="0">
          <a:scrgbClr r="0" g="0" b="0"/>
        </a:effectRef>
        <a:fontRef idx="minor"/>
      </dsp:style>
    </dsp:sp>
    <dsp:sp modelId="{98FCE673-A7D7-4F0B-8C3B-6CFADC49D41D}">
      <dsp:nvSpPr>
        <dsp:cNvPr id="0" name=""/>
        <dsp:cNvSpPr/>
      </dsp:nvSpPr>
      <dsp:spPr>
        <a:xfrm>
          <a:off x="953087" y="2851107"/>
          <a:ext cx="6759369" cy="438453"/>
        </a:xfrm>
        <a:prstGeom prst="rect">
          <a:avLst/>
        </a:prstGeom>
        <a:solidFill>
          <a:schemeClr val="accent4">
            <a:hueOff val="-607889"/>
            <a:satOff val="-3070"/>
            <a:lumOff val="-431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023" tIns="43180" rIns="43180" bIns="43180" numCol="1" spcCol="1270" anchor="ctr" anchorCtr="0">
          <a:noAutofit/>
        </a:bodyPr>
        <a:lstStyle/>
        <a:p>
          <a:pPr lvl="0" algn="l" defTabSz="755650" rtl="0">
            <a:lnSpc>
              <a:spcPct val="90000"/>
            </a:lnSpc>
            <a:spcBef>
              <a:spcPct val="0"/>
            </a:spcBef>
            <a:spcAft>
              <a:spcPct val="35000"/>
            </a:spcAft>
          </a:pPr>
          <a:r>
            <a:rPr lang="zh-TW" sz="1700" kern="1200" dirty="0" smtClean="0"/>
            <a:t>喪假：參考教師請假相關規定，依不同情形給假。</a:t>
          </a:r>
          <a:endParaRPr lang="zh-TW" sz="1700" kern="1200" dirty="0"/>
        </a:p>
      </dsp:txBody>
      <dsp:txXfrm>
        <a:off x="953087" y="2851107"/>
        <a:ext cx="6759369" cy="438453"/>
      </dsp:txXfrm>
    </dsp:sp>
    <dsp:sp modelId="{9847B69D-F032-4CB6-ADF5-72E782609774}">
      <dsp:nvSpPr>
        <dsp:cNvPr id="0" name=""/>
        <dsp:cNvSpPr/>
      </dsp:nvSpPr>
      <dsp:spPr>
        <a:xfrm>
          <a:off x="679053" y="2796301"/>
          <a:ext cx="548067" cy="548067"/>
        </a:xfrm>
        <a:prstGeom prst="ellipse">
          <a:avLst/>
        </a:prstGeom>
        <a:solidFill>
          <a:schemeClr val="lt1">
            <a:hueOff val="0"/>
            <a:satOff val="0"/>
            <a:lumOff val="0"/>
            <a:alphaOff val="0"/>
          </a:schemeClr>
        </a:solidFill>
        <a:ln w="19050" cap="rnd" cmpd="sng" algn="ctr">
          <a:solidFill>
            <a:schemeClr val="accent4">
              <a:hueOff val="-607889"/>
              <a:satOff val="-3070"/>
              <a:lumOff val="-4313"/>
              <a:alphaOff val="0"/>
            </a:schemeClr>
          </a:solidFill>
          <a:prstDash val="solid"/>
        </a:ln>
        <a:effectLst/>
      </dsp:spPr>
      <dsp:style>
        <a:lnRef idx="2">
          <a:scrgbClr r="0" g="0" b="0"/>
        </a:lnRef>
        <a:fillRef idx="1">
          <a:scrgbClr r="0" g="0" b="0"/>
        </a:fillRef>
        <a:effectRef idx="0">
          <a:scrgbClr r="0" g="0" b="0"/>
        </a:effectRef>
        <a:fontRef idx="minor"/>
      </dsp:style>
    </dsp:sp>
    <dsp:sp modelId="{AB8C81A3-A376-4356-8E91-3C6C474AA035}">
      <dsp:nvSpPr>
        <dsp:cNvPr id="0" name=""/>
        <dsp:cNvSpPr/>
      </dsp:nvSpPr>
      <dsp:spPr>
        <a:xfrm>
          <a:off x="735500" y="3508692"/>
          <a:ext cx="6976955" cy="438453"/>
        </a:xfrm>
        <a:prstGeom prst="rect">
          <a:avLst/>
        </a:prstGeom>
        <a:solidFill>
          <a:schemeClr val="accent4">
            <a:hueOff val="-759862"/>
            <a:satOff val="-3838"/>
            <a:lumOff val="-539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023" tIns="43180" rIns="43180" bIns="43180" numCol="1" spcCol="1270" anchor="ctr" anchorCtr="0">
          <a:noAutofit/>
        </a:bodyPr>
        <a:lstStyle/>
        <a:p>
          <a:pPr lvl="0" algn="l" defTabSz="755650" rtl="0">
            <a:lnSpc>
              <a:spcPct val="90000"/>
            </a:lnSpc>
            <a:spcBef>
              <a:spcPct val="0"/>
            </a:spcBef>
            <a:spcAft>
              <a:spcPct val="35000"/>
            </a:spcAft>
          </a:pPr>
          <a:r>
            <a:rPr lang="zh-TW" sz="1700" kern="1200" dirty="0" smtClean="0"/>
            <a:t>公假：參考教師請假相關規定，依不同情形給假。</a:t>
          </a:r>
          <a:endParaRPr lang="zh-TW" sz="1700" kern="1200" dirty="0"/>
        </a:p>
      </dsp:txBody>
      <dsp:txXfrm>
        <a:off x="735500" y="3508692"/>
        <a:ext cx="6976955" cy="438453"/>
      </dsp:txXfrm>
    </dsp:sp>
    <dsp:sp modelId="{88962D88-4EA1-4792-B4DE-7EA96E35E832}">
      <dsp:nvSpPr>
        <dsp:cNvPr id="0" name=""/>
        <dsp:cNvSpPr/>
      </dsp:nvSpPr>
      <dsp:spPr>
        <a:xfrm>
          <a:off x="461466" y="3453885"/>
          <a:ext cx="548067" cy="548067"/>
        </a:xfrm>
        <a:prstGeom prst="ellipse">
          <a:avLst/>
        </a:prstGeom>
        <a:solidFill>
          <a:schemeClr val="lt1">
            <a:hueOff val="0"/>
            <a:satOff val="0"/>
            <a:lumOff val="0"/>
            <a:alphaOff val="0"/>
          </a:schemeClr>
        </a:solidFill>
        <a:ln w="19050" cap="rnd" cmpd="sng" algn="ctr">
          <a:solidFill>
            <a:schemeClr val="accent4">
              <a:hueOff val="-759862"/>
              <a:satOff val="-3838"/>
              <a:lumOff val="-5392"/>
              <a:alphaOff val="0"/>
            </a:schemeClr>
          </a:solidFill>
          <a:prstDash val="solid"/>
        </a:ln>
        <a:effectLst/>
      </dsp:spPr>
      <dsp:style>
        <a:lnRef idx="2">
          <a:scrgbClr r="0" g="0" b="0"/>
        </a:lnRef>
        <a:fillRef idx="1">
          <a:scrgbClr r="0" g="0" b="0"/>
        </a:fillRef>
        <a:effectRef idx="0">
          <a:scrgbClr r="0" g="0" b="0"/>
        </a:effectRef>
        <a:fontRef idx="minor"/>
      </dsp:style>
    </dsp:sp>
    <dsp:sp modelId="{EB253085-7858-401D-B4DF-31D48DB0729B}">
      <dsp:nvSpPr>
        <dsp:cNvPr id="0" name=""/>
        <dsp:cNvSpPr/>
      </dsp:nvSpPr>
      <dsp:spPr>
        <a:xfrm>
          <a:off x="338441" y="4166758"/>
          <a:ext cx="7374015" cy="438453"/>
        </a:xfrm>
        <a:prstGeom prst="rect">
          <a:avLst/>
        </a:prstGeom>
        <a:solidFill>
          <a:schemeClr val="accent4">
            <a:hueOff val="-911834"/>
            <a:satOff val="-4605"/>
            <a:lumOff val="-647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023" tIns="43180" rIns="43180" bIns="43180" numCol="1" spcCol="1270" anchor="ctr" anchorCtr="0">
          <a:noAutofit/>
        </a:bodyPr>
        <a:lstStyle/>
        <a:p>
          <a:pPr lvl="0" algn="l" defTabSz="755650" rtl="0">
            <a:lnSpc>
              <a:spcPct val="90000"/>
            </a:lnSpc>
            <a:spcBef>
              <a:spcPct val="0"/>
            </a:spcBef>
            <a:spcAft>
              <a:spcPct val="35000"/>
            </a:spcAft>
          </a:pPr>
          <a:r>
            <a:rPr lang="zh-TW" altLang="en-US" sz="1700" kern="1200" dirty="0" smtClean="0"/>
            <a:t>心理調適假：三日（連續三日者，須檢附醫療院所就醫或診斷證明）。</a:t>
          </a:r>
          <a:endParaRPr lang="zh-TW" sz="1700" kern="1200" dirty="0"/>
        </a:p>
      </dsp:txBody>
      <dsp:txXfrm>
        <a:off x="338441" y="4166758"/>
        <a:ext cx="7374015" cy="438453"/>
      </dsp:txXfrm>
    </dsp:sp>
    <dsp:sp modelId="{B82C0CA0-9EEE-496F-BEF6-FA3B91462D38}">
      <dsp:nvSpPr>
        <dsp:cNvPr id="0" name=""/>
        <dsp:cNvSpPr/>
      </dsp:nvSpPr>
      <dsp:spPr>
        <a:xfrm>
          <a:off x="64407" y="4111952"/>
          <a:ext cx="548067" cy="548067"/>
        </a:xfrm>
        <a:prstGeom prst="ellipse">
          <a:avLst/>
        </a:prstGeom>
        <a:solidFill>
          <a:schemeClr val="lt1">
            <a:hueOff val="0"/>
            <a:satOff val="0"/>
            <a:lumOff val="0"/>
            <a:alphaOff val="0"/>
          </a:schemeClr>
        </a:solidFill>
        <a:ln w="19050" cap="rnd" cmpd="sng" algn="ctr">
          <a:solidFill>
            <a:schemeClr val="accent4">
              <a:hueOff val="-911834"/>
              <a:satOff val="-4605"/>
              <a:lumOff val="-647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08EF2F-9FE9-4DDC-B005-EA4FE13AB9C4}">
      <dsp:nvSpPr>
        <dsp:cNvPr id="0" name=""/>
        <dsp:cNvSpPr/>
      </dsp:nvSpPr>
      <dsp:spPr>
        <a:xfrm>
          <a:off x="0" y="0"/>
          <a:ext cx="4803056" cy="556986"/>
        </a:xfrm>
        <a:prstGeom prst="roundRect">
          <a:avLst>
            <a:gd name="adj" fmla="val 10000"/>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altLang="zh-TW" sz="2800" b="1" kern="1200" dirty="0" smtClean="0">
              <a:effectLst>
                <a:outerShdw blurRad="38100" dist="38100" dir="2700000" algn="tl">
                  <a:srgbClr val="000000">
                    <a:alpha val="43137"/>
                  </a:srgbClr>
                </a:outerShdw>
              </a:effectLst>
            </a:rPr>
            <a:t>1.</a:t>
          </a:r>
          <a:r>
            <a:rPr lang="zh-TW" altLang="en-US" sz="2800" b="1" kern="1200" dirty="0" smtClean="0">
              <a:effectLst>
                <a:outerShdw blurRad="38100" dist="38100" dir="2700000" algn="tl">
                  <a:srgbClr val="000000">
                    <a:alpha val="43137"/>
                  </a:srgbClr>
                </a:outerShdw>
              </a:effectLst>
            </a:rPr>
            <a:t>學生填寫申請書</a:t>
          </a:r>
          <a:endParaRPr lang="en-US" altLang="zh-TW" sz="2800" b="1" kern="1200" dirty="0" smtClean="0">
            <a:effectLst>
              <a:outerShdw blurRad="38100" dist="38100" dir="2700000" algn="tl">
                <a:srgbClr val="000000">
                  <a:alpha val="43137"/>
                </a:srgbClr>
              </a:outerShdw>
            </a:effectLst>
          </a:endParaRPr>
        </a:p>
      </dsp:txBody>
      <dsp:txXfrm>
        <a:off x="16314" y="16314"/>
        <a:ext cx="4154958" cy="524358"/>
      </dsp:txXfrm>
    </dsp:sp>
    <dsp:sp modelId="{A7D968A5-59FB-4EDF-A60F-44592F8FA8B2}">
      <dsp:nvSpPr>
        <dsp:cNvPr id="0" name=""/>
        <dsp:cNvSpPr/>
      </dsp:nvSpPr>
      <dsp:spPr>
        <a:xfrm>
          <a:off x="402256" y="658256"/>
          <a:ext cx="4803056" cy="556986"/>
        </a:xfrm>
        <a:prstGeom prst="roundRect">
          <a:avLst>
            <a:gd name="adj" fmla="val 10000"/>
          </a:avLst>
        </a:prstGeom>
        <a:solidFill>
          <a:schemeClr val="accent4">
            <a:hueOff val="-303945"/>
            <a:satOff val="-1535"/>
            <a:lumOff val="-2157"/>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altLang="zh-TW" sz="2800" b="1" kern="1200" dirty="0" smtClean="0">
              <a:effectLst>
                <a:outerShdw blurRad="38100" dist="38100" dir="2700000" algn="tl">
                  <a:srgbClr val="000000">
                    <a:alpha val="43137"/>
                  </a:srgbClr>
                </a:outerShdw>
              </a:effectLst>
            </a:rPr>
            <a:t>2.</a:t>
          </a:r>
          <a:r>
            <a:rPr lang="zh-TW" altLang="en-US" sz="2800" b="1" kern="1200" dirty="0" smtClean="0">
              <a:effectLst>
                <a:outerShdw blurRad="38100" dist="38100" dir="2700000" algn="tl">
                  <a:srgbClr val="000000">
                    <a:alpha val="43137"/>
                  </a:srgbClr>
                </a:outerShdw>
              </a:effectLst>
            </a:rPr>
            <a:t>實習機構核章</a:t>
          </a:r>
          <a:endParaRPr lang="zh-TW" altLang="en-US" sz="2800" b="1" kern="1200" dirty="0">
            <a:effectLst>
              <a:outerShdw blurRad="38100" dist="38100" dir="2700000" algn="tl">
                <a:srgbClr val="000000">
                  <a:alpha val="43137"/>
                </a:srgbClr>
              </a:outerShdw>
            </a:effectLst>
          </a:endParaRPr>
        </a:p>
      </dsp:txBody>
      <dsp:txXfrm>
        <a:off x="418570" y="674570"/>
        <a:ext cx="4006131" cy="524358"/>
      </dsp:txXfrm>
    </dsp:sp>
    <dsp:sp modelId="{0D7117AB-28C3-48BE-9D3B-3BB5F82D1C43}">
      <dsp:nvSpPr>
        <dsp:cNvPr id="0" name=""/>
        <dsp:cNvSpPr/>
      </dsp:nvSpPr>
      <dsp:spPr>
        <a:xfrm>
          <a:off x="798508" y="1316513"/>
          <a:ext cx="4803056" cy="556986"/>
        </a:xfrm>
        <a:prstGeom prst="roundRect">
          <a:avLst>
            <a:gd name="adj" fmla="val 10000"/>
          </a:avLst>
        </a:prstGeom>
        <a:solidFill>
          <a:schemeClr val="accent4">
            <a:hueOff val="-607889"/>
            <a:satOff val="-3070"/>
            <a:lumOff val="-4313"/>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altLang="zh-TW" sz="2800" b="1" kern="1200" dirty="0" smtClean="0">
              <a:effectLst>
                <a:outerShdw blurRad="38100" dist="38100" dir="2700000" algn="tl">
                  <a:srgbClr val="000000">
                    <a:alpha val="43137"/>
                  </a:srgbClr>
                </a:outerShdw>
              </a:effectLst>
            </a:rPr>
            <a:t>3.</a:t>
          </a:r>
          <a:r>
            <a:rPr lang="zh-TW" altLang="en-US" sz="2800" b="1" kern="1200" dirty="0" smtClean="0">
              <a:effectLst>
                <a:outerShdw blurRad="38100" dist="38100" dir="2700000" algn="tl">
                  <a:srgbClr val="000000">
                    <a:alpha val="43137"/>
                  </a:srgbClr>
                </a:outerShdw>
              </a:effectLst>
            </a:rPr>
            <a:t>本校指導教師核章</a:t>
          </a:r>
          <a:endParaRPr lang="zh-TW" altLang="en-US" sz="2800" b="1" kern="1200" dirty="0">
            <a:effectLst>
              <a:outerShdw blurRad="38100" dist="38100" dir="2700000" algn="tl">
                <a:srgbClr val="000000">
                  <a:alpha val="43137"/>
                </a:srgbClr>
              </a:outerShdw>
            </a:effectLst>
          </a:endParaRPr>
        </a:p>
      </dsp:txBody>
      <dsp:txXfrm>
        <a:off x="814822" y="1332827"/>
        <a:ext cx="4012135" cy="524358"/>
      </dsp:txXfrm>
    </dsp:sp>
    <dsp:sp modelId="{78ACEA5C-07FE-435E-8EC1-F6F97C6DF6EC}">
      <dsp:nvSpPr>
        <dsp:cNvPr id="0" name=""/>
        <dsp:cNvSpPr/>
      </dsp:nvSpPr>
      <dsp:spPr>
        <a:xfrm>
          <a:off x="1200764" y="1974770"/>
          <a:ext cx="4803056" cy="556986"/>
        </a:xfrm>
        <a:prstGeom prst="roundRect">
          <a:avLst>
            <a:gd name="adj" fmla="val 10000"/>
          </a:avLst>
        </a:prstGeom>
        <a:solidFill>
          <a:schemeClr val="accent4">
            <a:hueOff val="-911834"/>
            <a:satOff val="-4605"/>
            <a:lumOff val="-647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altLang="zh-TW" sz="2800" b="1" kern="1200" dirty="0" smtClean="0">
              <a:effectLst>
                <a:outerShdw blurRad="38100" dist="38100" dir="2700000" algn="tl">
                  <a:srgbClr val="000000">
                    <a:alpha val="43137"/>
                  </a:srgbClr>
                </a:outerShdw>
              </a:effectLst>
            </a:rPr>
            <a:t>4.</a:t>
          </a:r>
          <a:r>
            <a:rPr lang="zh-TW" altLang="en-US" sz="2800" b="1" kern="1200" dirty="0" smtClean="0">
              <a:effectLst>
                <a:outerShdw blurRad="38100" dist="38100" dir="2700000" algn="tl">
                  <a:srgbClr val="000000">
                    <a:alpha val="43137"/>
                  </a:srgbClr>
                </a:outerShdw>
              </a:effectLst>
            </a:rPr>
            <a:t>正本送交師培處存查</a:t>
          </a:r>
          <a:endParaRPr lang="zh-TW" altLang="en-US" sz="2800" b="1" kern="1200" dirty="0">
            <a:effectLst>
              <a:outerShdw blurRad="38100" dist="38100" dir="2700000" algn="tl">
                <a:srgbClr val="000000">
                  <a:alpha val="43137"/>
                </a:srgbClr>
              </a:outerShdw>
            </a:effectLst>
          </a:endParaRPr>
        </a:p>
      </dsp:txBody>
      <dsp:txXfrm>
        <a:off x="1217078" y="1991084"/>
        <a:ext cx="4006131" cy="524358"/>
      </dsp:txXfrm>
    </dsp:sp>
    <dsp:sp modelId="{4CC1D7D7-A1C4-4B4A-A6CF-46912BCAC14C}">
      <dsp:nvSpPr>
        <dsp:cNvPr id="0" name=""/>
        <dsp:cNvSpPr/>
      </dsp:nvSpPr>
      <dsp:spPr>
        <a:xfrm>
          <a:off x="4441015" y="426601"/>
          <a:ext cx="362041" cy="362041"/>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endParaRPr lang="zh-TW" altLang="en-US" sz="1700" kern="1200"/>
        </a:p>
      </dsp:txBody>
      <dsp:txXfrm>
        <a:off x="4522474" y="426601"/>
        <a:ext cx="199123" cy="272436"/>
      </dsp:txXfrm>
    </dsp:sp>
    <dsp:sp modelId="{F6FDC804-25F3-462A-A801-FC301669AE6F}">
      <dsp:nvSpPr>
        <dsp:cNvPr id="0" name=""/>
        <dsp:cNvSpPr/>
      </dsp:nvSpPr>
      <dsp:spPr>
        <a:xfrm>
          <a:off x="4843271" y="1084857"/>
          <a:ext cx="362041" cy="362041"/>
        </a:xfrm>
        <a:prstGeom prst="downArrow">
          <a:avLst>
            <a:gd name="adj1" fmla="val 55000"/>
            <a:gd name="adj2" fmla="val 45000"/>
          </a:avLst>
        </a:prstGeom>
        <a:solidFill>
          <a:schemeClr val="accent4">
            <a:tint val="40000"/>
            <a:alpha val="90000"/>
            <a:hueOff val="-247647"/>
            <a:satOff val="-14115"/>
            <a:lumOff val="-1171"/>
            <a:alphaOff val="0"/>
          </a:schemeClr>
        </a:solidFill>
        <a:ln w="19050" cap="rnd" cmpd="sng" algn="ctr">
          <a:solidFill>
            <a:schemeClr val="accent4">
              <a:tint val="40000"/>
              <a:alpha val="90000"/>
              <a:hueOff val="-247647"/>
              <a:satOff val="-14115"/>
              <a:lumOff val="-11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endParaRPr lang="zh-TW" altLang="en-US" sz="1700" kern="1200"/>
        </a:p>
      </dsp:txBody>
      <dsp:txXfrm>
        <a:off x="4924730" y="1084857"/>
        <a:ext cx="199123" cy="272436"/>
      </dsp:txXfrm>
    </dsp:sp>
    <dsp:sp modelId="{A62F7CD5-D99E-4C26-B71F-EED5F80A7CCE}">
      <dsp:nvSpPr>
        <dsp:cNvPr id="0" name=""/>
        <dsp:cNvSpPr/>
      </dsp:nvSpPr>
      <dsp:spPr>
        <a:xfrm>
          <a:off x="5239523" y="1743114"/>
          <a:ext cx="362041" cy="362041"/>
        </a:xfrm>
        <a:prstGeom prst="downArrow">
          <a:avLst>
            <a:gd name="adj1" fmla="val 55000"/>
            <a:gd name="adj2" fmla="val 45000"/>
          </a:avLst>
        </a:prstGeom>
        <a:solidFill>
          <a:schemeClr val="accent4">
            <a:tint val="40000"/>
            <a:alpha val="90000"/>
            <a:hueOff val="-495293"/>
            <a:satOff val="-28229"/>
            <a:lumOff val="-2343"/>
            <a:alphaOff val="0"/>
          </a:schemeClr>
        </a:solidFill>
        <a:ln w="19050" cap="rnd" cmpd="sng" algn="ctr">
          <a:solidFill>
            <a:schemeClr val="accent4">
              <a:tint val="40000"/>
              <a:alpha val="90000"/>
              <a:hueOff val="-495293"/>
              <a:satOff val="-28229"/>
              <a:lumOff val="-23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endParaRPr lang="zh-TW" altLang="en-US" sz="1700" kern="1200"/>
        </a:p>
      </dsp:txBody>
      <dsp:txXfrm>
        <a:off x="5320982" y="1743114"/>
        <a:ext cx="199123" cy="27243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478A3C-6848-47F2-B8F8-F51F553D61F9}">
      <dsp:nvSpPr>
        <dsp:cNvPr id="0" name=""/>
        <dsp:cNvSpPr/>
      </dsp:nvSpPr>
      <dsp:spPr>
        <a:xfrm>
          <a:off x="0" y="0"/>
          <a:ext cx="4602031" cy="401804"/>
        </a:xfrm>
        <a:prstGeom prst="roundRect">
          <a:avLst>
            <a:gd name="adj" fmla="val 10000"/>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altLang="zh-TW" sz="2800" b="1" kern="1200" dirty="0" smtClean="0">
              <a:effectLst>
                <a:outerShdw blurRad="38100" dist="38100" dir="2700000" algn="tl">
                  <a:srgbClr val="000000">
                    <a:alpha val="43137"/>
                  </a:srgbClr>
                </a:outerShdw>
              </a:effectLst>
            </a:rPr>
            <a:t>1.</a:t>
          </a:r>
          <a:r>
            <a:rPr lang="zh-TW" altLang="en-US" sz="2800" b="1" kern="1200" dirty="0" smtClean="0">
              <a:effectLst>
                <a:outerShdw blurRad="38100" dist="38100" dir="2700000" algn="tl">
                  <a:srgbClr val="000000">
                    <a:alpha val="43137"/>
                  </a:srgbClr>
                </a:outerShdw>
              </a:effectLst>
            </a:rPr>
            <a:t>學生填寫申請書</a:t>
          </a:r>
          <a:endParaRPr lang="en-US" altLang="zh-TW" sz="2800" b="1" kern="1200" dirty="0" smtClean="0">
            <a:effectLst>
              <a:outerShdw blurRad="38100" dist="38100" dir="2700000" algn="tl">
                <a:srgbClr val="000000">
                  <a:alpha val="43137"/>
                </a:srgbClr>
              </a:outerShdw>
            </a:effectLst>
          </a:endParaRPr>
        </a:p>
      </dsp:txBody>
      <dsp:txXfrm>
        <a:off x="11768" y="11768"/>
        <a:ext cx="4121442" cy="378268"/>
      </dsp:txXfrm>
    </dsp:sp>
    <dsp:sp modelId="{D6059AAD-45D3-465D-9A03-472E9C584F27}">
      <dsp:nvSpPr>
        <dsp:cNvPr id="0" name=""/>
        <dsp:cNvSpPr/>
      </dsp:nvSpPr>
      <dsp:spPr>
        <a:xfrm>
          <a:off x="343658" y="457610"/>
          <a:ext cx="4602031" cy="401804"/>
        </a:xfrm>
        <a:prstGeom prst="roundRect">
          <a:avLst>
            <a:gd name="adj" fmla="val 10000"/>
          </a:avLst>
        </a:prstGeom>
        <a:solidFill>
          <a:schemeClr val="accent4">
            <a:hueOff val="-227958"/>
            <a:satOff val="-1151"/>
            <a:lumOff val="-1617"/>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altLang="zh-TW" sz="2800" b="1" kern="1200" dirty="0" smtClean="0">
              <a:effectLst>
                <a:outerShdw blurRad="38100" dist="38100" dir="2700000" algn="tl">
                  <a:srgbClr val="000000">
                    <a:alpha val="43137"/>
                  </a:srgbClr>
                </a:outerShdw>
              </a:effectLst>
            </a:rPr>
            <a:t>2.</a:t>
          </a:r>
          <a:r>
            <a:rPr lang="zh-TW" altLang="en-US" sz="2800" b="1" kern="1200" dirty="0" smtClean="0">
              <a:effectLst>
                <a:outerShdw blurRad="38100" dist="38100" dir="2700000" algn="tl">
                  <a:srgbClr val="000000">
                    <a:alpha val="43137"/>
                  </a:srgbClr>
                </a:outerShdw>
              </a:effectLst>
            </a:rPr>
            <a:t>實習機構逐級核章</a:t>
          </a:r>
          <a:endParaRPr lang="zh-TW" altLang="en-US" sz="2800" b="1" kern="1200" dirty="0">
            <a:effectLst>
              <a:outerShdw blurRad="38100" dist="38100" dir="2700000" algn="tl">
                <a:srgbClr val="000000">
                  <a:alpha val="43137"/>
                </a:srgbClr>
              </a:outerShdw>
            </a:effectLst>
          </a:endParaRPr>
        </a:p>
      </dsp:txBody>
      <dsp:txXfrm>
        <a:off x="355426" y="469378"/>
        <a:ext cx="3973664" cy="378268"/>
      </dsp:txXfrm>
    </dsp:sp>
    <dsp:sp modelId="{CD6AA3BC-488F-4532-80A8-3876C3A4B20F}">
      <dsp:nvSpPr>
        <dsp:cNvPr id="0" name=""/>
        <dsp:cNvSpPr/>
      </dsp:nvSpPr>
      <dsp:spPr>
        <a:xfrm>
          <a:off x="687316" y="915221"/>
          <a:ext cx="4602031" cy="401804"/>
        </a:xfrm>
        <a:prstGeom prst="roundRect">
          <a:avLst>
            <a:gd name="adj" fmla="val 10000"/>
          </a:avLst>
        </a:prstGeom>
        <a:solidFill>
          <a:schemeClr val="accent4">
            <a:hueOff val="-455917"/>
            <a:satOff val="-2303"/>
            <a:lumOff val="-3235"/>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altLang="zh-TW" sz="2800" b="1" kern="1200" dirty="0" smtClean="0">
              <a:effectLst>
                <a:outerShdw blurRad="38100" dist="38100" dir="2700000" algn="tl">
                  <a:srgbClr val="000000">
                    <a:alpha val="43137"/>
                  </a:srgbClr>
                </a:outerShdw>
              </a:effectLst>
            </a:rPr>
            <a:t>3.</a:t>
          </a:r>
          <a:r>
            <a:rPr lang="zh-TW" altLang="en-US" sz="2800" b="1" kern="1200" dirty="0" smtClean="0">
              <a:effectLst>
                <a:outerShdw blurRad="38100" dist="38100" dir="2700000" algn="tl">
                  <a:srgbClr val="000000">
                    <a:alpha val="43137"/>
                  </a:srgbClr>
                </a:outerShdw>
              </a:effectLst>
            </a:rPr>
            <a:t>本校指導教師核章</a:t>
          </a:r>
          <a:endParaRPr lang="zh-TW" altLang="en-US" sz="2800" b="1" kern="1200" dirty="0">
            <a:effectLst>
              <a:outerShdw blurRad="38100" dist="38100" dir="2700000" algn="tl">
                <a:srgbClr val="000000">
                  <a:alpha val="43137"/>
                </a:srgbClr>
              </a:outerShdw>
            </a:effectLst>
          </a:endParaRPr>
        </a:p>
      </dsp:txBody>
      <dsp:txXfrm>
        <a:off x="699084" y="926989"/>
        <a:ext cx="3973664" cy="378268"/>
      </dsp:txXfrm>
    </dsp:sp>
    <dsp:sp modelId="{01A263B9-C970-4C17-95D0-5BA3A8FDE39C}">
      <dsp:nvSpPr>
        <dsp:cNvPr id="0" name=""/>
        <dsp:cNvSpPr/>
      </dsp:nvSpPr>
      <dsp:spPr>
        <a:xfrm>
          <a:off x="1030974" y="1372832"/>
          <a:ext cx="4602031" cy="401804"/>
        </a:xfrm>
        <a:prstGeom prst="roundRect">
          <a:avLst>
            <a:gd name="adj" fmla="val 10000"/>
          </a:avLst>
        </a:prstGeom>
        <a:solidFill>
          <a:schemeClr val="accent4">
            <a:hueOff val="-683875"/>
            <a:satOff val="-3454"/>
            <a:lumOff val="-4852"/>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altLang="zh-TW" sz="2800" b="1" kern="1200" dirty="0" smtClean="0">
              <a:effectLst>
                <a:outerShdw blurRad="38100" dist="38100" dir="2700000" algn="tl">
                  <a:srgbClr val="000000">
                    <a:alpha val="43137"/>
                  </a:srgbClr>
                </a:outerShdw>
              </a:effectLst>
            </a:rPr>
            <a:t>4.</a:t>
          </a:r>
          <a:r>
            <a:rPr lang="zh-TW" altLang="en-US" sz="2800" b="1" kern="1200" dirty="0" smtClean="0">
              <a:effectLst>
                <a:outerShdw blurRad="38100" dist="38100" dir="2700000" algn="tl">
                  <a:srgbClr val="000000">
                    <a:alpha val="43137"/>
                  </a:srgbClr>
                </a:outerShdw>
              </a:effectLst>
            </a:rPr>
            <a:t>正本送交師培處存查</a:t>
          </a:r>
          <a:endParaRPr lang="zh-TW" altLang="en-US" sz="2800" b="1" kern="1200" dirty="0">
            <a:effectLst>
              <a:outerShdw blurRad="38100" dist="38100" dir="2700000" algn="tl">
                <a:srgbClr val="000000">
                  <a:alpha val="43137"/>
                </a:srgbClr>
              </a:outerShdw>
            </a:effectLst>
          </a:endParaRPr>
        </a:p>
      </dsp:txBody>
      <dsp:txXfrm>
        <a:off x="1042742" y="1384600"/>
        <a:ext cx="3973664" cy="378268"/>
      </dsp:txXfrm>
    </dsp:sp>
    <dsp:sp modelId="{49543DB3-5834-4E45-A57C-E55EAA62BF07}">
      <dsp:nvSpPr>
        <dsp:cNvPr id="0" name=""/>
        <dsp:cNvSpPr/>
      </dsp:nvSpPr>
      <dsp:spPr>
        <a:xfrm>
          <a:off x="1374632" y="1830443"/>
          <a:ext cx="4602031" cy="401804"/>
        </a:xfrm>
        <a:prstGeom prst="roundRect">
          <a:avLst>
            <a:gd name="adj" fmla="val 10000"/>
          </a:avLst>
        </a:prstGeom>
        <a:solidFill>
          <a:schemeClr val="accent4">
            <a:hueOff val="-911834"/>
            <a:satOff val="-4605"/>
            <a:lumOff val="-647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altLang="zh-TW" sz="2800" b="1" kern="1200" dirty="0" smtClean="0">
              <a:effectLst>
                <a:outerShdw blurRad="38100" dist="38100" dir="2700000" algn="tl">
                  <a:srgbClr val="000000">
                    <a:alpha val="43137"/>
                  </a:srgbClr>
                </a:outerShdw>
              </a:effectLst>
            </a:rPr>
            <a:t>5.</a:t>
          </a:r>
          <a:r>
            <a:rPr lang="zh-TW" altLang="en-US" sz="2800" b="1" kern="1200" dirty="0" smtClean="0">
              <a:effectLst>
                <a:outerShdw blurRad="38100" dist="38100" dir="2700000" algn="tl">
                  <a:srgbClr val="000000">
                    <a:alpha val="43137"/>
                  </a:srgbClr>
                </a:outerShdw>
              </a:effectLst>
            </a:rPr>
            <a:t>之後上實習平臺登錄</a:t>
          </a:r>
          <a:endParaRPr lang="zh-TW" altLang="en-US" sz="2800" b="1" kern="1200" dirty="0">
            <a:effectLst>
              <a:outerShdw blurRad="38100" dist="38100" dir="2700000" algn="tl">
                <a:srgbClr val="000000">
                  <a:alpha val="43137"/>
                </a:srgbClr>
              </a:outerShdw>
            </a:effectLst>
          </a:endParaRPr>
        </a:p>
      </dsp:txBody>
      <dsp:txXfrm>
        <a:off x="1386400" y="1842211"/>
        <a:ext cx="3973664" cy="378268"/>
      </dsp:txXfrm>
    </dsp:sp>
    <dsp:sp modelId="{C40D26E7-4DE7-445A-892A-E8BA700328DE}">
      <dsp:nvSpPr>
        <dsp:cNvPr id="0" name=""/>
        <dsp:cNvSpPr/>
      </dsp:nvSpPr>
      <dsp:spPr>
        <a:xfrm>
          <a:off x="4340858" y="293540"/>
          <a:ext cx="261173" cy="261173"/>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endParaRPr lang="zh-TW" altLang="en-US" sz="1200" kern="1200"/>
        </a:p>
      </dsp:txBody>
      <dsp:txXfrm>
        <a:off x="4399622" y="293540"/>
        <a:ext cx="143645" cy="196533"/>
      </dsp:txXfrm>
    </dsp:sp>
    <dsp:sp modelId="{8A64F72B-7C3C-443E-84E5-5FD072B68B12}">
      <dsp:nvSpPr>
        <dsp:cNvPr id="0" name=""/>
        <dsp:cNvSpPr/>
      </dsp:nvSpPr>
      <dsp:spPr>
        <a:xfrm>
          <a:off x="4684516" y="751151"/>
          <a:ext cx="261173" cy="261173"/>
        </a:xfrm>
        <a:prstGeom prst="downArrow">
          <a:avLst>
            <a:gd name="adj1" fmla="val 55000"/>
            <a:gd name="adj2" fmla="val 45000"/>
          </a:avLst>
        </a:prstGeom>
        <a:solidFill>
          <a:schemeClr val="accent4">
            <a:tint val="40000"/>
            <a:alpha val="90000"/>
            <a:hueOff val="-165098"/>
            <a:satOff val="-9410"/>
            <a:lumOff val="-781"/>
            <a:alphaOff val="0"/>
          </a:schemeClr>
        </a:solidFill>
        <a:ln w="19050" cap="rnd" cmpd="sng" algn="ctr">
          <a:solidFill>
            <a:schemeClr val="accent4">
              <a:tint val="40000"/>
              <a:alpha val="90000"/>
              <a:hueOff val="-165098"/>
              <a:satOff val="-9410"/>
              <a:lumOff val="-78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endParaRPr lang="zh-TW" altLang="en-US" sz="1200" kern="1200"/>
        </a:p>
      </dsp:txBody>
      <dsp:txXfrm>
        <a:off x="4743280" y="751151"/>
        <a:ext cx="143645" cy="196533"/>
      </dsp:txXfrm>
    </dsp:sp>
    <dsp:sp modelId="{2EC16582-DD5F-4CAB-917A-BB8459A90DC9}">
      <dsp:nvSpPr>
        <dsp:cNvPr id="0" name=""/>
        <dsp:cNvSpPr/>
      </dsp:nvSpPr>
      <dsp:spPr>
        <a:xfrm>
          <a:off x="5028174" y="1202065"/>
          <a:ext cx="261173" cy="261173"/>
        </a:xfrm>
        <a:prstGeom prst="downArrow">
          <a:avLst>
            <a:gd name="adj1" fmla="val 55000"/>
            <a:gd name="adj2" fmla="val 45000"/>
          </a:avLst>
        </a:prstGeom>
        <a:solidFill>
          <a:schemeClr val="accent4">
            <a:tint val="40000"/>
            <a:alpha val="90000"/>
            <a:hueOff val="-330195"/>
            <a:satOff val="-18819"/>
            <a:lumOff val="-1562"/>
            <a:alphaOff val="0"/>
          </a:schemeClr>
        </a:solidFill>
        <a:ln w="19050" cap="rnd" cmpd="sng" algn="ctr">
          <a:solidFill>
            <a:schemeClr val="accent4">
              <a:tint val="40000"/>
              <a:alpha val="90000"/>
              <a:hueOff val="-330195"/>
              <a:satOff val="-18819"/>
              <a:lumOff val="-156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endParaRPr lang="zh-TW" altLang="en-US" sz="1200" kern="1200"/>
        </a:p>
      </dsp:txBody>
      <dsp:txXfrm>
        <a:off x="5086938" y="1202065"/>
        <a:ext cx="143645" cy="196533"/>
      </dsp:txXfrm>
    </dsp:sp>
    <dsp:sp modelId="{6BB07D99-DD5F-4CE7-BDB7-47D51DC4DDF7}">
      <dsp:nvSpPr>
        <dsp:cNvPr id="0" name=""/>
        <dsp:cNvSpPr/>
      </dsp:nvSpPr>
      <dsp:spPr>
        <a:xfrm>
          <a:off x="5371832" y="1664140"/>
          <a:ext cx="261173" cy="261173"/>
        </a:xfrm>
        <a:prstGeom prst="downArrow">
          <a:avLst>
            <a:gd name="adj1" fmla="val 55000"/>
            <a:gd name="adj2" fmla="val 45000"/>
          </a:avLst>
        </a:prstGeom>
        <a:solidFill>
          <a:schemeClr val="accent4">
            <a:tint val="40000"/>
            <a:alpha val="90000"/>
            <a:hueOff val="-495293"/>
            <a:satOff val="-28229"/>
            <a:lumOff val="-2343"/>
            <a:alphaOff val="0"/>
          </a:schemeClr>
        </a:solidFill>
        <a:ln w="19050" cap="rnd" cmpd="sng" algn="ctr">
          <a:solidFill>
            <a:schemeClr val="accent4">
              <a:tint val="40000"/>
              <a:alpha val="90000"/>
              <a:hueOff val="-495293"/>
              <a:satOff val="-28229"/>
              <a:lumOff val="-23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endParaRPr lang="zh-TW" altLang="en-US" sz="1200" kern="1200"/>
        </a:p>
      </dsp:txBody>
      <dsp:txXfrm>
        <a:off x="5430596" y="1664140"/>
        <a:ext cx="143645" cy="19653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A4533F-7516-42E2-898A-B0B18AB7D733}">
      <dsp:nvSpPr>
        <dsp:cNvPr id="0" name=""/>
        <dsp:cNvSpPr/>
      </dsp:nvSpPr>
      <dsp:spPr>
        <a:xfrm>
          <a:off x="2404088" y="1190"/>
          <a:ext cx="5141371" cy="944562"/>
        </a:xfrm>
        <a:prstGeom prst="rightArrow">
          <a:avLst>
            <a:gd name="adj1" fmla="val 75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smtClean="0"/>
            <a:t>請簡述問題或註明學號姓名，避免空白</a:t>
          </a:r>
          <a:endParaRPr lang="zh-TW" altLang="en-US" sz="1600" kern="1200" dirty="0"/>
        </a:p>
      </dsp:txBody>
      <dsp:txXfrm>
        <a:off x="2404088" y="119260"/>
        <a:ext cx="4787160" cy="708422"/>
      </dsp:txXfrm>
    </dsp:sp>
    <dsp:sp modelId="{03B853F0-9B90-49C5-A4F9-28B3396D9501}">
      <dsp:nvSpPr>
        <dsp:cNvPr id="0" name=""/>
        <dsp:cNvSpPr/>
      </dsp:nvSpPr>
      <dsp:spPr>
        <a:xfrm>
          <a:off x="1023492" y="1190"/>
          <a:ext cx="1380595" cy="944562"/>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zh-TW" altLang="en-US" sz="3500" kern="1200" dirty="0" smtClean="0"/>
            <a:t>主旨</a:t>
          </a:r>
          <a:endParaRPr lang="zh-TW" altLang="en-US" sz="3500" kern="1200" dirty="0"/>
        </a:p>
      </dsp:txBody>
      <dsp:txXfrm>
        <a:off x="1069602" y="47300"/>
        <a:ext cx="1288375" cy="852342"/>
      </dsp:txXfrm>
    </dsp:sp>
    <dsp:sp modelId="{A4646B78-012C-4380-8AA0-7E54E5B40227}">
      <dsp:nvSpPr>
        <dsp:cNvPr id="0" name=""/>
        <dsp:cNvSpPr/>
      </dsp:nvSpPr>
      <dsp:spPr>
        <a:xfrm>
          <a:off x="2404088" y="1040209"/>
          <a:ext cx="5141371" cy="944562"/>
        </a:xfrm>
        <a:prstGeom prst="rightArrow">
          <a:avLst>
            <a:gd name="adj1" fmla="val 75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smtClean="0"/>
            <a:t>請附上圖片或敘明哪份附件第幾頁有問題</a:t>
          </a:r>
          <a:endParaRPr lang="zh-TW" altLang="en-US" sz="1600" kern="1200" dirty="0"/>
        </a:p>
      </dsp:txBody>
      <dsp:txXfrm>
        <a:off x="2404088" y="1158279"/>
        <a:ext cx="4787160" cy="708422"/>
      </dsp:txXfrm>
    </dsp:sp>
    <dsp:sp modelId="{F02E10B5-29EF-48CD-85E0-7D364C1E0944}">
      <dsp:nvSpPr>
        <dsp:cNvPr id="0" name=""/>
        <dsp:cNvSpPr/>
      </dsp:nvSpPr>
      <dsp:spPr>
        <a:xfrm>
          <a:off x="1023492" y="1040209"/>
          <a:ext cx="1380595" cy="944562"/>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zh-TW" altLang="en-US" sz="3500" kern="1200" dirty="0" smtClean="0"/>
            <a:t>內容</a:t>
          </a:r>
          <a:endParaRPr lang="zh-TW" altLang="en-US" sz="3500" kern="1200" dirty="0"/>
        </a:p>
      </dsp:txBody>
      <dsp:txXfrm>
        <a:off x="1069602" y="1086319"/>
        <a:ext cx="1288375" cy="852342"/>
      </dsp:txXfrm>
    </dsp:sp>
    <dsp:sp modelId="{F5A27989-2A58-4C6B-92AD-AE200AE3A418}">
      <dsp:nvSpPr>
        <dsp:cNvPr id="0" name=""/>
        <dsp:cNvSpPr/>
      </dsp:nvSpPr>
      <dsp:spPr>
        <a:xfrm>
          <a:off x="2404088" y="2079228"/>
          <a:ext cx="5141371" cy="944562"/>
        </a:xfrm>
        <a:prstGeom prst="rightArrow">
          <a:avLst>
            <a:gd name="adj1" fmla="val 75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smtClean="0"/>
            <a:t>請檢查是否確實夾帶檔案、圖檔後再送出</a:t>
          </a:r>
          <a:endParaRPr lang="zh-TW" altLang="en-US" sz="1600" kern="1200" dirty="0"/>
        </a:p>
      </dsp:txBody>
      <dsp:txXfrm>
        <a:off x="2404088" y="2197298"/>
        <a:ext cx="4787160" cy="708422"/>
      </dsp:txXfrm>
    </dsp:sp>
    <dsp:sp modelId="{85EBCA30-2791-4216-91E4-BE97A5DDB592}">
      <dsp:nvSpPr>
        <dsp:cNvPr id="0" name=""/>
        <dsp:cNvSpPr/>
      </dsp:nvSpPr>
      <dsp:spPr>
        <a:xfrm>
          <a:off x="1023492" y="2079228"/>
          <a:ext cx="1380595" cy="944562"/>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zh-TW" altLang="en-US" sz="3500" kern="1200" dirty="0" smtClean="0"/>
            <a:t>附件</a:t>
          </a:r>
          <a:endParaRPr lang="zh-TW" altLang="en-US" sz="3500" kern="1200" dirty="0"/>
        </a:p>
      </dsp:txBody>
      <dsp:txXfrm>
        <a:off x="1069602" y="2125338"/>
        <a:ext cx="1288375" cy="852342"/>
      </dsp:txXfrm>
    </dsp:sp>
    <dsp:sp modelId="{509FF906-351B-424E-9666-E27B62590E09}">
      <dsp:nvSpPr>
        <dsp:cNvPr id="0" name=""/>
        <dsp:cNvSpPr/>
      </dsp:nvSpPr>
      <dsp:spPr>
        <a:xfrm>
          <a:off x="2404088" y="3118246"/>
          <a:ext cx="5141371" cy="944562"/>
        </a:xfrm>
        <a:prstGeom prst="rightArrow">
          <a:avLst>
            <a:gd name="adj1" fmla="val 75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smtClean="0"/>
            <a:t>信箱暱稱有時候難以辨別身分，請務必註明系所、學號、姓名，以利本處核對身分加速處理您的問題</a:t>
          </a:r>
          <a:endParaRPr lang="zh-TW" altLang="en-US" sz="1600" kern="1200" dirty="0"/>
        </a:p>
      </dsp:txBody>
      <dsp:txXfrm>
        <a:off x="2404088" y="3236316"/>
        <a:ext cx="4787160" cy="708422"/>
      </dsp:txXfrm>
    </dsp:sp>
    <dsp:sp modelId="{6DB08DC4-2A51-4B7B-8F5C-CCFF8A385D51}">
      <dsp:nvSpPr>
        <dsp:cNvPr id="0" name=""/>
        <dsp:cNvSpPr/>
      </dsp:nvSpPr>
      <dsp:spPr>
        <a:xfrm>
          <a:off x="1023492" y="3118246"/>
          <a:ext cx="1380595" cy="944562"/>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zh-TW" altLang="en-US" sz="3500" kern="1200" dirty="0" smtClean="0"/>
            <a:t>署名</a:t>
          </a:r>
          <a:endParaRPr lang="zh-TW" altLang="en-US" sz="3500" kern="1200" dirty="0"/>
        </a:p>
      </dsp:txBody>
      <dsp:txXfrm>
        <a:off x="1069602" y="3164356"/>
        <a:ext cx="1288375" cy="852342"/>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zh-TW" altLang="en-US" smtClean="0"/>
              <a:t>國立臺中教育大學師資培育暨就業輔導處</a:t>
            </a:r>
            <a:endParaRPr lang="zh-TW" altLang="en-US"/>
          </a:p>
        </p:txBody>
      </p:sp>
      <p:sp>
        <p:nvSpPr>
          <p:cNvPr id="3" name="日期版面配置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D62B5D5-6EF5-45A6-A18A-9DE2E2E3CF8B}" type="datetimeFigureOut">
              <a:rPr lang="zh-TW" altLang="en-US" smtClean="0"/>
              <a:t>2025/1/16</a:t>
            </a:fld>
            <a:endParaRPr lang="zh-TW" altLang="en-US"/>
          </a:p>
        </p:txBody>
      </p:sp>
      <p:sp>
        <p:nvSpPr>
          <p:cNvPr id="4" name="頁尾版面配置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36B391-4908-4FBD-8AE8-1E4D0B8EA87F}" type="slidenum">
              <a:rPr lang="zh-TW" altLang="en-US" smtClean="0"/>
              <a:t>‹#›</a:t>
            </a:fld>
            <a:endParaRPr lang="zh-TW" altLang="en-US"/>
          </a:p>
        </p:txBody>
      </p:sp>
    </p:spTree>
    <p:extLst>
      <p:ext uri="{BB962C8B-B14F-4D97-AF65-F5344CB8AC3E}">
        <p14:creationId xmlns:p14="http://schemas.microsoft.com/office/powerpoint/2010/main" val="260023832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zh-TW" altLang="en-US" smtClean="0"/>
              <a:t>國立臺中教育大學師資培育暨就業輔導處</a:t>
            </a:r>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9C0907-0EAC-4FE0-9009-F564FF58AB56}" type="datetimeFigureOut">
              <a:rPr lang="zh-TW" altLang="en-US" smtClean="0"/>
              <a:t>2025/1/16</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B91FF8-6BE9-4DFB-84B1-DDE5B02E58EF}" type="slidenum">
              <a:rPr lang="zh-TW" altLang="en-US" smtClean="0"/>
              <a:t>‹#›</a:t>
            </a:fld>
            <a:endParaRPr lang="zh-TW" altLang="en-US"/>
          </a:p>
        </p:txBody>
      </p:sp>
    </p:spTree>
    <p:extLst>
      <p:ext uri="{BB962C8B-B14F-4D97-AF65-F5344CB8AC3E}">
        <p14:creationId xmlns:p14="http://schemas.microsoft.com/office/powerpoint/2010/main" val="3872957760"/>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7FB91FF8-6BE9-4DFB-84B1-DDE5B02E58EF}" type="slidenum">
              <a:rPr lang="zh-TW" altLang="en-US" smtClean="0"/>
              <a:t>17</a:t>
            </a:fld>
            <a:endParaRPr lang="zh-TW" altLang="en-US"/>
          </a:p>
        </p:txBody>
      </p:sp>
      <p:sp>
        <p:nvSpPr>
          <p:cNvPr id="5" name="頁首版面配置區 4"/>
          <p:cNvSpPr>
            <a:spLocks noGrp="1"/>
          </p:cNvSpPr>
          <p:nvPr>
            <p:ph type="hdr" sz="quarter" idx="11"/>
          </p:nvPr>
        </p:nvSpPr>
        <p:spPr/>
        <p:txBody>
          <a:bodyPr/>
          <a:lstStyle/>
          <a:p>
            <a:r>
              <a:rPr lang="zh-TW" altLang="en-US" smtClean="0"/>
              <a:t>國立臺中教育大學師資培育暨就業輔導處</a:t>
            </a:r>
            <a:endParaRPr lang="zh-TW" altLang="en-US"/>
          </a:p>
        </p:txBody>
      </p:sp>
    </p:spTree>
    <p:extLst>
      <p:ext uri="{BB962C8B-B14F-4D97-AF65-F5344CB8AC3E}">
        <p14:creationId xmlns:p14="http://schemas.microsoft.com/office/powerpoint/2010/main" val="1953271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8FBC8CEA-2612-42C3-8E51-B09D81280A9E}" type="datetime1">
              <a:rPr lang="zh-TW" altLang="en-US" smtClean="0"/>
              <a:t>2025/1/16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1627313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E01415AE-576E-4D8F-B46B-E5BBE3706796}" type="datetime1">
              <a:rPr lang="zh-TW" altLang="en-US" smtClean="0"/>
              <a:t>2025/1/16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2212265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EB2C2FB9-718E-405A-B44A-C8DDE8002AB5}" type="datetime1">
              <a:rPr lang="zh-TW" altLang="en-US" smtClean="0"/>
              <a:t>2025/1/16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1220837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F0AB9DAF-E222-484D-91FA-A65BD8321A2B}" type="datetime1">
              <a:rPr lang="zh-TW" altLang="en-US" smtClean="0"/>
              <a:t>2025/1/16</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2743015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BFA60C8E-0990-4DA6-ACC7-6B2E18720291}" type="datetime1">
              <a:rPr lang="zh-TW" altLang="en-US" smtClean="0"/>
              <a:t>2025/1/16</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266978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FAF5281D-0E7C-42E2-B627-C11849A35D4B}" type="datetime1">
              <a:rPr lang="zh-TW" altLang="en-US" smtClean="0"/>
              <a:t>2025/1/16</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2921084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BA976B-C2AD-413A-9433-D5BA7438DB3D}" type="datetime1">
              <a:rPr lang="zh-TW" altLang="en-US" smtClean="0"/>
              <a:t>2025/1/16</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1833536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fld id="{C630B9CB-5008-4B40-8D18-B0DFFE770922}" type="datetime1">
              <a:rPr lang="zh-TW" altLang="en-US" smtClean="0"/>
              <a:t>2025/1/16</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3172032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fld id="{4A063806-8EDD-4FBA-B629-F6585B36F1A9}" type="datetime1">
              <a:rPr lang="zh-TW" altLang="en-US" smtClean="0"/>
              <a:t>2025/1/16</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2800990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2570AE11-3218-479F-A58F-BCC56849E637}" type="datetime1">
              <a:rPr lang="zh-TW" altLang="en-US" smtClean="0"/>
              <a:t>2025/1/16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74307829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編輯母片文字樣式</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2570AE11-3218-479F-A58F-BCC56849E637}" type="datetime1">
              <a:rPr lang="zh-TW" altLang="en-US" smtClean="0"/>
              <a:t>2025/1/16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t>‹#›</a:t>
            </a:fld>
            <a:endParaRPr lang="zh-TW"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2559474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2570AE11-3218-479F-A58F-BCC56849E637}" type="datetime1">
              <a:rPr lang="zh-TW" altLang="en-US" smtClean="0"/>
              <a:t>2025/1/16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15555720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編輯母片文字樣式</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2570AE11-3218-479F-A58F-BCC56849E637}" type="datetime1">
              <a:rPr lang="zh-TW" altLang="en-US" smtClean="0"/>
              <a:t>2025/1/16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t>‹#›</a:t>
            </a:fld>
            <a:endParaRPr lang="zh-TW"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3227999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編輯母片文字樣式</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2570AE11-3218-479F-A58F-BCC56849E637}" type="datetime1">
              <a:rPr lang="zh-TW" altLang="en-US" smtClean="0"/>
              <a:t>2025/1/16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266351275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AAAB4030-81B9-4F1D-919E-E8EE4952A394}" type="datetime1">
              <a:rPr lang="zh-TW" altLang="en-US" smtClean="0"/>
              <a:t>2025/1/16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13924142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697C9DB6-55DD-4946-8E83-9EC82D573B75}" type="datetime1">
              <a:rPr lang="zh-TW" altLang="en-US" smtClean="0"/>
              <a:t>2025/1/16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35062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570AE11-3218-479F-A58F-BCC56849E637}" type="datetime1">
              <a:rPr lang="zh-TW" altLang="en-US" smtClean="0"/>
              <a:t>2025/1/16</a:t>
            </a:fld>
            <a:endParaRPr lang="zh-TW" alt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73DA0BB7-265A-403C-9275-D587AB510EDC}" type="slidenum">
              <a:rPr lang="zh-TW" altLang="en-US" smtClean="0"/>
              <a:t>‹#›</a:t>
            </a:fld>
            <a:endParaRPr lang="zh-TW" altLang="en-US"/>
          </a:p>
        </p:txBody>
      </p:sp>
    </p:spTree>
    <p:extLst>
      <p:ext uri="{BB962C8B-B14F-4D97-AF65-F5344CB8AC3E}">
        <p14:creationId xmlns:p14="http://schemas.microsoft.com/office/powerpoint/2010/main" val="246068317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ecsb.ntcu.edu.tw/"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forms.gle/gWpmxbf7KLsor8eK9"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eii.ncue.edu.tw/"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3.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drive.google.com/drive/folders/1OzAVMOsNsrRG_QhxQOsYNF_3IurFkGUB?usp=sharing"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611560" y="2492897"/>
            <a:ext cx="7772400" cy="1829761"/>
          </a:xfrm>
        </p:spPr>
        <p:txBody>
          <a:bodyPr>
            <a:noAutofit/>
          </a:bodyPr>
          <a:lstStyle/>
          <a:p>
            <a:pPr algn="ctr"/>
            <a:r>
              <a:rPr lang="zh-TW" altLang="en-US" sz="5400" dirty="0">
                <a:latin typeface="微軟正黑體" panose="020B0604030504040204" pitchFamily="34" charset="-120"/>
                <a:ea typeface="微軟正黑體" panose="020B0604030504040204" pitchFamily="34" charset="-120"/>
              </a:rPr>
              <a:t>國立臺</a:t>
            </a:r>
            <a:r>
              <a:rPr lang="zh-TW" altLang="en-US" sz="5400" dirty="0" smtClean="0">
                <a:latin typeface="微軟正黑體" panose="020B0604030504040204" pitchFamily="34" charset="-120"/>
                <a:ea typeface="微軟正黑體" panose="020B0604030504040204" pitchFamily="34" charset="-120"/>
              </a:rPr>
              <a:t>中教育大學</a:t>
            </a:r>
            <a:r>
              <a:rPr lang="en-US" altLang="zh-TW" sz="5400" dirty="0">
                <a:latin typeface="微軟正黑體" panose="020B0604030504040204" pitchFamily="34" charset="-120"/>
                <a:ea typeface="微軟正黑體" panose="020B0604030504040204" pitchFamily="34" charset="-120"/>
              </a:rPr>
              <a:t/>
            </a:r>
            <a:br>
              <a:rPr lang="en-US" altLang="zh-TW" sz="5400" dirty="0">
                <a:latin typeface="微軟正黑體" panose="020B0604030504040204" pitchFamily="34" charset="-120"/>
                <a:ea typeface="微軟正黑體" panose="020B0604030504040204" pitchFamily="34" charset="-120"/>
              </a:rPr>
            </a:br>
            <a:r>
              <a:rPr lang="en-US" altLang="zh-TW" sz="5400" dirty="0" smtClean="0">
                <a:latin typeface="微軟正黑體" panose="020B0604030504040204" pitchFamily="34" charset="-120"/>
                <a:ea typeface="微軟正黑體" panose="020B0604030504040204" pitchFamily="34" charset="-120"/>
              </a:rPr>
              <a:t>114</a:t>
            </a:r>
            <a:r>
              <a:rPr lang="zh-TW" altLang="en-US" sz="5400" dirty="0" smtClean="0">
                <a:latin typeface="微軟正黑體" panose="020B0604030504040204" pitchFamily="34" charset="-120"/>
                <a:ea typeface="微軟正黑體" panose="020B0604030504040204" pitchFamily="34" charset="-120"/>
              </a:rPr>
              <a:t>年</a:t>
            </a:r>
            <a:r>
              <a:rPr lang="en-US" altLang="zh-TW" sz="5400" dirty="0" smtClean="0">
                <a:latin typeface="微軟正黑體" panose="020B0604030504040204" pitchFamily="34" charset="-120"/>
                <a:ea typeface="微軟正黑體" panose="020B0604030504040204" pitchFamily="34" charset="-120"/>
              </a:rPr>
              <a:t>2</a:t>
            </a:r>
            <a:r>
              <a:rPr lang="zh-TW" altLang="en-US" sz="5400" dirty="0" smtClean="0">
                <a:latin typeface="微軟正黑體" panose="020B0604030504040204" pitchFamily="34" charset="-120"/>
                <a:ea typeface="微軟正黑體" panose="020B0604030504040204" pitchFamily="34" charset="-120"/>
              </a:rPr>
              <a:t>月</a:t>
            </a:r>
            <a:r>
              <a:rPr lang="en-US" altLang="zh-TW" dirty="0">
                <a:latin typeface="微軟正黑體" panose="020B0604030504040204" pitchFamily="34" charset="-120"/>
                <a:ea typeface="微軟正黑體" panose="020B0604030504040204" pitchFamily="34" charset="-120"/>
              </a:rPr>
              <a:t/>
            </a:r>
            <a:br>
              <a:rPr lang="en-US" altLang="zh-TW" dirty="0">
                <a:latin typeface="微軟正黑體" panose="020B0604030504040204" pitchFamily="34" charset="-120"/>
                <a:ea typeface="微軟正黑體" panose="020B0604030504040204" pitchFamily="34" charset="-120"/>
              </a:rPr>
            </a:br>
            <a:r>
              <a:rPr lang="zh-TW" altLang="en-US" sz="5400" dirty="0" smtClean="0">
                <a:latin typeface="微軟正黑體" panose="020B0604030504040204" pitchFamily="34" charset="-120"/>
                <a:ea typeface="微軟正黑體" panose="020B0604030504040204" pitchFamily="34" charset="-120"/>
              </a:rPr>
              <a:t>半</a:t>
            </a:r>
            <a:r>
              <a:rPr lang="zh-TW" altLang="en-US" sz="5400" dirty="0">
                <a:latin typeface="微軟正黑體" panose="020B0604030504040204" pitchFamily="34" charset="-120"/>
                <a:ea typeface="微軟正黑體" panose="020B0604030504040204" pitchFamily="34" charset="-120"/>
              </a:rPr>
              <a:t>年教育</a:t>
            </a:r>
            <a:r>
              <a:rPr lang="zh-TW" altLang="en-US" sz="5400" dirty="0" smtClean="0">
                <a:latin typeface="微軟正黑體" panose="020B0604030504040204" pitchFamily="34" charset="-120"/>
                <a:ea typeface="微軟正黑體" panose="020B0604030504040204" pitchFamily="34" charset="-120"/>
              </a:rPr>
              <a:t>實習</a:t>
            </a:r>
            <a:r>
              <a:rPr lang="zh-TW" altLang="en-US" dirty="0">
                <a:latin typeface="微軟正黑體" panose="020B0604030504040204" pitchFamily="34" charset="-120"/>
                <a:ea typeface="微軟正黑體" panose="020B0604030504040204" pitchFamily="34" charset="-120"/>
              </a:rPr>
              <a:t>注意</a:t>
            </a:r>
            <a:r>
              <a:rPr lang="zh-TW" altLang="en-US" sz="5400" dirty="0" smtClean="0">
                <a:latin typeface="微軟正黑體" panose="020B0604030504040204" pitchFamily="34" charset="-120"/>
                <a:ea typeface="微軟正黑體" panose="020B0604030504040204" pitchFamily="34" charset="-120"/>
              </a:rPr>
              <a:t>事項</a:t>
            </a:r>
            <a:endParaRPr lang="zh-TW" altLang="en-US" sz="5400" dirty="0">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t>1</a:t>
            </a:fld>
            <a:endParaRPr lang="zh-TW" altLang="en-US"/>
          </a:p>
        </p:txBody>
      </p:sp>
      <p:pic>
        <p:nvPicPr>
          <p:cNvPr id="1026" name="Picture 2" descr="D:\Google雲端硬碟\師培處105\格式A-校徽、logo、電子章\圖片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29288"/>
            <a:ext cx="3850375" cy="1328112"/>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467544" y="5373217"/>
            <a:ext cx="4572000" cy="1200329"/>
          </a:xfrm>
          <a:prstGeom prst="rect">
            <a:avLst/>
          </a:prstGeom>
        </p:spPr>
        <p:txBody>
          <a:bodyPr>
            <a:spAutoFit/>
          </a:bodyPr>
          <a:lstStyle/>
          <a:p>
            <a:r>
              <a:rPr lang="zh-TW" altLang="en-US" dirty="0" smtClean="0">
                <a:latin typeface="Times New Roman" panose="02020603050405020304" pitchFamily="18" charset="0"/>
                <a:ea typeface="微軟正黑體" panose="020B0604030504040204" pitchFamily="34" charset="-120"/>
                <a:cs typeface="Times New Roman" panose="02020603050405020304" pitchFamily="18" charset="0"/>
              </a:rPr>
              <a:t>承辦單位：本校師資培育暨就業輔導處</a:t>
            </a:r>
            <a:endParaRPr lang="en-US" altLang="zh-TW" dirty="0" smtClean="0">
              <a:latin typeface="Times New Roman" panose="02020603050405020304" pitchFamily="18" charset="0"/>
              <a:ea typeface="微軟正黑體" panose="020B0604030504040204" pitchFamily="34" charset="-120"/>
              <a:cs typeface="Times New Roman" panose="02020603050405020304" pitchFamily="18" charset="0"/>
            </a:endParaRPr>
          </a:p>
          <a:p>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教育實習與輔導</a:t>
            </a:r>
            <a:r>
              <a:rPr lang="zh-TW" altLang="en-US" dirty="0" smtClean="0">
                <a:latin typeface="Times New Roman" panose="02020603050405020304" pitchFamily="18" charset="0"/>
                <a:ea typeface="微軟正黑體" panose="020B0604030504040204" pitchFamily="34" charset="-120"/>
                <a:cs typeface="Times New Roman" panose="02020603050405020304" pitchFamily="18" charset="0"/>
              </a:rPr>
              <a:t>組高敬堯組長</a:t>
            </a:r>
            <a:endParaRPr lang="en-US" altLang="zh-TW" dirty="0" smtClean="0">
              <a:latin typeface="Times New Roman" panose="02020603050405020304" pitchFamily="18" charset="0"/>
              <a:ea typeface="微軟正黑體" panose="020B0604030504040204" pitchFamily="34" charset="-120"/>
              <a:cs typeface="Times New Roman" panose="02020603050405020304" pitchFamily="18" charset="0"/>
            </a:endParaRPr>
          </a:p>
          <a:p>
            <a:r>
              <a:rPr lang="zh-TW" altLang="en-US" dirty="0" smtClean="0">
                <a:latin typeface="Times New Roman" panose="02020603050405020304" pitchFamily="18" charset="0"/>
                <a:ea typeface="微軟正黑體" panose="020B0604030504040204" pitchFamily="34" charset="-120"/>
                <a:cs typeface="Times New Roman" panose="02020603050405020304" pitchFamily="18" charset="0"/>
              </a:rPr>
              <a:t>聯絡專線：</a:t>
            </a:r>
            <a:r>
              <a:rPr lang="en-US" altLang="zh-TW" dirty="0" smtClean="0">
                <a:latin typeface="Times New Roman" panose="02020603050405020304" pitchFamily="18" charset="0"/>
                <a:ea typeface="微軟正黑體" panose="020B0604030504040204" pitchFamily="34" charset="-120"/>
                <a:cs typeface="Times New Roman" panose="02020603050405020304" pitchFamily="18" charset="0"/>
              </a:rPr>
              <a:t>04-22183237</a:t>
            </a:r>
            <a:endParaRPr lang="en-US" altLang="zh-TW" dirty="0" smtClean="0">
              <a:latin typeface="Times New Roman" panose="02020603050405020304" pitchFamily="18" charset="0"/>
              <a:ea typeface="微軟正黑體" panose="020B0604030504040204" pitchFamily="34" charset="-120"/>
              <a:cs typeface="Times New Roman" panose="02020603050405020304" pitchFamily="18" charset="0"/>
            </a:endParaRPr>
          </a:p>
          <a:p>
            <a:r>
              <a:rPr lang="zh-TW" altLang="en-US" dirty="0" smtClean="0">
                <a:latin typeface="Times New Roman" panose="02020603050405020304" pitchFamily="18" charset="0"/>
                <a:ea typeface="微軟正黑體" panose="020B0604030504040204" pitchFamily="34" charset="-120"/>
                <a:cs typeface="Times New Roman" panose="02020603050405020304" pitchFamily="18" charset="0"/>
              </a:rPr>
              <a:t>聯絡</a:t>
            </a:r>
            <a:r>
              <a:rPr lang="en-US" altLang="zh-TW" dirty="0" smtClean="0">
                <a:latin typeface="Times New Roman" panose="02020603050405020304" pitchFamily="18" charset="0"/>
                <a:ea typeface="微軟正黑體" panose="020B0604030504040204" pitchFamily="34" charset="-120"/>
                <a:cs typeface="Times New Roman" panose="02020603050405020304" pitchFamily="18" charset="0"/>
              </a:rPr>
              <a:t>Email</a:t>
            </a:r>
            <a:r>
              <a:rPr lang="zh-TW" altLang="en-US" dirty="0" smtClean="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intern@mail.ntcu.edu.tw</a:t>
            </a:r>
          </a:p>
        </p:txBody>
      </p:sp>
      <p:pic>
        <p:nvPicPr>
          <p:cNvPr id="3074" name="Picture 2" descr="D:\Google雲端硬碟\師培處105\格式A-校徽、logo、電子章\校徽189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332656"/>
            <a:ext cx="1124744" cy="1124744"/>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83456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zh-TW" altLang="en-US" dirty="0" smtClean="0"/>
              <a:t>目錄</a:t>
            </a:r>
            <a:endParaRPr lang="zh-TW" altLang="en-US" dirty="0"/>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2</a:t>
            </a:fld>
            <a:endParaRPr lang="zh-TW" altLang="en-US"/>
          </a:p>
        </p:txBody>
      </p:sp>
      <p:graphicFrame>
        <p:nvGraphicFramePr>
          <p:cNvPr id="5" name="表格 4"/>
          <p:cNvGraphicFramePr>
            <a:graphicFrameLocks noGrp="1"/>
          </p:cNvGraphicFramePr>
          <p:nvPr>
            <p:extLst>
              <p:ext uri="{D42A27DB-BD31-4B8C-83A1-F6EECF244321}">
                <p14:modId xmlns:p14="http://schemas.microsoft.com/office/powerpoint/2010/main" val="3908137981"/>
              </p:ext>
            </p:extLst>
          </p:nvPr>
        </p:nvGraphicFramePr>
        <p:xfrm>
          <a:off x="755576" y="1484784"/>
          <a:ext cx="7128792" cy="3542860"/>
        </p:xfrm>
        <a:graphic>
          <a:graphicData uri="http://schemas.openxmlformats.org/drawingml/2006/table">
            <a:tbl>
              <a:tblPr firstRow="1" bandRow="1">
                <a:tableStyleId>{5C22544A-7EE6-4342-B048-85BDC9FD1C3A}</a:tableStyleId>
              </a:tblPr>
              <a:tblGrid>
                <a:gridCol w="3564396">
                  <a:extLst>
                    <a:ext uri="{9D8B030D-6E8A-4147-A177-3AD203B41FA5}">
                      <a16:colId xmlns:a16="http://schemas.microsoft.com/office/drawing/2014/main" val="20000"/>
                    </a:ext>
                  </a:extLst>
                </a:gridCol>
                <a:gridCol w="3564396">
                  <a:extLst>
                    <a:ext uri="{9D8B030D-6E8A-4147-A177-3AD203B41FA5}">
                      <a16:colId xmlns:a16="http://schemas.microsoft.com/office/drawing/2014/main" val="20001"/>
                    </a:ext>
                  </a:extLst>
                </a:gridCol>
              </a:tblGrid>
              <a:tr h="708572">
                <a:tc>
                  <a:txBody>
                    <a:bodyPr/>
                    <a:lstStyle/>
                    <a:p>
                      <a:pPr lvl="0" algn="ctr"/>
                      <a:r>
                        <a:rPr lang="en-US" altLang="zh-TW" sz="2400" b="1" dirty="0" smtClean="0">
                          <a:effectLst>
                            <a:outerShdw blurRad="38100" dist="38100" dir="2700000" algn="tl">
                              <a:srgbClr val="000000">
                                <a:alpha val="43137"/>
                              </a:srgbClr>
                            </a:outerShdw>
                          </a:effectLst>
                        </a:rPr>
                        <a:t>2</a:t>
                      </a:r>
                      <a:r>
                        <a:rPr lang="zh-TW" altLang="en-US" sz="2400" b="1" dirty="0" smtClean="0">
                          <a:effectLst>
                            <a:outerShdw blurRad="38100" dist="38100" dir="2700000" algn="tl">
                              <a:srgbClr val="000000">
                                <a:alpha val="43137"/>
                              </a:srgbClr>
                            </a:outerShdw>
                          </a:effectLst>
                        </a:rPr>
                        <a:t>月實習報到前</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TW" sz="2400" b="1" dirty="0" smtClean="0">
                          <a:effectLst>
                            <a:outerShdw blurRad="38100" dist="38100" dir="2700000" algn="tl">
                              <a:srgbClr val="000000">
                                <a:alpha val="43137"/>
                              </a:srgbClr>
                            </a:outerShdw>
                          </a:effectLst>
                        </a:rPr>
                        <a:t>2</a:t>
                      </a:r>
                      <a:r>
                        <a:rPr lang="zh-TW" altLang="en-US" sz="2400" b="1" dirty="0" smtClean="0">
                          <a:effectLst>
                            <a:outerShdw blurRad="38100" dist="38100" dir="2700000" algn="tl">
                              <a:srgbClr val="000000">
                                <a:alpha val="43137"/>
                              </a:srgbClr>
                            </a:outerShdw>
                          </a:effectLst>
                        </a:rPr>
                        <a:t>月實習報到後</a:t>
                      </a:r>
                    </a:p>
                  </a:txBody>
                  <a:tcPr anchor="ctr"/>
                </a:tc>
                <a:extLst>
                  <a:ext uri="{0D108BD9-81ED-4DB2-BD59-A6C34878D82A}">
                    <a16:rowId xmlns:a16="http://schemas.microsoft.com/office/drawing/2014/main" val="10000"/>
                  </a:ext>
                </a:extLst>
              </a:tr>
              <a:tr h="708572">
                <a:tc>
                  <a:txBody>
                    <a:bodyPr/>
                    <a:lstStyle/>
                    <a:p>
                      <a:pPr lvl="0" algn="ctr"/>
                      <a:r>
                        <a:rPr lang="en-US" altLang="zh-TW" sz="2400" b="0" dirty="0" smtClean="0">
                          <a:effectLst/>
                        </a:rPr>
                        <a:t>1.</a:t>
                      </a:r>
                      <a:r>
                        <a:rPr lang="zh-TW" altLang="en-US" sz="2400" b="0" dirty="0" smtClean="0">
                          <a:effectLst/>
                        </a:rPr>
                        <a:t>檢核實習資格</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TW" sz="2400" b="0" dirty="0" smtClean="0">
                          <a:effectLst/>
                        </a:rPr>
                        <a:t>5.</a:t>
                      </a:r>
                      <a:r>
                        <a:rPr lang="zh-TW" altLang="en-US" sz="2400" b="0" dirty="0" smtClean="0">
                          <a:effectLst/>
                        </a:rPr>
                        <a:t>撰寫教育實習計畫</a:t>
                      </a:r>
                    </a:p>
                  </a:txBody>
                  <a:tcPr anchor="ctr"/>
                </a:tc>
                <a:extLst>
                  <a:ext uri="{0D108BD9-81ED-4DB2-BD59-A6C34878D82A}">
                    <a16:rowId xmlns:a16="http://schemas.microsoft.com/office/drawing/2014/main" val="10001"/>
                  </a:ext>
                </a:extLst>
              </a:tr>
              <a:tr h="708572">
                <a:tc>
                  <a:txBody>
                    <a:bodyPr/>
                    <a:lstStyle/>
                    <a:p>
                      <a:pPr lvl="0" algn="ctr"/>
                      <a:r>
                        <a:rPr lang="en-US" altLang="zh-TW" sz="2400" b="0" dirty="0" smtClean="0">
                          <a:effectLst/>
                        </a:rPr>
                        <a:t>2.</a:t>
                      </a:r>
                      <a:r>
                        <a:rPr lang="zh-TW" altLang="en-US" sz="2400" b="0" dirty="0" smtClean="0">
                          <a:effectLst/>
                        </a:rPr>
                        <a:t>確認報到日期</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b="0" dirty="0" smtClean="0">
                          <a:effectLst/>
                        </a:rPr>
                        <a:t>6.</a:t>
                      </a:r>
                      <a:r>
                        <a:rPr lang="zh-TW" altLang="en-US" sz="2400" b="0" dirty="0" smtClean="0">
                          <a:effectLst/>
                        </a:rPr>
                        <a:t>教育實習成績評量</a:t>
                      </a:r>
                    </a:p>
                  </a:txBody>
                  <a:tcPr anchor="ctr"/>
                </a:tc>
                <a:extLst>
                  <a:ext uri="{0D108BD9-81ED-4DB2-BD59-A6C34878D82A}">
                    <a16:rowId xmlns:a16="http://schemas.microsoft.com/office/drawing/2014/main" val="10002"/>
                  </a:ext>
                </a:extLst>
              </a:tr>
              <a:tr h="708572">
                <a:tc>
                  <a:txBody>
                    <a:bodyPr/>
                    <a:lstStyle/>
                    <a:p>
                      <a:pPr lvl="0" algn="ctr"/>
                      <a:r>
                        <a:rPr lang="en-US" altLang="zh-TW" sz="2400" b="0" dirty="0" smtClean="0">
                          <a:effectLst/>
                        </a:rPr>
                        <a:t>3.</a:t>
                      </a:r>
                      <a:r>
                        <a:rPr lang="zh-TW" altLang="en-US" sz="2400" b="0" dirty="0" smtClean="0">
                          <a:effectLst/>
                        </a:rPr>
                        <a:t>繳交實習費用</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b="0" dirty="0" smtClean="0">
                          <a:effectLst/>
                        </a:rPr>
                        <a:t>7.</a:t>
                      </a:r>
                      <a:r>
                        <a:rPr lang="zh-TW" altLang="en-US" sz="2400" b="0" dirty="0" smtClean="0">
                          <a:effectLst/>
                        </a:rPr>
                        <a:t>登入教育實習平臺</a:t>
                      </a:r>
                    </a:p>
                  </a:txBody>
                  <a:tcPr anchor="ctr"/>
                </a:tc>
                <a:extLst>
                  <a:ext uri="{0D108BD9-81ED-4DB2-BD59-A6C34878D82A}">
                    <a16:rowId xmlns:a16="http://schemas.microsoft.com/office/drawing/2014/main" val="10003"/>
                  </a:ext>
                </a:extLst>
              </a:tr>
              <a:tr h="7085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b="0" dirty="0" smtClean="0">
                          <a:effectLst/>
                        </a:rPr>
                        <a:t>4.</a:t>
                      </a:r>
                      <a:r>
                        <a:rPr lang="zh-TW" altLang="en-US" sz="2400" b="0" dirty="0" smtClean="0">
                          <a:effectLst/>
                        </a:rPr>
                        <a:t>申請兵役緩徵</a:t>
                      </a:r>
                      <a:r>
                        <a:rPr lang="en-US" altLang="zh-TW" sz="2400" b="0" dirty="0" smtClean="0">
                          <a:effectLst/>
                        </a:rPr>
                        <a:t>(</a:t>
                      </a:r>
                      <a:r>
                        <a:rPr lang="zh-TW" altLang="en-US" sz="2400" b="0" dirty="0" smtClean="0">
                          <a:effectLst/>
                        </a:rPr>
                        <a:t>男生</a:t>
                      </a:r>
                      <a:r>
                        <a:rPr lang="en-US" altLang="zh-TW" sz="2400" b="0" dirty="0" smtClean="0">
                          <a:effectLst/>
                        </a:rPr>
                        <a:t>)</a:t>
                      </a:r>
                      <a:endParaRPr lang="zh-TW" altLang="en-US" sz="2400" b="0" dirty="0" smtClean="0">
                        <a:effectLs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b="0" dirty="0" smtClean="0">
                          <a:effectLst/>
                        </a:rPr>
                        <a:t>8.</a:t>
                      </a:r>
                      <a:r>
                        <a:rPr lang="zh-TW" altLang="en-US" sz="2400" b="0" dirty="0" smtClean="0">
                          <a:effectLst/>
                        </a:rPr>
                        <a:t>申請輔導教師聘書</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39309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899592" y="548680"/>
            <a:ext cx="6057722" cy="854968"/>
          </a:xfrm>
        </p:spPr>
        <p:txBody>
          <a:bodyPr>
            <a:normAutofit/>
          </a:bodyPr>
          <a:lstStyle/>
          <a:p>
            <a:r>
              <a:rPr lang="zh-TW" altLang="en-US" sz="4400" dirty="0"/>
              <a:t>下載</a:t>
            </a:r>
            <a:r>
              <a:rPr lang="zh-TW" altLang="en-US" dirty="0" smtClean="0"/>
              <a:t>半年教育實習輔導手冊 </a:t>
            </a:r>
            <a:endParaRPr lang="zh-TW" altLang="en-US" dirty="0"/>
          </a:p>
        </p:txBody>
      </p:sp>
      <p:sp>
        <p:nvSpPr>
          <p:cNvPr id="2" name="內容版面配置區 1"/>
          <p:cNvSpPr>
            <a:spLocks noGrp="1"/>
          </p:cNvSpPr>
          <p:nvPr>
            <p:ph idx="1"/>
          </p:nvPr>
        </p:nvSpPr>
        <p:spPr>
          <a:xfrm>
            <a:off x="3584454" y="2348880"/>
            <a:ext cx="5040560" cy="2088232"/>
          </a:xfrm>
        </p:spPr>
        <p:style>
          <a:lnRef idx="2">
            <a:schemeClr val="accent3"/>
          </a:lnRef>
          <a:fillRef idx="1">
            <a:schemeClr val="lt1"/>
          </a:fillRef>
          <a:effectRef idx="0">
            <a:schemeClr val="accent3"/>
          </a:effectRef>
          <a:fontRef idx="minor">
            <a:schemeClr val="dk1"/>
          </a:fontRef>
        </p:style>
        <p:txBody>
          <a:bodyPr>
            <a:normAutofit/>
          </a:bodyPr>
          <a:lstStyle/>
          <a:p>
            <a:pPr algn="just"/>
            <a:r>
              <a:rPr lang="en-US" altLang="zh-TW" dirty="0">
                <a:latin typeface="+mj-ea"/>
                <a:ea typeface="+mj-ea"/>
              </a:rPr>
              <a:t>113</a:t>
            </a:r>
            <a:r>
              <a:rPr lang="zh-TW" altLang="en-US" dirty="0">
                <a:latin typeface="+mj-ea"/>
                <a:ea typeface="+mj-ea"/>
              </a:rPr>
              <a:t>學年</a:t>
            </a:r>
            <a:r>
              <a:rPr lang="zh-TW" altLang="en-US" dirty="0" smtClean="0">
                <a:latin typeface="+mj-ea"/>
                <a:ea typeface="+mj-ea"/>
              </a:rPr>
              <a:t>度實習</a:t>
            </a:r>
            <a:r>
              <a:rPr lang="zh-TW" altLang="en-US" dirty="0">
                <a:latin typeface="+mj-ea"/>
                <a:ea typeface="+mj-ea"/>
              </a:rPr>
              <a:t>手冊電子檔下載：</a:t>
            </a:r>
          </a:p>
          <a:p>
            <a:pPr algn="just"/>
            <a:r>
              <a:rPr lang="en-US" altLang="zh-TW" dirty="0">
                <a:latin typeface="+mj-ea"/>
                <a:ea typeface="+mj-ea"/>
              </a:rPr>
              <a:t>https://tecs2020.ntcu.edu.tw/front/down/123456/archive.php?ID=239642b6a40bb42793ab3bc389dc2b3a</a:t>
            </a:r>
          </a:p>
          <a:p>
            <a:pPr algn="just"/>
            <a:r>
              <a:rPr lang="zh-TW" altLang="en-US" dirty="0">
                <a:latin typeface="+mj-ea"/>
                <a:ea typeface="+mj-ea"/>
              </a:rPr>
              <a:t>請同學自行留存參考</a:t>
            </a:r>
            <a:r>
              <a:rPr lang="en-US" altLang="zh-TW" dirty="0">
                <a:latin typeface="+mj-ea"/>
                <a:ea typeface="+mj-ea"/>
              </a:rPr>
              <a:t>(</a:t>
            </a:r>
            <a:r>
              <a:rPr lang="zh-TW" altLang="en-US" dirty="0">
                <a:latin typeface="+mj-ea"/>
                <a:ea typeface="+mj-ea"/>
              </a:rPr>
              <a:t>本年度響應環保愛地球，不另提供紙本</a:t>
            </a:r>
            <a:r>
              <a:rPr lang="en-US" altLang="zh-TW" dirty="0" smtClean="0">
                <a:latin typeface="+mj-ea"/>
                <a:ea typeface="+mj-ea"/>
              </a:rPr>
              <a:t>)</a:t>
            </a:r>
            <a:endParaRPr lang="en-US" altLang="zh-TW" dirty="0" smtClean="0">
              <a:latin typeface="Taipei Sans TC Beta" pitchFamily="2" charset="-120"/>
              <a:ea typeface="Taipei Sans TC Beta" pitchFamily="2" charset="-120"/>
            </a:endParaRPr>
          </a:p>
          <a:p>
            <a:pPr algn="just"/>
            <a:endParaRPr lang="en-US" altLang="zh-TW" dirty="0" smtClean="0">
              <a:latin typeface="Taipei Sans TC Beta" pitchFamily="2" charset="-120"/>
              <a:ea typeface="Taipei Sans TC Beta" pitchFamily="2" charset="-120"/>
            </a:endParaRPr>
          </a:p>
          <a:p>
            <a:pPr algn="just"/>
            <a:endParaRPr lang="en-US" altLang="zh-TW" dirty="0">
              <a:latin typeface="Taipei Sans TC Beta" pitchFamily="2" charset="-120"/>
              <a:ea typeface="Taipei Sans TC Beta" pitchFamily="2" charset="-120"/>
            </a:endParaRPr>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3</a:t>
            </a:fld>
            <a:endParaRPr lang="zh-TW" altLang="en-US"/>
          </a:p>
        </p:txBody>
      </p:sp>
      <p:pic>
        <p:nvPicPr>
          <p:cNvPr id="7" name="圖片 6"/>
          <p:cNvPicPr>
            <a:picLocks noChangeAspect="1"/>
          </p:cNvPicPr>
          <p:nvPr/>
        </p:nvPicPr>
        <p:blipFill>
          <a:blip r:embed="rId2"/>
          <a:stretch>
            <a:fillRect/>
          </a:stretch>
        </p:blipFill>
        <p:spPr>
          <a:xfrm>
            <a:off x="395536" y="1443218"/>
            <a:ext cx="3064258" cy="4325044"/>
          </a:xfrm>
          <a:prstGeom prst="rect">
            <a:avLst/>
          </a:prstGeom>
        </p:spPr>
      </p:pic>
    </p:spTree>
    <p:extLst>
      <p:ext uri="{BB962C8B-B14F-4D97-AF65-F5344CB8AC3E}">
        <p14:creationId xmlns:p14="http://schemas.microsoft.com/office/powerpoint/2010/main" val="19835602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a:bodyPr>
          <a:lstStyle/>
          <a:p>
            <a:pPr marL="624078" indent="-514350"/>
            <a:r>
              <a:rPr lang="zh-TW" altLang="en-US" dirty="0"/>
              <a:t>教育實習</a:t>
            </a:r>
            <a:r>
              <a:rPr lang="zh-TW" altLang="en-US" dirty="0" smtClean="0"/>
              <a:t>注意事項</a:t>
            </a:r>
            <a:r>
              <a:rPr lang="zh-TW" altLang="en-US" sz="2800" dirty="0" smtClean="0"/>
              <a:t>（實習報到前）</a:t>
            </a:r>
            <a:endParaRPr lang="en-US" altLang="zh-TW" dirty="0"/>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4</a:t>
            </a:fld>
            <a:endParaRPr lang="zh-TW" altLang="en-US"/>
          </a:p>
        </p:txBody>
      </p:sp>
      <p:graphicFrame>
        <p:nvGraphicFramePr>
          <p:cNvPr id="7" name="資料庫圖表 6"/>
          <p:cNvGraphicFramePr/>
          <p:nvPr>
            <p:extLst>
              <p:ext uri="{D42A27DB-BD31-4B8C-83A1-F6EECF244321}">
                <p14:modId xmlns:p14="http://schemas.microsoft.com/office/powerpoint/2010/main" val="2608499560"/>
              </p:ext>
            </p:extLst>
          </p:nvPr>
        </p:nvGraphicFramePr>
        <p:xfrm>
          <a:off x="755576" y="1268760"/>
          <a:ext cx="7344816"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5044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609599" y="609600"/>
            <a:ext cx="7130753" cy="1320800"/>
          </a:xfrm>
        </p:spPr>
        <p:txBody>
          <a:bodyPr>
            <a:normAutofit/>
          </a:bodyPr>
          <a:lstStyle/>
          <a:p>
            <a:r>
              <a:rPr lang="en-US" altLang="zh-TW" dirty="0" smtClean="0"/>
              <a:t>(1)</a:t>
            </a:r>
            <a:r>
              <a:rPr lang="zh-TW" altLang="en-US" dirty="0" smtClean="0"/>
              <a:t>檢核實習資格</a:t>
            </a:r>
            <a:r>
              <a:rPr lang="en-US" altLang="zh-TW" dirty="0" smtClean="0"/>
              <a:t>-</a:t>
            </a:r>
            <a:r>
              <a:rPr lang="zh-TW" altLang="en-US" dirty="0" smtClean="0"/>
              <a:t>非大學部學生</a:t>
            </a:r>
            <a:endParaRPr lang="zh-TW" altLang="en-US" dirty="0"/>
          </a:p>
        </p:txBody>
      </p:sp>
      <p:sp>
        <p:nvSpPr>
          <p:cNvPr id="4" name="內容版面配置區 3"/>
          <p:cNvSpPr>
            <a:spLocks noGrp="1"/>
          </p:cNvSpPr>
          <p:nvPr>
            <p:ph idx="1"/>
          </p:nvPr>
        </p:nvSpPr>
        <p:spPr>
          <a:xfrm>
            <a:off x="307975" y="1556792"/>
            <a:ext cx="7936433" cy="4464496"/>
          </a:xfrm>
        </p:spPr>
        <p:txBody>
          <a:bodyPr>
            <a:normAutofit/>
          </a:bodyPr>
          <a:lstStyle/>
          <a:p>
            <a:pPr marL="514350" indent="-514350" algn="just">
              <a:buFont typeface="Wingdings" panose="05000000000000000000" pitchFamily="2" charset="2"/>
              <a:buAutoNum type="circleNumWdWhitePlain"/>
            </a:pPr>
            <a:r>
              <a:rPr lang="zh-TW" altLang="en-US" sz="3200" dirty="0" smtClean="0"/>
              <a:t>研究所學程生</a:t>
            </a:r>
            <a:endParaRPr lang="en-US" altLang="zh-TW" sz="3200" dirty="0" smtClean="0"/>
          </a:p>
          <a:p>
            <a:pPr marL="514350" indent="-514350" algn="just">
              <a:buFont typeface="Wingdings" panose="05000000000000000000" pitchFamily="2" charset="2"/>
              <a:buAutoNum type="circleNumWdWhitePlain"/>
            </a:pPr>
            <a:r>
              <a:rPr lang="zh-TW" altLang="en-US" sz="3200" dirty="0" smtClean="0"/>
              <a:t>非應屆畢業生</a:t>
            </a:r>
            <a:endParaRPr lang="en-US" altLang="zh-TW" sz="3200" dirty="0" smtClean="0"/>
          </a:p>
          <a:p>
            <a:pPr marL="514350" indent="-514350" algn="just">
              <a:buFont typeface="Wingdings" panose="05000000000000000000" pitchFamily="2" charset="2"/>
              <a:buAutoNum type="circleNumWdWhitePlain"/>
            </a:pPr>
            <a:r>
              <a:rPr lang="zh-TW" altLang="en-US" sz="3200" dirty="0"/>
              <a:t>進修推廣</a:t>
            </a:r>
            <a:r>
              <a:rPr lang="zh-TW" altLang="en-US" sz="3200" dirty="0" smtClean="0"/>
              <a:t>專班學員</a:t>
            </a:r>
            <a:endParaRPr lang="en-US" altLang="zh-TW" sz="3200" dirty="0" smtClean="0"/>
          </a:p>
          <a:p>
            <a:pPr marL="457200" indent="-457200" algn="just">
              <a:buFont typeface="Wingdings" panose="05000000000000000000" pitchFamily="2" charset="2"/>
              <a:buChar char="u"/>
            </a:pPr>
            <a:endParaRPr lang="en-US" altLang="zh-TW" sz="2800" dirty="0" smtClean="0"/>
          </a:p>
          <a:p>
            <a:pPr marL="457200" indent="-457200" algn="just">
              <a:buFont typeface="Wingdings" panose="05000000000000000000" pitchFamily="2" charset="2"/>
              <a:buChar char="u"/>
            </a:pPr>
            <a:r>
              <a:rPr lang="zh-TW" altLang="en-US" sz="2800" dirty="0" smtClean="0"/>
              <a:t>如申請實習時有</a:t>
            </a:r>
            <a:r>
              <a:rPr lang="zh-TW" altLang="en-US" sz="2800" dirty="0"/>
              <a:t>其他缺</a:t>
            </a:r>
            <a:r>
              <a:rPr lang="zh-TW" altLang="en-US" sz="2800" dirty="0" smtClean="0"/>
              <a:t>件</a:t>
            </a:r>
            <a:r>
              <a:rPr lang="en-US" altLang="zh-TW" sz="2800" dirty="0" smtClean="0"/>
              <a:t>(</a:t>
            </a:r>
            <a:r>
              <a:rPr lang="zh-TW" altLang="en-US" sz="2800" dirty="0" smtClean="0"/>
              <a:t>國民小學師資生修業要求、個人照片或成績單等</a:t>
            </a:r>
            <a:r>
              <a:rPr lang="en-US" altLang="zh-TW" sz="2800" dirty="0" smtClean="0"/>
              <a:t>)</a:t>
            </a:r>
            <a:r>
              <a:rPr lang="zh-TW" altLang="en-US" sz="2800" dirty="0" smtClean="0"/>
              <a:t>，或研究生要轉換休學</a:t>
            </a:r>
            <a:r>
              <a:rPr lang="en-US" altLang="zh-TW" sz="2800" dirty="0" smtClean="0"/>
              <a:t>/</a:t>
            </a:r>
            <a:r>
              <a:rPr lang="zh-TW" altLang="en-US" sz="2800" dirty="0" smtClean="0"/>
              <a:t>帶論文實習者，請於</a:t>
            </a:r>
            <a:r>
              <a:rPr lang="en-US" altLang="zh-TW" sz="2800" b="1" u="sng" dirty="0" smtClean="0">
                <a:solidFill>
                  <a:schemeClr val="accent5"/>
                </a:solidFill>
              </a:rPr>
              <a:t>114</a:t>
            </a:r>
            <a:r>
              <a:rPr lang="zh-TW" altLang="en-US" sz="2800" b="1" u="sng" dirty="0" smtClean="0">
                <a:solidFill>
                  <a:schemeClr val="accent5"/>
                </a:solidFill>
              </a:rPr>
              <a:t>年</a:t>
            </a:r>
            <a:r>
              <a:rPr lang="en-US" altLang="zh-TW" sz="2800" b="1" u="sng" dirty="0" smtClean="0">
                <a:solidFill>
                  <a:schemeClr val="accent5"/>
                </a:solidFill>
              </a:rPr>
              <a:t>1</a:t>
            </a:r>
            <a:r>
              <a:rPr lang="zh-TW" altLang="en-US" sz="2800" b="1" u="sng" dirty="0" smtClean="0">
                <a:solidFill>
                  <a:schemeClr val="accent5"/>
                </a:solidFill>
              </a:rPr>
              <a:t>月</a:t>
            </a:r>
            <a:r>
              <a:rPr lang="en-US" altLang="zh-TW" sz="2800" b="1" u="sng" dirty="0" smtClean="0">
                <a:solidFill>
                  <a:schemeClr val="accent5"/>
                </a:solidFill>
              </a:rPr>
              <a:t>24</a:t>
            </a:r>
            <a:r>
              <a:rPr lang="zh-TW" altLang="en-US" sz="2800" b="1" u="sng" dirty="0" smtClean="0">
                <a:solidFill>
                  <a:schemeClr val="accent5"/>
                </a:solidFill>
              </a:rPr>
              <a:t>日前</a:t>
            </a:r>
            <a:r>
              <a:rPr lang="zh-TW" altLang="en-US" sz="2800" dirty="0" smtClean="0"/>
              <a:t>補交，以免影響實習資格。</a:t>
            </a:r>
            <a:endParaRPr lang="en-US" altLang="zh-TW" sz="2800" dirty="0" smtClean="0"/>
          </a:p>
          <a:p>
            <a:pPr marL="457200" indent="-457200" algn="just">
              <a:buFont typeface="+mj-lt"/>
              <a:buAutoNum type="arabicPeriod"/>
            </a:pPr>
            <a:endParaRPr lang="en-US" altLang="zh-TW" sz="2800" dirty="0"/>
          </a:p>
          <a:p>
            <a:endParaRPr lang="zh-TW" altLang="en-US" dirty="0"/>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t>5</a:t>
            </a:fld>
            <a:endParaRPr lang="zh-TW" altLang="en-US"/>
          </a:p>
        </p:txBody>
      </p:sp>
      <p:sp>
        <p:nvSpPr>
          <p:cNvPr id="5" name="AutoShape 2" descr="data:image/png;base64,iVBORw0KGgoAAAANSUhEUgAAAIgAAACICAYAAAA8uqNSAAAIBElEQVR4Xu2d65LjWAiDO+//0Jmq2SRV8bT9IYSdeK39ey6AEILj3u653e/3+0/+CwIrCNxCkHBjC4EQJPzYRCAECUFCkHCgj0AUpI/dJU6GIJdIcz/IEKSP3SVOhiCXSHM/yBCkj90lTpYJcrvdDgVk+YGX7KsfhOm+ZbDf5o+bjCpeIUgR6RAEgFIrroj76rZvS8i3+TON79p9UZAi0iGIqCDVHlbE/2epUJQQd73q13Mf2aP7CC+Kn+6n9e79bQWhgMnh5ToFML2u+heCREE2EQhBQpAQ5BcExlqM+sqhitx7nVqM2kKnWyDFr/pP/o2/Yo4OgAJU11WAab9qn/CjdfKHzlcLIAqygnQVwOfxEGTxqZ0YOs3w6QSo/tH+af+Oxvf0LYYSpD6bab9qT1Ucsh+CLH7bgipQTZh6nzpkL/0JQT7cYkIQ7afppEBVQp9mSA1BQpA3DqgVQC3Cvc89Ty2JWiLF595/+iHVBdBNsHveTWAIIs44lLDphJA9Wp/2h1ou+fO/m0GiICefQYjRtE4EoPP0XUE9P1WBVbvT8RMehytIFYjVYQhajHq/2rPdFqD6N5XAqt0uAceeuVVHQ5DfEegmsIp79/4QZAXhtJj/gGkTpMrc7j41QVQhZ1vv4lY9t/sMUnWkuy8E6SJXOxeCiD8M/DaFqaW5vysECUE22TNOkD5Xz3FSfRZTC6Rn8zlQEYbUswTU9TMEWXl+589gPp5z4l8viIJ0S/Gk56IgpoLQlE+fjk/Km5fbpBjVoe95oYsn+UN4V/1tfygjA2pFUkCfXqeEEB5UQHSeCKXiTfZeRK7OIOQgAfDpBLv2QxBAMAR5/zcPVDyogKiiyd7HFUQNUA1ob4DU+6cVx8WPvqsQQSj+tXjLM4gboCvRKuEIUIonBHk8/6szCAGqEoAS7toLQd4RiILAhy4CiCRaVRTVHhUYEZ78J3/sFuM6QOcpAWqArkJRQj6tcEQoFa8QBP7lNSIwAU6EPPp+8pcK0v4O4lZY1cHnPjVgShgpgBsfVfje96t4RUGiIGpN/t0/9sylipiuaLKnokEtgO4jxVDXyZ6LZ1VhQpBHJkKQ3ykZgoQgm2IVgoQgMwQhCaYeSzMD3U/n1Z5N+1176iuJ/KnODKuvkeavtpYVhBIYgmynmPALQRYIqIRyK/rbEkSEcOMlBasqUhSkmKkqoFWJL5p9bZu2X72vTRBVAWi/uk4Ak2IQQEd9Z3jGQf5SvOo6xf/yq/rjfgKMAlQJQPYIENUfV5L39pfiVddDkOEf/xOgIYj4R+ZoyCJAaZ0qJgqyjRAR/vAWQwklQqktQCUI7Z/2T8WD9lNB0frqcH3UDEIBTieAEk4zEflLFdhNCNmtvpIoPvI/CgJ/HoISRQCHICbAeycgCjLzezzl7yCUULViaD+t00xCLYsIROfJ/pTEr30nUe9X8ZRbTAjyXpEhCDFisa4ylPbTOiWIFCAKsk34KIj5B2OIoGoLoHqkgnHXx5+5VKFqwLR/2p77CtkrIVUcyH71HtpXHlJJkglwqjhyNAR5RyAEAca4hKTzlAB3XS0IKjCKp2svCrKCnEsAOt9NWPXZ694/PqSqDCcAqaURAHtV1OowNzz0uni6LTkEIYaJ6yqhVQK7BaXaC0FEAtD2EIQQWqyrjKfvBqL5n27FqHbWZgK6R/VPxfPrWowaABGC1ikBBJBa8e59RAjCT51J3P3jLYYCnF4PQd7/FcxpAoYg4qsjCqKW5M4zR1qM99Pjr28xxDeSRDdAdcZQCUn7Kb6j/aN8rH7fqf4/qWTADVi9/9sSQDMWEZ7iJ0JSC6T7QxBAyE1ACAIAR0G8VwVVuEtguv/jCqK2BNrfDXjtwxbZUxXCbSlufFMtp/zTXHKYFGTvBJB/lLC9/SN8VP/V/RRfFER8lruEovNqgt39IYiIoNoy1P0hiJgQd7ubIEoYDYFUgeQfrRM+1KLIP7p/9xbTdaB6zgU4BKki/b5vbEjtma+fCkHen9FTrxTKQAjyQCgt5neqlAlCPZCYqK67CSN7pEjqOtmjinftfXwGCUG2f1s+BDH//4m9AVTvVyuWFE21T/fROimS6o/9iomCREE2SUcV5zKW7lfXVX+oh1OBqOdpv/osd/ePK4gaICVMJYAqwWSf4glBAEFKICWA1ul+dZ3sqT08BAlBpBbrEowUy20ZVFDVAmp/B3Elns6r6yqgLoB0nhSnmqDqPsJLJfRzfwjyQGK6okMQ889gEuPV9SiI9gyvFkQUJAqyPXtVf+1huueqCkGSTfdVe/lzn3ufer5a0Wocr1ni6H+zTgWAhiSXgK4/qn+UKNWfEGSBKAFI69MJnb7P9Z8IqK5TAa7dd9oZZDqh0/eFIAe/YqhiaEah85RQdZ3sUUVTPOQP2a+2tNMoCAVMgNJ5AlxdJ3shCCC0N+CUILWl7O0v3a/6S/FHQQih4aG5Cnj12UmKqBKKCLb7kCrm45/tJLnLAyqAdF5NsHufGi/ZIwJ07Y3NICGI99v9KkHVAglBoGVQBaoJcu/rJmytRUVBFgioFeQmlBRSTbi6n/z/OoIQYO66OoS5+90EqOcpoXSfq3jV/LRnkKqB7j434dMK4yaUcKCEu4pD9sdfMV2D1XMhyDtSIQgMmaoiqPtJ0qMg1dLOvkshUJ5BLoVKgn0hEIKEDJsIhCAhSAgSDvQRiIL0sbvEyRDkEmnuBxmC9LG7xMkQ5BJp7gcZgvSxu8TJP398Yx0YJmxFAAAAAElFTkSuQmCC"/>
          <p:cNvSpPr>
            <a:spLocks noChangeAspect="1" noChangeArrowheads="1"/>
          </p:cNvSpPr>
          <p:nvPr/>
        </p:nvSpPr>
        <p:spPr bwMode="auto">
          <a:xfrm>
            <a:off x="155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Tree>
    <p:extLst>
      <p:ext uri="{BB962C8B-B14F-4D97-AF65-F5344CB8AC3E}">
        <p14:creationId xmlns:p14="http://schemas.microsoft.com/office/powerpoint/2010/main" val="870988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pPr lvl="0"/>
            <a:r>
              <a:rPr lang="en-US" altLang="zh-TW" dirty="0" smtClean="0"/>
              <a:t>(2)</a:t>
            </a:r>
            <a:r>
              <a:rPr lang="zh-TW" altLang="en-US" dirty="0"/>
              <a:t>確認報到</a:t>
            </a:r>
            <a:r>
              <a:rPr lang="zh-TW" altLang="en-US" dirty="0" smtClean="0"/>
              <a:t>日期</a:t>
            </a:r>
            <a:endParaRPr lang="zh-TW" altLang="en-US" dirty="0"/>
          </a:p>
        </p:txBody>
      </p:sp>
      <p:sp>
        <p:nvSpPr>
          <p:cNvPr id="12" name="內容版面配置區 1"/>
          <p:cNvSpPr>
            <a:spLocks noGrp="1"/>
          </p:cNvSpPr>
          <p:nvPr>
            <p:ph idx="1"/>
          </p:nvPr>
        </p:nvSpPr>
        <p:spPr>
          <a:xfrm>
            <a:off x="611560" y="1556792"/>
            <a:ext cx="7776864" cy="4608512"/>
          </a:xfrm>
          <a:solidFill>
            <a:srgbClr val="FFFFFF">
              <a:alpha val="69804"/>
            </a:srgbClr>
          </a:solidFill>
        </p:spPr>
        <p:style>
          <a:lnRef idx="2">
            <a:schemeClr val="accent1"/>
          </a:lnRef>
          <a:fillRef idx="1">
            <a:schemeClr val="lt1"/>
          </a:fillRef>
          <a:effectRef idx="0">
            <a:schemeClr val="accent1"/>
          </a:effectRef>
          <a:fontRef idx="minor">
            <a:schemeClr val="dk1"/>
          </a:fontRef>
        </p:style>
        <p:txBody>
          <a:bodyPr anchor="ctr">
            <a:normAutofit/>
          </a:bodyPr>
          <a:lstStyle/>
          <a:p>
            <a:pPr algn="just">
              <a:buFont typeface="Wingdings" panose="05000000000000000000" pitchFamily="2" charset="2"/>
              <a:buChar char="n"/>
            </a:pPr>
            <a:r>
              <a:rPr lang="zh-TW" altLang="en-US" sz="2800" dirty="0" smtClean="0"/>
              <a:t>各位同學請於</a:t>
            </a:r>
            <a:r>
              <a:rPr lang="en-US" altLang="zh-TW" sz="2800" dirty="0" smtClean="0"/>
              <a:t>114</a:t>
            </a:r>
            <a:r>
              <a:rPr lang="zh-TW" altLang="en-US" sz="2800" dirty="0" smtClean="0"/>
              <a:t>年</a:t>
            </a:r>
            <a:r>
              <a:rPr lang="en-US" altLang="zh-TW" sz="2800" dirty="0" smtClean="0"/>
              <a:t>1</a:t>
            </a:r>
            <a:r>
              <a:rPr lang="zh-TW" altLang="en-US" sz="2800" dirty="0" smtClean="0"/>
              <a:t>月</a:t>
            </a:r>
            <a:r>
              <a:rPr lang="en-US" altLang="zh-TW" sz="2800" dirty="0" smtClean="0"/>
              <a:t>31</a:t>
            </a:r>
            <a:r>
              <a:rPr lang="zh-TW" altLang="en-US" sz="2800" dirty="0" smtClean="0"/>
              <a:t>日前主動與各班指導教師聯絡交換通訊方式，並向</a:t>
            </a:r>
            <a:r>
              <a:rPr lang="zh-TW" altLang="en-US" sz="2800" dirty="0"/>
              <a:t>實習機構</a:t>
            </a:r>
            <a:r>
              <a:rPr lang="zh-TW" altLang="en-US" sz="2800" dirty="0" smtClean="0"/>
              <a:t>確認實際報到</a:t>
            </a:r>
            <a:r>
              <a:rPr lang="zh-TW" altLang="en-US" sz="2800" dirty="0"/>
              <a:t>日期</a:t>
            </a:r>
            <a:r>
              <a:rPr lang="zh-TW" altLang="en-US" sz="2800" dirty="0" smtClean="0"/>
              <a:t>，報到後應繳</a:t>
            </a:r>
            <a:r>
              <a:rPr lang="zh-TW" altLang="en-US" sz="2800" dirty="0"/>
              <a:t>回報到</a:t>
            </a:r>
            <a:r>
              <a:rPr lang="zh-TW" altLang="en-US" sz="2800" dirty="0" smtClean="0"/>
              <a:t>表。</a:t>
            </a:r>
            <a:endParaRPr lang="en-US" altLang="zh-TW" sz="2800" dirty="0" smtClean="0"/>
          </a:p>
          <a:p>
            <a:pPr algn="just">
              <a:buFont typeface="Wingdings" panose="05000000000000000000" pitchFamily="2" charset="2"/>
              <a:buChar char="n"/>
            </a:pPr>
            <a:r>
              <a:rPr lang="zh-TW" altLang="en-US" sz="2800" b="1" dirty="0" smtClean="0">
                <a:solidFill>
                  <a:schemeClr val="accent1"/>
                </a:solidFill>
              </a:rPr>
              <a:t>填寫表格：實習輔導手冊附件一</a:t>
            </a:r>
            <a:endParaRPr lang="en-US" altLang="zh-TW" sz="2800" b="1" dirty="0">
              <a:solidFill>
                <a:schemeClr val="accent1"/>
              </a:solidFill>
            </a:endParaRPr>
          </a:p>
          <a:p>
            <a:pPr algn="just">
              <a:buFont typeface="Wingdings" panose="05000000000000000000" pitchFamily="2" charset="2"/>
              <a:buChar char="n"/>
            </a:pPr>
            <a:r>
              <a:rPr lang="zh-TW" altLang="en-US" sz="2800" dirty="0" smtClean="0"/>
              <a:t>繳交</a:t>
            </a:r>
            <a:r>
              <a:rPr lang="zh-TW" altLang="en-US" sz="2800" dirty="0"/>
              <a:t>期限</a:t>
            </a:r>
            <a:r>
              <a:rPr lang="zh-TW" altLang="en-US" sz="2800" dirty="0" smtClean="0"/>
              <a:t>：</a:t>
            </a:r>
            <a:r>
              <a:rPr lang="en-US" altLang="zh-TW" sz="2800" dirty="0" smtClean="0"/>
              <a:t>114</a:t>
            </a:r>
            <a:r>
              <a:rPr lang="zh-TW" altLang="en-US" sz="2800" dirty="0" smtClean="0"/>
              <a:t>年</a:t>
            </a:r>
            <a:r>
              <a:rPr lang="en-US" altLang="zh-TW" sz="2800" dirty="0" smtClean="0"/>
              <a:t>2</a:t>
            </a:r>
            <a:r>
              <a:rPr lang="zh-TW" altLang="en-US" sz="2800" dirty="0" smtClean="0"/>
              <a:t>月</a:t>
            </a:r>
            <a:r>
              <a:rPr lang="en-US" altLang="zh-TW" sz="2800" dirty="0" smtClean="0"/>
              <a:t>10</a:t>
            </a:r>
            <a:r>
              <a:rPr lang="zh-TW" altLang="en-US" sz="2800" dirty="0" smtClean="0"/>
              <a:t>日前</a:t>
            </a:r>
            <a:endParaRPr lang="en-US" altLang="zh-TW" sz="2800" dirty="0" smtClean="0"/>
          </a:p>
          <a:p>
            <a:pPr algn="just">
              <a:buFont typeface="Wingdings" panose="05000000000000000000" pitchFamily="2" charset="2"/>
              <a:buChar char="n"/>
            </a:pPr>
            <a:r>
              <a:rPr lang="zh-TW" altLang="en-US" sz="2800" dirty="0" smtClean="0"/>
              <a:t>繳交方式：</a:t>
            </a:r>
            <a:r>
              <a:rPr lang="zh-TW" altLang="en-US" sz="2800" dirty="0" smtClean="0">
                <a:sym typeface="Wingdings" panose="05000000000000000000" pitchFamily="2" charset="2"/>
              </a:rPr>
              <a:t>上傳掃描拍照電子檔</a:t>
            </a:r>
            <a:endParaRPr lang="en-US" altLang="zh-TW" sz="2800" dirty="0" smtClean="0">
              <a:sym typeface="Wingdings" panose="05000000000000000000" pitchFamily="2" charset="2"/>
            </a:endParaRPr>
          </a:p>
          <a:p>
            <a:pPr algn="just">
              <a:buFont typeface="Wingdings" panose="05000000000000000000" pitchFamily="2" charset="2"/>
              <a:buChar char="n"/>
            </a:pPr>
            <a:r>
              <a:rPr lang="en-US" altLang="zh-TW" sz="2800" u="sng" dirty="0" smtClean="0">
                <a:solidFill>
                  <a:schemeClr val="accent1"/>
                </a:solidFill>
              </a:rPr>
              <a:t>https</a:t>
            </a:r>
            <a:r>
              <a:rPr lang="en-US" altLang="zh-TW" sz="2800" u="sng" dirty="0">
                <a:solidFill>
                  <a:schemeClr val="accent1"/>
                </a:solidFill>
              </a:rPr>
              <a:t>://forms.gle/sQCDTdfikQ9WpwnQA</a:t>
            </a:r>
            <a:endParaRPr lang="en-US" altLang="zh-TW" sz="2800" dirty="0" smtClean="0"/>
          </a:p>
        </p:txBody>
      </p:sp>
      <p:sp>
        <p:nvSpPr>
          <p:cNvPr id="11" name="投影片編號版面配置區 10"/>
          <p:cNvSpPr>
            <a:spLocks noGrp="1"/>
          </p:cNvSpPr>
          <p:nvPr>
            <p:ph type="sldNum" sz="quarter" idx="12"/>
          </p:nvPr>
        </p:nvSpPr>
        <p:spPr/>
        <p:txBody>
          <a:bodyPr/>
          <a:lstStyle/>
          <a:p>
            <a:fld id="{73DA0BB7-265A-403C-9275-D587AB510EDC}" type="slidenum">
              <a:rPr lang="zh-TW" altLang="en-US" smtClean="0"/>
              <a:t>6</a:t>
            </a:fld>
            <a:endParaRPr lang="zh-TW" altLang="en-US"/>
          </a:p>
        </p:txBody>
      </p:sp>
      <p:sp>
        <p:nvSpPr>
          <p:cNvPr id="5" name="AutoShape 2" descr="data:image/png;base64,iVBORw0KGgoAAAANSUhEUgAAAIgAAACICAYAAAA8uqNSAAAIBElEQVR4Xu2d65LjWAiDO+//0Jmq2SRV8bT9IYSdeK39ey6AEILj3u653e/3+0/+CwIrCNxCkHBjC4EQJPzYRCAECUFCkHCgj0AUpI/dJU6GIJdIcz/IEKSP3SVOhiCXSHM/yBCkj90lTpYJcrvdDgVk+YGX7KsfhOm+ZbDf5o+bjCpeIUgR6RAEgFIrroj76rZvS8i3+TON79p9UZAi0iGIqCDVHlbE/2epUJQQd73q13Mf2aP7CC+Kn+6n9e79bQWhgMnh5ToFML2u+heCREE2EQhBQpAQ5BcExlqM+sqhitx7nVqM2kKnWyDFr/pP/o2/Yo4OgAJU11WAab9qn/CjdfKHzlcLIAqygnQVwOfxEGTxqZ0YOs3w6QSo/tH+af+Oxvf0LYYSpD6bab9qT1Ucsh+CLH7bgipQTZh6nzpkL/0JQT7cYkIQ7afppEBVQp9mSA1BQpA3DqgVQC3Cvc89Ty2JWiLF595/+iHVBdBNsHveTWAIIs44lLDphJA9Wp/2h1ou+fO/m0GiICefQYjRtE4EoPP0XUE9P1WBVbvT8RMehytIFYjVYQhajHq/2rPdFqD6N5XAqt0uAceeuVVHQ5DfEegmsIp79/4QZAXhtJj/gGkTpMrc7j41QVQhZ1vv4lY9t/sMUnWkuy8E6SJXOxeCiD8M/DaFqaW5vysECUE22TNOkD5Xz3FSfRZTC6Rn8zlQEYbUswTU9TMEWXl+589gPp5z4l8viIJ0S/Gk56IgpoLQlE+fjk/Km5fbpBjVoe95oYsn+UN4V/1tfygjA2pFUkCfXqeEEB5UQHSeCKXiTfZeRK7OIOQgAfDpBLv2QxBAMAR5/zcPVDyogKiiyd7HFUQNUA1ob4DU+6cVx8WPvqsQQSj+tXjLM4gboCvRKuEIUIonBHk8/6szCAGqEoAS7toLQd4RiILAhy4CiCRaVRTVHhUYEZ78J3/sFuM6QOcpAWqArkJRQj6tcEQoFa8QBP7lNSIwAU6EPPp+8pcK0v4O4lZY1cHnPjVgShgpgBsfVfje96t4RUGiIGpN/t0/9sylipiuaLKnokEtgO4jxVDXyZ6LZ1VhQpBHJkKQ3ykZgoQgm2IVgoQgMwQhCaYeSzMD3U/n1Z5N+1176iuJ/KnODKuvkeavtpYVhBIYgmynmPALQRYIqIRyK/rbEkSEcOMlBasqUhSkmKkqoFWJL5p9bZu2X72vTRBVAWi/uk4Ak2IQQEd9Z3jGQf5SvOo6xf/yq/rjfgKMAlQJQPYIENUfV5L39pfiVddDkOEf/xOgIYj4R+ZoyCJAaZ0qJgqyjRAR/vAWQwklQqktQCUI7Z/2T8WD9lNB0frqcH3UDEIBTieAEk4zEflLFdhNCNmtvpIoPvI/CgJ/HoISRQCHICbAeycgCjLzezzl7yCUULViaD+t00xCLYsIROfJ/pTEr30nUe9X8ZRbTAjyXpEhCDFisa4ylPbTOiWIFCAKsk34KIj5B2OIoGoLoHqkgnHXx5+5VKFqwLR/2p77CtkrIVUcyH71HtpXHlJJkglwqjhyNAR5RyAEAca4hKTzlAB3XS0IKjCKp2svCrKCnEsAOt9NWPXZ694/PqSqDCcAqaURAHtV1OowNzz0uni6LTkEIYaJ6yqhVQK7BaXaC0FEAtD2EIQQWqyrjKfvBqL5n27FqHbWZgK6R/VPxfPrWowaABGC1ikBBJBa8e59RAjCT51J3P3jLYYCnF4PQd7/FcxpAoYg4qsjCqKW5M4zR1qM99Pjr28xxDeSRDdAdcZQCUn7Kb6j/aN8rH7fqf4/qWTADVi9/9sSQDMWEZ7iJ0JSC6T7QxBAyE1ACAIAR0G8VwVVuEtguv/jCqK2BNrfDXjtwxbZUxXCbSlufFMtp/zTXHKYFGTvBJB/lLC9/SN8VP/V/RRfFER8lruEovNqgt39IYiIoNoy1P0hiJgQd7ubIEoYDYFUgeQfrRM+1KLIP7p/9xbTdaB6zgU4BKki/b5vbEjtma+fCkHen9FTrxTKQAjyQCgt5neqlAlCPZCYqK67CSN7pEjqOtmjinftfXwGCUG2f1s+BDH//4m9AVTvVyuWFE21T/fROimS6o/9iomCREE2SUcV5zKW7lfXVX+oh1OBqOdpv/osd/ePK4gaICVMJYAqwWSf4glBAEFKICWA1ul+dZ3sqT08BAlBpBbrEowUy20ZVFDVAmp/B3Elns6r6yqgLoB0nhSnmqDqPsJLJfRzfwjyQGK6okMQ889gEuPV9SiI9gyvFkQUJAqyPXtVf+1huueqCkGSTfdVe/lzn3ufer5a0Wocr1ni6H+zTgWAhiSXgK4/qn+UKNWfEGSBKAFI69MJnb7P9Z8IqK5TAa7dd9oZZDqh0/eFIAe/YqhiaEah85RQdZ3sUUVTPOQP2a+2tNMoCAVMgNJ5AlxdJ3shCCC0N+CUILWl7O0v3a/6S/FHQQih4aG5Cnj12UmKqBKKCLb7kCrm45/tJLnLAyqAdF5NsHufGi/ZIwJ07Y3NICGI99v9KkHVAglBoGVQBaoJcu/rJmytRUVBFgioFeQmlBRSTbi6n/z/OoIQYO66OoS5+90EqOcpoXSfq3jV/LRnkKqB7j434dMK4yaUcKCEu4pD9sdfMV2D1XMhyDtSIQgMmaoiqPtJ0qMg1dLOvkshUJ5BLoVKgn0hEIKEDJsIhCAhSAgSDvQRiIL0sbvEyRDkEmnuBxmC9LG7xMkQ5BJp7gcZgvSxu8TJP398Yx0YJmxFAAAAAElFTkSuQmCC"/>
          <p:cNvSpPr>
            <a:spLocks noChangeAspect="1" noChangeArrowheads="1"/>
          </p:cNvSpPr>
          <p:nvPr/>
        </p:nvSpPr>
        <p:spPr bwMode="auto">
          <a:xfrm>
            <a:off x="155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Tree>
    <p:extLst>
      <p:ext uri="{BB962C8B-B14F-4D97-AF65-F5344CB8AC3E}">
        <p14:creationId xmlns:p14="http://schemas.microsoft.com/office/powerpoint/2010/main" val="17227526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pPr lvl="0"/>
            <a:r>
              <a:rPr lang="en-US" altLang="zh-TW" dirty="0" smtClean="0"/>
              <a:t>(3)</a:t>
            </a:r>
            <a:r>
              <a:rPr lang="zh-TW" altLang="en-US" dirty="0" smtClean="0"/>
              <a:t>繳交實習費用</a:t>
            </a:r>
            <a:endParaRPr lang="zh-TW" altLang="en-US" dirty="0">
              <a:effectLst>
                <a:outerShdw blurRad="38100" dist="38100" dir="2700000" algn="tl">
                  <a:srgbClr val="000000">
                    <a:alpha val="43137"/>
                  </a:srgbClr>
                </a:outerShdw>
              </a:effectLst>
            </a:endParaRPr>
          </a:p>
        </p:txBody>
      </p:sp>
      <p:graphicFrame>
        <p:nvGraphicFramePr>
          <p:cNvPr id="6" name="內容版面配置區 5"/>
          <p:cNvGraphicFramePr>
            <a:graphicFrameLocks noGrp="1"/>
          </p:cNvGraphicFramePr>
          <p:nvPr>
            <p:ph idx="1"/>
            <p:extLst>
              <p:ext uri="{D42A27DB-BD31-4B8C-83A1-F6EECF244321}">
                <p14:modId xmlns:p14="http://schemas.microsoft.com/office/powerpoint/2010/main" val="3803870776"/>
              </p:ext>
            </p:extLst>
          </p:nvPr>
        </p:nvGraphicFramePr>
        <p:xfrm>
          <a:off x="251520" y="1916832"/>
          <a:ext cx="8607345" cy="4104456"/>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342649">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2088232">
                  <a:extLst>
                    <a:ext uri="{9D8B030D-6E8A-4147-A177-3AD203B41FA5}">
                      <a16:colId xmlns:a16="http://schemas.microsoft.com/office/drawing/2014/main" val="20004"/>
                    </a:ext>
                  </a:extLst>
                </a:gridCol>
              </a:tblGrid>
              <a:tr h="684076">
                <a:tc>
                  <a:txBody>
                    <a:bodyPr/>
                    <a:lstStyle/>
                    <a:p>
                      <a:pPr algn="ctr"/>
                      <a:r>
                        <a:rPr lang="zh-TW" altLang="en-US" dirty="0" smtClean="0"/>
                        <a:t>身份別</a:t>
                      </a:r>
                      <a:endParaRPr lang="zh-TW" altLang="en-US" dirty="0"/>
                    </a:p>
                  </a:txBody>
                  <a:tcPr anchor="ctr"/>
                </a:tc>
                <a:tc>
                  <a:txBody>
                    <a:bodyPr/>
                    <a:lstStyle/>
                    <a:p>
                      <a:pPr algn="ctr"/>
                      <a:r>
                        <a:rPr lang="zh-TW" altLang="en-US" dirty="0" smtClean="0"/>
                        <a:t>學分費</a:t>
                      </a:r>
                      <a:endParaRPr lang="en-US" altLang="zh-TW" dirty="0" smtClean="0"/>
                    </a:p>
                    <a:p>
                      <a:pPr algn="ctr"/>
                      <a:r>
                        <a:rPr lang="en-US" altLang="zh-TW" dirty="0" smtClean="0"/>
                        <a:t>(</a:t>
                      </a:r>
                      <a:r>
                        <a:rPr lang="zh-TW" altLang="en-US" dirty="0" smtClean="0"/>
                        <a:t>共</a:t>
                      </a:r>
                      <a:r>
                        <a:rPr lang="en-US" altLang="zh-TW" dirty="0" smtClean="0"/>
                        <a:t>4</a:t>
                      </a:r>
                      <a:r>
                        <a:rPr lang="zh-TW" altLang="en-US" dirty="0" smtClean="0"/>
                        <a:t>學分</a:t>
                      </a:r>
                      <a:r>
                        <a:rPr lang="en-US" altLang="zh-TW" dirty="0" smtClean="0"/>
                        <a:t>)</a:t>
                      </a:r>
                      <a:endParaRPr lang="zh-TW" altLang="en-US" dirty="0"/>
                    </a:p>
                  </a:txBody>
                  <a:tcPr anchor="ctr"/>
                </a:tc>
                <a:tc>
                  <a:txBody>
                    <a:bodyPr/>
                    <a:lstStyle/>
                    <a:p>
                      <a:pPr algn="ctr"/>
                      <a:r>
                        <a:rPr lang="zh-TW" altLang="en-US" dirty="0" smtClean="0"/>
                        <a:t>平安保險費</a:t>
                      </a:r>
                      <a:endParaRPr lang="en-US" altLang="zh-TW" dirty="0" smtClean="0"/>
                    </a:p>
                  </a:txBody>
                  <a:tcPr anchor="ctr"/>
                </a:tc>
                <a:tc>
                  <a:txBody>
                    <a:bodyPr/>
                    <a:lstStyle/>
                    <a:p>
                      <a:pPr algn="ctr"/>
                      <a:r>
                        <a:rPr lang="zh-TW" altLang="en-US" dirty="0" smtClean="0"/>
                        <a:t>合計</a:t>
                      </a:r>
                      <a:endParaRPr lang="zh-TW" altLang="en-US" dirty="0"/>
                    </a:p>
                  </a:txBody>
                  <a:tcPr anchor="ctr"/>
                </a:tc>
                <a:tc>
                  <a:txBody>
                    <a:bodyPr/>
                    <a:lstStyle/>
                    <a:p>
                      <a:pPr algn="ctr"/>
                      <a:r>
                        <a:rPr lang="zh-TW" altLang="en-US" dirty="0" smtClean="0"/>
                        <a:t>繳費期限</a:t>
                      </a:r>
                      <a:endParaRPr lang="zh-TW" altLang="en-US" dirty="0"/>
                    </a:p>
                  </a:txBody>
                  <a:tcPr anchor="ctr"/>
                </a:tc>
                <a:extLst>
                  <a:ext uri="{0D108BD9-81ED-4DB2-BD59-A6C34878D82A}">
                    <a16:rowId xmlns:a16="http://schemas.microsoft.com/office/drawing/2014/main" val="10000"/>
                  </a:ext>
                </a:extLst>
              </a:tr>
              <a:tr h="684076">
                <a:tc>
                  <a:txBody>
                    <a:bodyPr/>
                    <a:lstStyle/>
                    <a:p>
                      <a:pPr algn="ctr"/>
                      <a:r>
                        <a:rPr lang="en-US" altLang="zh-TW" b="1" dirty="0" smtClean="0"/>
                        <a:t>1.</a:t>
                      </a:r>
                      <a:r>
                        <a:rPr lang="zh-TW" altLang="en-US" b="1" dirty="0" smtClean="0"/>
                        <a:t>大學部學生</a:t>
                      </a:r>
                      <a:endParaRPr lang="zh-TW" altLang="en-US" b="1" dirty="0"/>
                    </a:p>
                  </a:txBody>
                  <a:tcPr anchor="ctr"/>
                </a:tc>
                <a:tc>
                  <a:txBody>
                    <a:bodyPr/>
                    <a:lstStyle/>
                    <a:p>
                      <a:pPr algn="ctr"/>
                      <a:r>
                        <a:rPr lang="en-US" altLang="zh-TW" b="1" dirty="0" smtClean="0"/>
                        <a:t>1000</a:t>
                      </a:r>
                      <a:r>
                        <a:rPr lang="zh-TW" altLang="en-US" b="1" dirty="0" smtClean="0"/>
                        <a:t>元*</a:t>
                      </a:r>
                      <a:r>
                        <a:rPr lang="en-US" altLang="zh-TW" b="1" dirty="0" smtClean="0"/>
                        <a:t>4</a:t>
                      </a:r>
                      <a:r>
                        <a:rPr lang="zh-TW" altLang="en-US" b="1" dirty="0" smtClean="0"/>
                        <a:t>學分</a:t>
                      </a:r>
                      <a:endParaRPr lang="zh-TW" altLang="en-US" b="1" dirty="0"/>
                    </a:p>
                  </a:txBody>
                  <a:tcPr anchor="ctr"/>
                </a:tc>
                <a:tc>
                  <a:txBody>
                    <a:bodyPr/>
                    <a:lstStyle/>
                    <a:p>
                      <a:pPr algn="ctr"/>
                      <a:r>
                        <a:rPr lang="en-US" altLang="zh-TW" b="1" dirty="0" smtClean="0"/>
                        <a:t>209</a:t>
                      </a:r>
                      <a:r>
                        <a:rPr lang="zh-TW" altLang="en-US" b="1" dirty="0" smtClean="0"/>
                        <a:t>元</a:t>
                      </a:r>
                      <a:endParaRPr lang="zh-TW" altLang="en-US" b="1" dirty="0"/>
                    </a:p>
                  </a:txBody>
                  <a:tcPr anchor="ctr"/>
                </a:tc>
                <a:tc>
                  <a:txBody>
                    <a:bodyPr/>
                    <a:lstStyle/>
                    <a:p>
                      <a:pPr algn="ctr"/>
                      <a:r>
                        <a:rPr lang="en-US" altLang="zh-TW" b="1" dirty="0" smtClean="0"/>
                        <a:t>4209</a:t>
                      </a:r>
                      <a:r>
                        <a:rPr lang="zh-TW" altLang="en-US" b="1" dirty="0" smtClean="0"/>
                        <a:t>元</a:t>
                      </a:r>
                      <a:endParaRPr lang="zh-TW" altLang="en-US" b="1" dirty="0"/>
                    </a:p>
                  </a:txBody>
                  <a:tcPr anchor="ctr"/>
                </a:tc>
                <a:tc rowSpan="4">
                  <a:txBody>
                    <a:bodyPr/>
                    <a:lstStyle/>
                    <a:p>
                      <a:pPr algn="ctr"/>
                      <a:r>
                        <a:rPr lang="en-US" altLang="zh-TW" b="1" dirty="0" smtClean="0">
                          <a:solidFill>
                            <a:srgbClr val="FF0000"/>
                          </a:solidFill>
                        </a:rPr>
                        <a:t>114/1/6(</a:t>
                      </a:r>
                      <a:r>
                        <a:rPr lang="zh-TW" altLang="en-US" b="1" dirty="0" smtClean="0">
                          <a:solidFill>
                            <a:srgbClr val="FF0000"/>
                          </a:solidFill>
                        </a:rPr>
                        <a:t>一</a:t>
                      </a:r>
                      <a:r>
                        <a:rPr lang="en-US" altLang="zh-TW" b="1" dirty="0" smtClean="0">
                          <a:solidFill>
                            <a:srgbClr val="FF0000"/>
                          </a:solidFill>
                        </a:rPr>
                        <a:t>)</a:t>
                      </a:r>
                    </a:p>
                    <a:p>
                      <a:pPr algn="ctr"/>
                      <a:r>
                        <a:rPr lang="zh-TW" altLang="en-US" b="1" dirty="0" smtClean="0">
                          <a:solidFill>
                            <a:srgbClr val="FF0000"/>
                          </a:solidFill>
                        </a:rPr>
                        <a:t>至</a:t>
                      </a:r>
                      <a:endParaRPr lang="en-US" altLang="zh-TW" b="1" dirty="0" smtClean="0">
                        <a:solidFill>
                          <a:srgbClr val="FF0000"/>
                        </a:solidFill>
                      </a:endParaRPr>
                    </a:p>
                    <a:p>
                      <a:pPr algn="ctr"/>
                      <a:r>
                        <a:rPr lang="en-US" altLang="zh-TW" b="1" dirty="0" smtClean="0">
                          <a:solidFill>
                            <a:srgbClr val="FF0000"/>
                          </a:solidFill>
                        </a:rPr>
                        <a:t>114/1/31(</a:t>
                      </a:r>
                      <a:r>
                        <a:rPr lang="zh-TW" altLang="en-US" b="1" dirty="0" smtClean="0">
                          <a:solidFill>
                            <a:srgbClr val="FF0000"/>
                          </a:solidFill>
                        </a:rPr>
                        <a:t>五</a:t>
                      </a:r>
                      <a:r>
                        <a:rPr lang="en-US" altLang="zh-TW" b="1" dirty="0" smtClean="0">
                          <a:solidFill>
                            <a:srgbClr val="FF0000"/>
                          </a:solidFill>
                        </a:rPr>
                        <a:t>)</a:t>
                      </a:r>
                    </a:p>
                    <a:p>
                      <a:pPr algn="ctr"/>
                      <a:r>
                        <a:rPr lang="zh-TW" altLang="en-US" b="1" dirty="0" smtClean="0">
                          <a:solidFill>
                            <a:srgbClr val="FF0000"/>
                          </a:solidFill>
                        </a:rPr>
                        <a:t>截止</a:t>
                      </a:r>
                      <a:endParaRPr lang="en-US" altLang="zh-TW" b="1" dirty="0" smtClean="0">
                        <a:solidFill>
                          <a:srgbClr val="FF0000"/>
                        </a:solidFill>
                      </a:endParaRPr>
                    </a:p>
                  </a:txBody>
                  <a:tcPr anchor="ctr">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684076">
                <a:tc>
                  <a:txBody>
                    <a:bodyPr/>
                    <a:lstStyle/>
                    <a:p>
                      <a:pPr algn="ctr"/>
                      <a:r>
                        <a:rPr lang="en-US" altLang="zh-TW" b="1" dirty="0" smtClean="0"/>
                        <a:t>2.</a:t>
                      </a:r>
                      <a:r>
                        <a:rPr lang="zh-TW" altLang="en-US" b="1" dirty="0" smtClean="0"/>
                        <a:t>研究所學生</a:t>
                      </a:r>
                    </a:p>
                    <a:p>
                      <a:pPr algn="ctr"/>
                      <a:r>
                        <a:rPr lang="en-US" altLang="zh-TW" b="1" dirty="0" smtClean="0">
                          <a:solidFill>
                            <a:schemeClr val="accent1"/>
                          </a:solidFill>
                        </a:rPr>
                        <a:t>(</a:t>
                      </a:r>
                      <a:r>
                        <a:rPr lang="zh-TW" altLang="en-US" b="1" dirty="0" smtClean="0">
                          <a:solidFill>
                            <a:schemeClr val="accent1"/>
                          </a:solidFill>
                        </a:rPr>
                        <a:t>帶論文實習註冊在學</a:t>
                      </a:r>
                      <a:r>
                        <a:rPr lang="en-US" altLang="zh-TW" b="1" dirty="0" smtClean="0">
                          <a:solidFill>
                            <a:schemeClr val="accent1"/>
                          </a:solidFill>
                        </a:rPr>
                        <a:t>)</a:t>
                      </a:r>
                      <a:endParaRPr lang="zh-TW" altLang="en-US" b="1" dirty="0">
                        <a:solidFill>
                          <a:schemeClr val="accent1"/>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b="1" dirty="0" smtClean="0"/>
                        <a:t>1000</a:t>
                      </a:r>
                      <a:r>
                        <a:rPr lang="zh-TW" altLang="en-US" b="1" dirty="0" smtClean="0"/>
                        <a:t>元*</a:t>
                      </a:r>
                      <a:r>
                        <a:rPr lang="en-US" altLang="zh-TW" b="1" dirty="0" smtClean="0"/>
                        <a:t>4</a:t>
                      </a:r>
                      <a:r>
                        <a:rPr lang="zh-TW" altLang="en-US" b="1" dirty="0" smtClean="0"/>
                        <a:t>學分</a:t>
                      </a:r>
                      <a:endParaRPr lang="zh-TW" altLang="en-US" b="1" dirty="0"/>
                    </a:p>
                  </a:txBody>
                  <a:tcPr anchor="ctr"/>
                </a:tc>
                <a:tc>
                  <a:txBody>
                    <a:bodyPr/>
                    <a:lstStyle/>
                    <a:p>
                      <a:pPr algn="ctr"/>
                      <a:r>
                        <a:rPr lang="zh-TW" altLang="en-US" b="1" dirty="0" smtClean="0"/>
                        <a:t>無</a:t>
                      </a:r>
                      <a:endParaRPr lang="en-US" altLang="zh-TW" b="1" dirty="0" smtClean="0"/>
                    </a:p>
                    <a:p>
                      <a:pPr algn="ctr"/>
                      <a:r>
                        <a:rPr lang="en-US" altLang="zh-TW" b="1" dirty="0" smtClean="0"/>
                        <a:t>(</a:t>
                      </a:r>
                      <a:r>
                        <a:rPr lang="zh-TW" altLang="en-US" b="1" dirty="0" smtClean="0"/>
                        <a:t>註冊時繳交</a:t>
                      </a:r>
                      <a:r>
                        <a:rPr lang="en-US" altLang="zh-TW" b="1" dirty="0" smtClean="0"/>
                        <a:t>)</a:t>
                      </a:r>
                      <a:endParaRPr lang="zh-TW" altLang="en-US"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b="1" dirty="0" smtClean="0"/>
                        <a:t>4000</a:t>
                      </a:r>
                      <a:r>
                        <a:rPr lang="zh-TW" altLang="en-US" b="1" dirty="0" smtClean="0"/>
                        <a:t>元</a:t>
                      </a:r>
                      <a:endParaRPr lang="zh-TW" altLang="en-US" b="1" dirty="0"/>
                    </a:p>
                  </a:txBody>
                  <a:tcPr anchor="ctr"/>
                </a:tc>
                <a:tc vMerge="1">
                  <a:txBody>
                    <a:bodyPr/>
                    <a:lstStyle/>
                    <a:p>
                      <a:endParaRPr lang="zh-TW" altLang="en-US" dirty="0"/>
                    </a:p>
                  </a:txBody>
                  <a:tcPr anchor="ctr"/>
                </a:tc>
                <a:extLst>
                  <a:ext uri="{0D108BD9-81ED-4DB2-BD59-A6C34878D82A}">
                    <a16:rowId xmlns:a16="http://schemas.microsoft.com/office/drawing/2014/main" val="10002"/>
                  </a:ext>
                </a:extLst>
              </a:tr>
              <a:tr h="684076">
                <a:tc>
                  <a:txBody>
                    <a:bodyPr/>
                    <a:lstStyle/>
                    <a:p>
                      <a:pPr algn="ctr"/>
                      <a:r>
                        <a:rPr lang="en-US" altLang="zh-TW" b="1" dirty="0" smtClean="0"/>
                        <a:t>3.</a:t>
                      </a:r>
                      <a:r>
                        <a:rPr lang="zh-TW" altLang="en-US" b="1" dirty="0" smtClean="0"/>
                        <a:t>研究所學生</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b="1" dirty="0" smtClean="0">
                          <a:solidFill>
                            <a:schemeClr val="accent1"/>
                          </a:solidFill>
                        </a:rPr>
                        <a:t>(</a:t>
                      </a:r>
                      <a:r>
                        <a:rPr lang="zh-TW" altLang="en-US" b="1" dirty="0" smtClean="0">
                          <a:solidFill>
                            <a:schemeClr val="accent1"/>
                          </a:solidFill>
                        </a:rPr>
                        <a:t>已畢業或休學實習</a:t>
                      </a:r>
                      <a:r>
                        <a:rPr lang="en-US" altLang="zh-TW" b="1" dirty="0" smtClean="0">
                          <a:solidFill>
                            <a:schemeClr val="accent1"/>
                          </a:solidFill>
                        </a:rPr>
                        <a:t>)</a:t>
                      </a:r>
                      <a:endParaRPr lang="zh-TW" altLang="en-US" b="1" dirty="0">
                        <a:solidFill>
                          <a:schemeClr val="accent1"/>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b="1" dirty="0" smtClean="0"/>
                        <a:t>1000</a:t>
                      </a:r>
                      <a:r>
                        <a:rPr lang="zh-TW" altLang="en-US" b="1" dirty="0" smtClean="0"/>
                        <a:t>元*</a:t>
                      </a:r>
                      <a:r>
                        <a:rPr lang="en-US" altLang="zh-TW" b="1" dirty="0" smtClean="0"/>
                        <a:t>4</a:t>
                      </a:r>
                      <a:r>
                        <a:rPr lang="zh-TW" altLang="en-US" b="1" dirty="0" smtClean="0"/>
                        <a:t>學分</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b="1" dirty="0" smtClean="0"/>
                        <a:t>209</a:t>
                      </a:r>
                      <a:r>
                        <a:rPr lang="zh-TW" altLang="en-US" b="1" dirty="0" smtClean="0"/>
                        <a:t>元</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b="1" dirty="0" smtClean="0"/>
                        <a:t>4209</a:t>
                      </a:r>
                      <a:r>
                        <a:rPr lang="zh-TW" altLang="en-US" b="1" dirty="0" smtClean="0"/>
                        <a:t>元</a:t>
                      </a:r>
                    </a:p>
                  </a:txBody>
                  <a:tcPr anchor="ctr"/>
                </a:tc>
                <a:tc vMerge="1">
                  <a:txBody>
                    <a:bodyPr/>
                    <a:lstStyle/>
                    <a:p>
                      <a:endParaRPr lang="zh-TW" altLang="en-US" dirty="0"/>
                    </a:p>
                  </a:txBody>
                  <a:tcPr anchor="ctr"/>
                </a:tc>
                <a:extLst>
                  <a:ext uri="{0D108BD9-81ED-4DB2-BD59-A6C34878D82A}">
                    <a16:rowId xmlns:a16="http://schemas.microsoft.com/office/drawing/2014/main" val="10003"/>
                  </a:ext>
                </a:extLst>
              </a:tr>
              <a:tr h="6840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b="1" dirty="0" smtClean="0"/>
                        <a:t>4.</a:t>
                      </a:r>
                      <a:r>
                        <a:rPr lang="zh-TW" altLang="en-US" b="1" dirty="0" smtClean="0"/>
                        <a:t>非應屆畢業學生</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b="1" dirty="0" smtClean="0"/>
                        <a:t>1000</a:t>
                      </a:r>
                      <a:r>
                        <a:rPr lang="zh-TW" altLang="en-US" b="1" dirty="0" smtClean="0"/>
                        <a:t>元*</a:t>
                      </a:r>
                      <a:r>
                        <a:rPr lang="en-US" altLang="zh-TW" b="1" dirty="0" smtClean="0"/>
                        <a:t>4</a:t>
                      </a:r>
                      <a:r>
                        <a:rPr lang="zh-TW" altLang="en-US" b="1" dirty="0" smtClean="0"/>
                        <a:t>學分</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b="1" dirty="0" smtClean="0"/>
                        <a:t>209</a:t>
                      </a:r>
                      <a:r>
                        <a:rPr lang="zh-TW" altLang="en-US" b="1" dirty="0" smtClean="0"/>
                        <a:t>元</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b="1" dirty="0" smtClean="0"/>
                        <a:t>4209</a:t>
                      </a:r>
                      <a:r>
                        <a:rPr lang="zh-TW" altLang="en-US" b="1" dirty="0" smtClean="0"/>
                        <a:t>元</a:t>
                      </a:r>
                    </a:p>
                  </a:txBody>
                  <a:tcPr anchor="ctr">
                    <a:lnB w="12700" cap="flat" cmpd="sng" algn="ctr">
                      <a:solidFill>
                        <a:schemeClr val="bg1"/>
                      </a:solidFill>
                      <a:prstDash val="solid"/>
                      <a:round/>
                      <a:headEnd type="none" w="med" len="med"/>
                      <a:tailEnd type="none" w="med" len="med"/>
                    </a:lnB>
                  </a:tcPr>
                </a:tc>
                <a:tc vMerge="1">
                  <a:txBody>
                    <a:bodyPr/>
                    <a:lstStyle/>
                    <a:p>
                      <a:endParaRPr lang="zh-TW" altLang="en-US" dirty="0"/>
                    </a:p>
                  </a:txBody>
                  <a:tcPr anchor="ctr"/>
                </a:tc>
                <a:extLst>
                  <a:ext uri="{0D108BD9-81ED-4DB2-BD59-A6C34878D82A}">
                    <a16:rowId xmlns:a16="http://schemas.microsoft.com/office/drawing/2014/main" val="10004"/>
                  </a:ext>
                </a:extLst>
              </a:tr>
              <a:tr h="684076">
                <a:tc>
                  <a:txBody>
                    <a:bodyPr/>
                    <a:lstStyle/>
                    <a:p>
                      <a:pPr algn="ctr"/>
                      <a:r>
                        <a:rPr lang="en-US" altLang="zh-TW" b="1" dirty="0" smtClean="0"/>
                        <a:t>5.</a:t>
                      </a:r>
                      <a:r>
                        <a:rPr lang="zh-TW" altLang="en-US" b="1" dirty="0" smtClean="0"/>
                        <a:t>進修推廣部</a:t>
                      </a:r>
                      <a:endParaRPr lang="en-US" altLang="zh-TW" b="1" dirty="0" smtClean="0"/>
                    </a:p>
                    <a:p>
                      <a:pPr algn="ctr"/>
                      <a:r>
                        <a:rPr lang="zh-TW" altLang="en-US" b="1" dirty="0" smtClean="0"/>
                        <a:t>專班學員</a:t>
                      </a:r>
                      <a:endParaRPr lang="zh-TW" altLang="en-US" b="1" dirty="0"/>
                    </a:p>
                  </a:txBody>
                  <a:tcPr anchor="ctr"/>
                </a:tc>
                <a:tc gridSpan="4">
                  <a:txBody>
                    <a:bodyPr/>
                    <a:lstStyle/>
                    <a:p>
                      <a:pPr algn="ctr"/>
                      <a:r>
                        <a:rPr lang="zh-TW" altLang="en-US" dirty="0" smtClean="0"/>
                        <a:t>請依進修推廣部通知事項及說明</a:t>
                      </a:r>
                      <a:endParaRPr lang="zh-TW" altLang="en-US" dirty="0"/>
                    </a:p>
                  </a:txBody>
                  <a:tcPr anchor="ctr"/>
                </a:tc>
                <a:tc hMerge="1">
                  <a:txBody>
                    <a:bodyPr/>
                    <a:lstStyle/>
                    <a:p>
                      <a:endParaRPr lang="zh-TW" altLang="en-US" dirty="0"/>
                    </a:p>
                  </a:txBody>
                  <a:tcPr anchor="ctr"/>
                </a:tc>
                <a:tc hMerge="1">
                  <a:txBody>
                    <a:bodyPr/>
                    <a:lstStyle/>
                    <a:p>
                      <a:endParaRPr lang="zh-TW" altLang="en-US" dirty="0"/>
                    </a:p>
                  </a:txBody>
                  <a:tcPr anchor="ctr">
                    <a:lnT w="12700" cap="flat" cmpd="sng" algn="ctr">
                      <a:solidFill>
                        <a:schemeClr val="bg1"/>
                      </a:solidFill>
                      <a:prstDash val="solid"/>
                      <a:round/>
                      <a:headEnd type="none" w="med" len="med"/>
                      <a:tailEnd type="none" w="med" len="med"/>
                    </a:lnT>
                  </a:tcPr>
                </a:tc>
                <a:tc hMerge="1">
                  <a:txBody>
                    <a:bodyPr/>
                    <a:lstStyle/>
                    <a:p>
                      <a:pPr algn="ctr"/>
                      <a:endParaRPr lang="en-US" altLang="zh-TW" b="1" dirty="0" smtClean="0">
                        <a:solidFill>
                          <a:srgbClr val="FF0000"/>
                        </a:solidFill>
                      </a:endParaRPr>
                    </a:p>
                  </a:txBody>
                  <a:tcPr anchor="ct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5"/>
                  </a:ext>
                </a:extLst>
              </a:tr>
            </a:tbl>
          </a:graphicData>
        </a:graphic>
      </p:graphicFrame>
      <p:sp>
        <p:nvSpPr>
          <p:cNvPr id="8" name="投影片編號版面配置區 7"/>
          <p:cNvSpPr>
            <a:spLocks noGrp="1"/>
          </p:cNvSpPr>
          <p:nvPr>
            <p:ph type="sldNum" sz="quarter" idx="12"/>
          </p:nvPr>
        </p:nvSpPr>
        <p:spPr/>
        <p:txBody>
          <a:bodyPr/>
          <a:lstStyle/>
          <a:p>
            <a:fld id="{73DA0BB7-265A-403C-9275-D587AB510EDC}" type="slidenum">
              <a:rPr lang="zh-TW" altLang="en-US" smtClean="0"/>
              <a:t>7</a:t>
            </a:fld>
            <a:endParaRPr lang="zh-TW" altLang="en-US"/>
          </a:p>
        </p:txBody>
      </p:sp>
      <p:sp>
        <p:nvSpPr>
          <p:cNvPr id="5" name="AutoShape 2" descr="data:image/png;base64,iVBORw0KGgoAAAANSUhEUgAAAIgAAACICAYAAAA8uqNSAAAIBElEQVR4Xu2d65LjWAiDO+//0Jmq2SRV8bT9IYSdeK39ey6AEILj3u653e/3+0/+CwIrCNxCkHBjC4EQJPzYRCAECUFCkHCgj0AUpI/dJU6GIJdIcz/IEKSP3SVOhiCXSHM/yBCkj90lTpYJcrvdDgVk+YGX7KsfhOm+ZbDf5o+bjCpeIUgR6RAEgFIrroj76rZvS8i3+TON79p9UZAi0iGIqCDVHlbE/2epUJQQd73q13Mf2aP7CC+Kn+6n9e79bQWhgMnh5ToFML2u+heCREE2EQhBQpAQ5BcExlqM+sqhitx7nVqM2kKnWyDFr/pP/o2/Yo4OgAJU11WAab9qn/CjdfKHzlcLIAqygnQVwOfxEGTxqZ0YOs3w6QSo/tH+af+Oxvf0LYYSpD6bab9qT1Ucsh+CLH7bgipQTZh6nzpkL/0JQT7cYkIQ7afppEBVQp9mSA1BQpA3DqgVQC3Cvc89Ty2JWiLF595/+iHVBdBNsHveTWAIIs44lLDphJA9Wp/2h1ou+fO/m0GiICefQYjRtE4EoPP0XUE9P1WBVbvT8RMehytIFYjVYQhajHq/2rPdFqD6N5XAqt0uAceeuVVHQ5DfEegmsIp79/4QZAXhtJj/gGkTpMrc7j41QVQhZ1vv4lY9t/sMUnWkuy8E6SJXOxeCiD8M/DaFqaW5vysECUE22TNOkD5Xz3FSfRZTC6Rn8zlQEYbUswTU9TMEWXl+589gPp5z4l8viIJ0S/Gk56IgpoLQlE+fjk/Km5fbpBjVoe95oYsn+UN4V/1tfygjA2pFUkCfXqeEEB5UQHSeCKXiTfZeRK7OIOQgAfDpBLv2QxBAMAR5/zcPVDyogKiiyd7HFUQNUA1ob4DU+6cVx8WPvqsQQSj+tXjLM4gboCvRKuEIUIonBHk8/6szCAGqEoAS7toLQd4RiILAhy4CiCRaVRTVHhUYEZ78J3/sFuM6QOcpAWqArkJRQj6tcEQoFa8QBP7lNSIwAU6EPPp+8pcK0v4O4lZY1cHnPjVgShgpgBsfVfje96t4RUGiIGpN/t0/9sylipiuaLKnokEtgO4jxVDXyZ6LZ1VhQpBHJkKQ3ykZgoQgm2IVgoQgMwQhCaYeSzMD3U/n1Z5N+1176iuJ/KnODKuvkeavtpYVhBIYgmynmPALQRYIqIRyK/rbEkSEcOMlBasqUhSkmKkqoFWJL5p9bZu2X72vTRBVAWi/uk4Ak2IQQEd9Z3jGQf5SvOo6xf/yq/rjfgKMAlQJQPYIENUfV5L39pfiVddDkOEf/xOgIYj4R+ZoyCJAaZ0qJgqyjRAR/vAWQwklQqktQCUI7Z/2T8WD9lNB0frqcH3UDEIBTieAEk4zEflLFdhNCNmtvpIoPvI/CgJ/HoISRQCHICbAeycgCjLzezzl7yCUULViaD+t00xCLYsIROfJ/pTEr30nUe9X8ZRbTAjyXpEhCDFisa4ylPbTOiWIFCAKsk34KIj5B2OIoGoLoHqkgnHXx5+5VKFqwLR/2p77CtkrIVUcyH71HtpXHlJJkglwqjhyNAR5RyAEAca4hKTzlAB3XS0IKjCKp2svCrKCnEsAOt9NWPXZ694/PqSqDCcAqaURAHtV1OowNzz0uni6LTkEIYaJ6yqhVQK7BaXaC0FEAtD2EIQQWqyrjKfvBqL5n27FqHbWZgK6R/VPxfPrWowaABGC1ikBBJBa8e59RAjCT51J3P3jLYYCnF4PQd7/FcxpAoYg4qsjCqKW5M4zR1qM99Pjr28xxDeSRDdAdcZQCUn7Kb6j/aN8rH7fqf4/qWTADVi9/9sSQDMWEZ7iJ0JSC6T7QxBAyE1ACAIAR0G8VwVVuEtguv/jCqK2BNrfDXjtwxbZUxXCbSlufFMtp/zTXHKYFGTvBJB/lLC9/SN8VP/V/RRfFER8lruEovNqgt39IYiIoNoy1P0hiJgQd7ubIEoYDYFUgeQfrRM+1KLIP7p/9xbTdaB6zgU4BKki/b5vbEjtma+fCkHen9FTrxTKQAjyQCgt5neqlAlCPZCYqK67CSN7pEjqOtmjinftfXwGCUG2f1s+BDH//4m9AVTvVyuWFE21T/fROimS6o/9iomCREE2SUcV5zKW7lfXVX+oh1OBqOdpv/osd/ePK4gaICVMJYAqwWSf4glBAEFKICWA1ul+dZ3sqT08BAlBpBbrEowUy20ZVFDVAmp/B3Elns6r6yqgLoB0nhSnmqDqPsJLJfRzfwjyQGK6okMQ889gEuPV9SiI9gyvFkQUJAqyPXtVf+1huueqCkGSTfdVe/lzn3ufer5a0Wocr1ni6H+zTgWAhiSXgK4/qn+UKNWfEGSBKAFI69MJnb7P9Z8IqK5TAa7dd9oZZDqh0/eFIAe/YqhiaEah85RQdZ3sUUVTPOQP2a+2tNMoCAVMgNJ5AlxdJ3shCCC0N+CUILWl7O0v3a/6S/FHQQih4aG5Cnj12UmKqBKKCLb7kCrm45/tJLnLAyqAdF5NsHufGi/ZIwJ07Y3NICGI99v9KkHVAglBoGVQBaoJcu/rJmytRUVBFgioFeQmlBRSTbi6n/z/OoIQYO66OoS5+90EqOcpoXSfq3jV/LRnkKqB7j434dMK4yaUcKCEu4pD9sdfMV2D1XMhyDtSIQgMmaoiqPtJ0qMg1dLOvkshUJ5BLoVKgn0hEIKEDJsIhCAhSAgSDvQRiIL0sbvEyRDkEmnuBxmC9LG7xMkQ5BJp7gcZgvSxu8TJP398Yx0YJmxFAAAAAElFTkSuQmCC"/>
          <p:cNvSpPr>
            <a:spLocks noChangeAspect="1" noChangeArrowheads="1"/>
          </p:cNvSpPr>
          <p:nvPr/>
        </p:nvSpPr>
        <p:spPr bwMode="auto">
          <a:xfrm>
            <a:off x="155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10" name="內容版面配置區 1"/>
          <p:cNvSpPr txBox="1">
            <a:spLocks/>
          </p:cNvSpPr>
          <p:nvPr/>
        </p:nvSpPr>
        <p:spPr>
          <a:xfrm>
            <a:off x="323528" y="1481329"/>
            <a:ext cx="8435280" cy="5118256"/>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0" indent="0">
              <a:buNone/>
            </a:pPr>
            <a:endParaRPr lang="en-US" altLang="zh-TW" dirty="0"/>
          </a:p>
        </p:txBody>
      </p:sp>
      <p:sp>
        <p:nvSpPr>
          <p:cNvPr id="11" name="內容版面配置區 1"/>
          <p:cNvSpPr txBox="1">
            <a:spLocks/>
          </p:cNvSpPr>
          <p:nvPr/>
        </p:nvSpPr>
        <p:spPr>
          <a:xfrm>
            <a:off x="457696" y="1268760"/>
            <a:ext cx="7642696" cy="504056"/>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0" indent="0">
              <a:buNone/>
            </a:pPr>
            <a:endParaRPr lang="en-US" altLang="zh-TW" dirty="0"/>
          </a:p>
        </p:txBody>
      </p:sp>
    </p:spTree>
    <p:extLst>
      <p:ext uri="{BB962C8B-B14F-4D97-AF65-F5344CB8AC3E}">
        <p14:creationId xmlns:p14="http://schemas.microsoft.com/office/powerpoint/2010/main" val="15466675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pPr lvl="0"/>
            <a:r>
              <a:rPr lang="en-US" altLang="zh-TW" dirty="0" smtClean="0"/>
              <a:t>(3)</a:t>
            </a:r>
            <a:r>
              <a:rPr lang="zh-TW" altLang="en-US" dirty="0" smtClean="0"/>
              <a:t>繳交實習費用</a:t>
            </a:r>
            <a:r>
              <a:rPr lang="zh-TW" altLang="en-US" dirty="0"/>
              <a:t>方式</a:t>
            </a:r>
            <a:endParaRPr lang="zh-TW" altLang="en-US" dirty="0">
              <a:effectLst>
                <a:outerShdw blurRad="38100" dist="38100" dir="2700000" algn="tl">
                  <a:srgbClr val="000000">
                    <a:alpha val="43137"/>
                  </a:srgbClr>
                </a:outerShdw>
              </a:effectLst>
            </a:endParaRPr>
          </a:p>
        </p:txBody>
      </p:sp>
      <p:sp>
        <p:nvSpPr>
          <p:cNvPr id="7" name="內容版面配置區 6"/>
          <p:cNvSpPr>
            <a:spLocks noGrp="1"/>
          </p:cNvSpPr>
          <p:nvPr>
            <p:ph idx="1"/>
          </p:nvPr>
        </p:nvSpPr>
        <p:spPr>
          <a:xfrm>
            <a:off x="457200" y="1916832"/>
            <a:ext cx="6923112" cy="4090460"/>
          </a:xfrm>
        </p:spPr>
        <p:txBody>
          <a:bodyPr>
            <a:normAutofit/>
          </a:bodyPr>
          <a:lstStyle/>
          <a:p>
            <a:pPr algn="just"/>
            <a:r>
              <a:rPr lang="zh-TW" altLang="en-US" sz="2400" dirty="0"/>
              <a:t>繳費通知</a:t>
            </a:r>
            <a:r>
              <a:rPr lang="en-US" altLang="zh-TW" sz="2400" dirty="0"/>
              <a:t>(</a:t>
            </a:r>
            <a:r>
              <a:rPr lang="zh-TW" altLang="en-US" sz="2400" dirty="0"/>
              <a:t>單</a:t>
            </a:r>
            <a:r>
              <a:rPr lang="en-US" altLang="zh-TW" sz="2400" dirty="0" smtClean="0"/>
              <a:t>)</a:t>
            </a:r>
            <a:r>
              <a:rPr lang="zh-TW" altLang="en-US" sz="2400" dirty="0" smtClean="0"/>
              <a:t>將另以</a:t>
            </a:r>
            <a:r>
              <a:rPr lang="en-US" altLang="zh-TW" sz="2400" dirty="0" smtClean="0"/>
              <a:t>E-mail</a:t>
            </a:r>
            <a:r>
              <a:rPr lang="zh-TW" altLang="en-US" sz="2400" dirty="0"/>
              <a:t>通知（無紙化</a:t>
            </a:r>
            <a:r>
              <a:rPr lang="zh-TW" altLang="en-US" sz="2400" dirty="0" smtClean="0"/>
              <a:t>），可自行</a:t>
            </a:r>
            <a:r>
              <a:rPr lang="zh-TW" altLang="zh-TW" sz="2400" dirty="0" smtClean="0"/>
              <a:t>登入</a:t>
            </a:r>
            <a:r>
              <a:rPr lang="zh-TW" altLang="zh-TW" sz="2400" dirty="0"/>
              <a:t>校園資訊系統</a:t>
            </a:r>
            <a:r>
              <a:rPr lang="zh-TW" altLang="zh-TW" sz="2400" dirty="0" smtClean="0"/>
              <a:t>網址</a:t>
            </a:r>
            <a:r>
              <a:rPr lang="zh-TW" altLang="en-US" sz="2400" dirty="0" smtClean="0"/>
              <a:t>查詢</a:t>
            </a:r>
            <a:r>
              <a:rPr lang="zh-TW" altLang="zh-TW" sz="2400" dirty="0" smtClean="0"/>
              <a:t>下載</a:t>
            </a:r>
            <a:r>
              <a:rPr lang="zh-TW" altLang="zh-TW" sz="2400" dirty="0"/>
              <a:t>：</a:t>
            </a:r>
            <a:r>
              <a:rPr lang="en-US" altLang="zh-TW" sz="2400" u="sng" dirty="0">
                <a:hlinkClick r:id="rId2"/>
              </a:rPr>
              <a:t>https://ecsb.ntcu.edu.tw</a:t>
            </a:r>
            <a:r>
              <a:rPr lang="en-US" altLang="zh-TW" sz="2400" u="sng" dirty="0" smtClean="0">
                <a:hlinkClick r:id="rId2"/>
              </a:rPr>
              <a:t>/</a:t>
            </a:r>
            <a:endParaRPr lang="en-US" altLang="zh-TW" sz="2400" u="sng" dirty="0" smtClean="0"/>
          </a:p>
          <a:p>
            <a:pPr lvl="0"/>
            <a:r>
              <a:rPr lang="zh-TW" altLang="zh-TW" sz="2400" dirty="0" smtClean="0"/>
              <a:t>若</a:t>
            </a:r>
            <a:r>
              <a:rPr lang="zh-TW" altLang="zh-TW" sz="2400" dirty="0"/>
              <a:t>因已經畢業而無法登入系統，請於系統首頁登入畫面，身分類別</a:t>
            </a:r>
            <a:r>
              <a:rPr lang="zh-TW" altLang="zh-TW" sz="2400" b="1" dirty="0">
                <a:solidFill>
                  <a:schemeClr val="accent1"/>
                </a:solidFill>
              </a:rPr>
              <a:t>下拉選擇畢業生</a:t>
            </a:r>
            <a:r>
              <a:rPr lang="zh-TW" altLang="zh-TW" sz="2400" dirty="0"/>
              <a:t>，輸入個人學號、出生年月日後便可進行下載</a:t>
            </a:r>
            <a:r>
              <a:rPr lang="zh-TW" altLang="zh-TW" sz="2400" dirty="0" smtClean="0"/>
              <a:t>。</a:t>
            </a:r>
            <a:endParaRPr lang="en-US" altLang="zh-TW" sz="2400" dirty="0" smtClean="0"/>
          </a:p>
          <a:p>
            <a:pPr lvl="0"/>
            <a:endParaRPr lang="en-US" altLang="zh-TW" sz="2400" dirty="0"/>
          </a:p>
          <a:p>
            <a:pPr lvl="0"/>
            <a:r>
              <a:rPr lang="zh-TW" altLang="en-US" sz="2400" dirty="0" smtClean="0"/>
              <a:t>繳費期限：</a:t>
            </a:r>
            <a:r>
              <a:rPr lang="en-US" altLang="zh-TW" sz="2400" b="1" dirty="0" smtClean="0">
                <a:solidFill>
                  <a:schemeClr val="accent1"/>
                </a:solidFill>
              </a:rPr>
              <a:t>114</a:t>
            </a:r>
            <a:r>
              <a:rPr lang="zh-TW" altLang="en-US" sz="2400" b="1" dirty="0" smtClean="0">
                <a:solidFill>
                  <a:schemeClr val="accent1"/>
                </a:solidFill>
              </a:rPr>
              <a:t>年</a:t>
            </a:r>
            <a:r>
              <a:rPr lang="en-US" altLang="zh-TW" sz="2400" b="1" dirty="0" smtClean="0">
                <a:solidFill>
                  <a:schemeClr val="accent1"/>
                </a:solidFill>
              </a:rPr>
              <a:t>1</a:t>
            </a:r>
            <a:r>
              <a:rPr lang="zh-TW" altLang="en-US" sz="2400" b="1" dirty="0" smtClean="0">
                <a:solidFill>
                  <a:schemeClr val="accent1"/>
                </a:solidFill>
              </a:rPr>
              <a:t>月</a:t>
            </a:r>
            <a:r>
              <a:rPr lang="en-US" altLang="zh-TW" sz="2400" b="1" dirty="0" smtClean="0">
                <a:solidFill>
                  <a:schemeClr val="accent1"/>
                </a:solidFill>
              </a:rPr>
              <a:t>31</a:t>
            </a:r>
            <a:r>
              <a:rPr lang="zh-TW" altLang="en-US" sz="2400" b="1" dirty="0" smtClean="0">
                <a:solidFill>
                  <a:schemeClr val="accent1"/>
                </a:solidFill>
              </a:rPr>
              <a:t>日前</a:t>
            </a:r>
            <a:r>
              <a:rPr lang="zh-TW" altLang="en-US" sz="2400" dirty="0" smtClean="0"/>
              <a:t>。</a:t>
            </a:r>
            <a:endParaRPr lang="zh-TW" altLang="zh-TW" sz="2400" dirty="0"/>
          </a:p>
        </p:txBody>
      </p:sp>
      <p:sp>
        <p:nvSpPr>
          <p:cNvPr id="8" name="投影片編號版面配置區 7"/>
          <p:cNvSpPr>
            <a:spLocks noGrp="1"/>
          </p:cNvSpPr>
          <p:nvPr>
            <p:ph type="sldNum" sz="quarter" idx="12"/>
          </p:nvPr>
        </p:nvSpPr>
        <p:spPr/>
        <p:txBody>
          <a:bodyPr/>
          <a:lstStyle/>
          <a:p>
            <a:fld id="{73DA0BB7-265A-403C-9275-D587AB510EDC}" type="slidenum">
              <a:rPr lang="zh-TW" altLang="en-US" smtClean="0"/>
              <a:t>8</a:t>
            </a:fld>
            <a:endParaRPr lang="zh-TW" altLang="en-US"/>
          </a:p>
        </p:txBody>
      </p:sp>
      <p:sp>
        <p:nvSpPr>
          <p:cNvPr id="5" name="AutoShape 2" descr="data:image/png;base64,iVBORw0KGgoAAAANSUhEUgAAAIgAAACICAYAAAA8uqNSAAAIBElEQVR4Xu2d65LjWAiDO+//0Jmq2SRV8bT9IYSdeK39ey6AEILj3u653e/3+0/+CwIrCNxCkHBjC4EQJPzYRCAECUFCkHCgj0AUpI/dJU6GIJdIcz/IEKSP3SVOhiCXSHM/yBCkj90lTpYJcrvdDgVk+YGX7KsfhOm+ZbDf5o+bjCpeIUgR6RAEgFIrroj76rZvS8i3+TON79p9UZAi0iGIqCDVHlbE/2epUJQQd73q13Mf2aP7CC+Kn+6n9e79bQWhgMnh5ToFML2u+heCREE2EQhBQpAQ5BcExlqM+sqhitx7nVqM2kKnWyDFr/pP/o2/Yo4OgAJU11WAab9qn/CjdfKHzlcLIAqygnQVwOfxEGTxqZ0YOs3w6QSo/tH+af+Oxvf0LYYSpD6bab9qT1Ucsh+CLH7bgipQTZh6nzpkL/0JQT7cYkIQ7afppEBVQp9mSA1BQpA3DqgVQC3Cvc89Ty2JWiLF595/+iHVBdBNsHveTWAIIs44lLDphJA9Wp/2h1ou+fO/m0GiICefQYjRtE4EoPP0XUE9P1WBVbvT8RMehytIFYjVYQhajHq/2rPdFqD6N5XAqt0uAceeuVVHQ5DfEegmsIp79/4QZAXhtJj/gGkTpMrc7j41QVQhZ1vv4lY9t/sMUnWkuy8E6SJXOxeCiD8M/DaFqaW5vysECUE22TNOkD5Xz3FSfRZTC6Rn8zlQEYbUswTU9TMEWXl+589gPp5z4l8viIJ0S/Gk56IgpoLQlE+fjk/Km5fbpBjVoe95oYsn+UN4V/1tfygjA2pFUkCfXqeEEB5UQHSeCKXiTfZeRK7OIOQgAfDpBLv2QxBAMAR5/zcPVDyogKiiyd7HFUQNUA1ob4DU+6cVx8WPvqsQQSj+tXjLM4gboCvRKuEIUIonBHk8/6szCAGqEoAS7toLQd4RiILAhy4CiCRaVRTVHhUYEZ78J3/sFuM6QOcpAWqArkJRQj6tcEQoFa8QBP7lNSIwAU6EPPp+8pcK0v4O4lZY1cHnPjVgShgpgBsfVfje96t4RUGiIGpN/t0/9sylipiuaLKnokEtgO4jxVDXyZ6LZ1VhQpBHJkKQ3ykZgoQgm2IVgoQgMwQhCaYeSzMD3U/n1Z5N+1176iuJ/KnODKuvkeavtpYVhBIYgmynmPALQRYIqIRyK/rbEkSEcOMlBasqUhSkmKkqoFWJL5p9bZu2X72vTRBVAWi/uk4Ak2IQQEd9Z3jGQf5SvOo6xf/yq/rjfgKMAlQJQPYIENUfV5L39pfiVddDkOEf/xOgIYj4R+ZoyCJAaZ0qJgqyjRAR/vAWQwklQqktQCUI7Z/2T8WD9lNB0frqcH3UDEIBTieAEk4zEflLFdhNCNmtvpIoPvI/CgJ/HoISRQCHICbAeycgCjLzezzl7yCUULViaD+t00xCLYsIROfJ/pTEr30nUe9X8ZRbTAjyXpEhCDFisa4ylPbTOiWIFCAKsk34KIj5B2OIoGoLoHqkgnHXx5+5VKFqwLR/2p77CtkrIVUcyH71HtpXHlJJkglwqjhyNAR5RyAEAca4hKTzlAB3XS0IKjCKp2svCrKCnEsAOt9NWPXZ694/PqSqDCcAqaURAHtV1OowNzz0uni6LTkEIYaJ6yqhVQK7BaXaC0FEAtD2EIQQWqyrjKfvBqL5n27FqHbWZgK6R/VPxfPrWowaABGC1ikBBJBa8e59RAjCT51J3P3jLYYCnF4PQd7/FcxpAoYg4qsjCqKW5M4zR1qM99Pjr28xxDeSRDdAdcZQCUn7Kb6j/aN8rH7fqf4/qWTADVi9/9sSQDMWEZ7iJ0JSC6T7QxBAyE1ACAIAR0G8VwVVuEtguv/jCqK2BNrfDXjtwxbZUxXCbSlufFMtp/zTXHKYFGTvBJB/lLC9/SN8VP/V/RRfFER8lruEovNqgt39IYiIoNoy1P0hiJgQd7ubIEoYDYFUgeQfrRM+1KLIP7p/9xbTdaB6zgU4BKki/b5vbEjtma+fCkHen9FTrxTKQAjyQCgt5neqlAlCPZCYqK67CSN7pEjqOtmjinftfXwGCUG2f1s+BDH//4m9AVTvVyuWFE21T/fROimS6o/9iomCREE2SUcV5zKW7lfXVX+oh1OBqOdpv/osd/ePK4gaICVMJYAqwWSf4glBAEFKICWA1ul+dZ3sqT08BAlBpBbrEowUy20ZVFDVAmp/B3Elns6r6yqgLoB0nhSnmqDqPsJLJfRzfwjyQGK6okMQ889gEuPV9SiI9gyvFkQUJAqyPXtVf+1huueqCkGSTfdVe/lzn3ufer5a0Wocr1ni6H+zTgWAhiSXgK4/qn+UKNWfEGSBKAFI69MJnb7P9Z8IqK5TAa7dd9oZZDqh0/eFIAe/YqhiaEah85RQdZ3sUUVTPOQP2a+2tNMoCAVMgNJ5AlxdJ3shCCC0N+CUILWl7O0v3a/6S/FHQQih4aG5Cnj12UmKqBKKCLb7kCrm45/tJLnLAyqAdF5NsHufGi/ZIwJ07Y3NICGI99v9KkHVAglBoGVQBaoJcu/rJmytRUVBFgioFeQmlBRSTbi6n/z/OoIQYO66OoS5+90EqOcpoXSfq3jV/LRnkKqB7j434dMK4yaUcKCEu4pD9sdfMV2D1XMhyDtSIQgMmaoiqPtJ0qMg1dLOvkshUJ5BLoVKgn0hEIKEDJsIhCAhSAgSDvQRiIL0sbvEyRDkEmnuBxmC9LG7xMkQ5BJp7gcZgvSxu8TJP398Yx0YJmxFAAAAAElFTkSuQmCC"/>
          <p:cNvSpPr>
            <a:spLocks noChangeAspect="1" noChangeArrowheads="1"/>
          </p:cNvSpPr>
          <p:nvPr/>
        </p:nvSpPr>
        <p:spPr bwMode="auto">
          <a:xfrm>
            <a:off x="155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10" name="內容版面配置區 1"/>
          <p:cNvSpPr txBox="1">
            <a:spLocks/>
          </p:cNvSpPr>
          <p:nvPr/>
        </p:nvSpPr>
        <p:spPr>
          <a:xfrm>
            <a:off x="323528" y="1481329"/>
            <a:ext cx="8435280" cy="5118256"/>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0" indent="0">
              <a:buNone/>
            </a:pPr>
            <a:endParaRPr lang="en-US" altLang="zh-TW" dirty="0"/>
          </a:p>
        </p:txBody>
      </p:sp>
      <p:sp>
        <p:nvSpPr>
          <p:cNvPr id="11" name="內容版面配置區 1"/>
          <p:cNvSpPr txBox="1">
            <a:spLocks/>
          </p:cNvSpPr>
          <p:nvPr/>
        </p:nvSpPr>
        <p:spPr>
          <a:xfrm>
            <a:off x="457696" y="1268760"/>
            <a:ext cx="7642696" cy="504056"/>
          </a:xfrm>
          <a:prstGeom prst="rect">
            <a:avLst/>
          </a:prstGeom>
        </p:spPr>
        <p:txBody>
          <a:bodyPr vert="horz">
            <a:no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514350" lvl="0" indent="-514350">
              <a:buFont typeface="Wingdings" panose="05000000000000000000" pitchFamily="2" charset="2"/>
              <a:buChar char="u"/>
            </a:pPr>
            <a:r>
              <a:rPr lang="zh-TW" altLang="en-US" sz="2800" b="1" dirty="0" smtClean="0">
                <a:solidFill>
                  <a:schemeClr val="accent1"/>
                </a:solidFill>
              </a:rPr>
              <a:t>大</a:t>
            </a:r>
            <a:r>
              <a:rPr lang="zh-TW" altLang="en-US" sz="2800" b="1" dirty="0">
                <a:solidFill>
                  <a:schemeClr val="accent1"/>
                </a:solidFill>
              </a:rPr>
              <a:t>學部學生、研究所學生、非應屆畢業</a:t>
            </a:r>
            <a:r>
              <a:rPr lang="zh-TW" altLang="en-US" sz="2800" b="1" dirty="0" smtClean="0">
                <a:solidFill>
                  <a:schemeClr val="accent1"/>
                </a:solidFill>
              </a:rPr>
              <a:t>學生</a:t>
            </a:r>
            <a:endParaRPr lang="en-US" altLang="zh-TW" sz="2800" b="1" dirty="0">
              <a:solidFill>
                <a:schemeClr val="accent1"/>
              </a:solidFill>
            </a:endParaRPr>
          </a:p>
        </p:txBody>
      </p:sp>
      <p:pic>
        <p:nvPicPr>
          <p:cNvPr id="9" name="圖片 8"/>
          <p:cNvPicPr/>
          <p:nvPr/>
        </p:nvPicPr>
        <p:blipFill>
          <a:blip r:embed="rId3">
            <a:extLst>
              <a:ext uri="{28A0092B-C50C-407E-A947-70E740481C1C}">
                <a14:useLocalDpi xmlns:a14="http://schemas.microsoft.com/office/drawing/2010/main" val="0"/>
              </a:ext>
            </a:extLst>
          </a:blip>
          <a:srcRect/>
          <a:stretch>
            <a:fillRect/>
          </a:stretch>
        </p:blipFill>
        <p:spPr bwMode="auto">
          <a:xfrm>
            <a:off x="5652120" y="4293096"/>
            <a:ext cx="3139784" cy="2182819"/>
          </a:xfrm>
          <a:prstGeom prst="rect">
            <a:avLst/>
          </a:prstGeom>
          <a:noFill/>
          <a:ln>
            <a:noFill/>
          </a:ln>
        </p:spPr>
      </p:pic>
    </p:spTree>
    <p:extLst>
      <p:ext uri="{BB962C8B-B14F-4D97-AF65-F5344CB8AC3E}">
        <p14:creationId xmlns:p14="http://schemas.microsoft.com/office/powerpoint/2010/main" val="696721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pPr lvl="0"/>
            <a:r>
              <a:rPr lang="en-US" altLang="zh-TW" dirty="0" smtClean="0"/>
              <a:t>(4)</a:t>
            </a:r>
            <a:r>
              <a:rPr lang="zh-TW" altLang="en-US" dirty="0" smtClean="0"/>
              <a:t>申請兵役緩徵（男同學注意）</a:t>
            </a:r>
            <a:endParaRPr lang="zh-TW" altLang="en-US" dirty="0">
              <a:effectLst>
                <a:outerShdw blurRad="38100" dist="38100" dir="2700000" algn="tl">
                  <a:srgbClr val="000000">
                    <a:alpha val="43137"/>
                  </a:srgbClr>
                </a:outerShdw>
              </a:effectLst>
            </a:endParaRPr>
          </a:p>
        </p:txBody>
      </p:sp>
      <p:sp>
        <p:nvSpPr>
          <p:cNvPr id="12" name="內容版面配置區 1"/>
          <p:cNvSpPr>
            <a:spLocks noGrp="1"/>
          </p:cNvSpPr>
          <p:nvPr>
            <p:ph idx="1"/>
          </p:nvPr>
        </p:nvSpPr>
        <p:spPr>
          <a:xfrm>
            <a:off x="604146" y="1556792"/>
            <a:ext cx="7848872" cy="3600400"/>
          </a:xfrm>
          <a:solidFill>
            <a:srgbClr val="FFFFFF">
              <a:alpha val="69804"/>
            </a:srgbClr>
          </a:solidFill>
        </p:spPr>
        <p:style>
          <a:lnRef idx="2">
            <a:schemeClr val="accent1"/>
          </a:lnRef>
          <a:fillRef idx="1">
            <a:schemeClr val="lt1"/>
          </a:fillRef>
          <a:effectRef idx="0">
            <a:schemeClr val="accent1"/>
          </a:effectRef>
          <a:fontRef idx="minor">
            <a:schemeClr val="dk1"/>
          </a:fontRef>
        </p:style>
        <p:txBody>
          <a:bodyPr anchor="ctr">
            <a:noAutofit/>
          </a:bodyPr>
          <a:lstStyle/>
          <a:p>
            <a:pPr>
              <a:buFont typeface="Wingdings" panose="05000000000000000000" pitchFamily="2" charset="2"/>
              <a:buChar char="n"/>
            </a:pPr>
            <a:r>
              <a:rPr lang="zh-TW" altLang="en-US" sz="2800" dirty="0" smtClean="0"/>
              <a:t>男同學尚未</a:t>
            </a:r>
            <a:r>
              <a:rPr lang="zh-TW" altLang="en-US" sz="2800" dirty="0"/>
              <a:t>申請</a:t>
            </a:r>
            <a:r>
              <a:rPr lang="zh-TW" altLang="en-US" sz="2800" b="1" dirty="0">
                <a:solidFill>
                  <a:schemeClr val="accent1"/>
                </a:solidFill>
              </a:rPr>
              <a:t>教育實習證明</a:t>
            </a:r>
            <a:r>
              <a:rPr lang="zh-TW" altLang="en-US" sz="2800" dirty="0" smtClean="0"/>
              <a:t>者，務必向師</a:t>
            </a:r>
            <a:r>
              <a:rPr lang="zh-TW" altLang="en-US" sz="2800" dirty="0"/>
              <a:t>培處提出</a:t>
            </a:r>
            <a:r>
              <a:rPr lang="zh-TW" altLang="en-US" sz="2800" dirty="0" smtClean="0"/>
              <a:t>申請。</a:t>
            </a:r>
            <a:endParaRPr lang="en-US" altLang="zh-TW" sz="2800" dirty="0" smtClean="0"/>
          </a:p>
          <a:p>
            <a:pPr>
              <a:buFont typeface="Wingdings" panose="05000000000000000000" pitchFamily="2" charset="2"/>
              <a:buChar char="n"/>
            </a:pPr>
            <a:r>
              <a:rPr lang="zh-TW" altLang="en-US" sz="2800" dirty="0"/>
              <a:t>表單網址：</a:t>
            </a:r>
            <a:r>
              <a:rPr lang="en-US" altLang="zh-TW" sz="2800" dirty="0">
                <a:hlinkClick r:id="rId2"/>
              </a:rPr>
              <a:t>https://forms.gle/gWpmxbf7KLsor8eK9 </a:t>
            </a:r>
            <a:endParaRPr lang="en-US" altLang="zh-TW" sz="2800" dirty="0" smtClean="0"/>
          </a:p>
          <a:p>
            <a:pPr>
              <a:buFont typeface="Wingdings" panose="05000000000000000000" pitchFamily="2" charset="2"/>
              <a:buChar char="n"/>
            </a:pPr>
            <a:r>
              <a:rPr lang="zh-TW" altLang="en-US" sz="2800" dirty="0" smtClean="0"/>
              <a:t>申請後</a:t>
            </a:r>
            <a:r>
              <a:rPr lang="zh-TW" altLang="en-US" sz="2800" dirty="0"/>
              <a:t>請</a:t>
            </a:r>
            <a:r>
              <a:rPr lang="zh-TW" altLang="en-US" sz="2800" dirty="0" smtClean="0"/>
              <a:t>於</a:t>
            </a:r>
            <a:r>
              <a:rPr lang="en-US" altLang="zh-TW" sz="2800" b="1" u="sng" dirty="0" smtClean="0">
                <a:solidFill>
                  <a:schemeClr val="accent1"/>
                </a:solidFill>
              </a:rPr>
              <a:t>1</a:t>
            </a:r>
            <a:r>
              <a:rPr lang="zh-TW" altLang="en-US" sz="2800" b="1" u="sng" dirty="0" smtClean="0">
                <a:solidFill>
                  <a:schemeClr val="accent1"/>
                </a:solidFill>
              </a:rPr>
              <a:t>月</a:t>
            </a:r>
            <a:r>
              <a:rPr lang="zh-TW" altLang="en-US" sz="2800" b="1" u="sng" dirty="0">
                <a:solidFill>
                  <a:schemeClr val="accent1"/>
                </a:solidFill>
              </a:rPr>
              <a:t>底</a:t>
            </a:r>
            <a:r>
              <a:rPr lang="zh-TW" altLang="en-US" sz="2800" dirty="0" smtClean="0"/>
              <a:t>前自行洽詢</a:t>
            </a:r>
            <a:r>
              <a:rPr lang="zh-TW" altLang="en-US" sz="2800" b="1" dirty="0" smtClean="0">
                <a:solidFill>
                  <a:schemeClr val="accent1"/>
                </a:solidFill>
              </a:rPr>
              <a:t>戶籍</a:t>
            </a:r>
            <a:r>
              <a:rPr lang="zh-TW" altLang="en-US" sz="2800" b="1" dirty="0">
                <a:solidFill>
                  <a:schemeClr val="accent1"/>
                </a:solidFill>
              </a:rPr>
              <a:t>所在區公所兵役</a:t>
            </a:r>
            <a:r>
              <a:rPr lang="zh-TW" altLang="en-US" sz="2800" b="1" dirty="0" smtClean="0">
                <a:solidFill>
                  <a:schemeClr val="accent1"/>
                </a:solidFill>
              </a:rPr>
              <a:t>科</a:t>
            </a:r>
            <a:r>
              <a:rPr lang="zh-TW" altLang="en-US" sz="2800" dirty="0" smtClean="0">
                <a:solidFill>
                  <a:schemeClr val="tx1"/>
                </a:solidFill>
              </a:rPr>
              <a:t>辦理</a:t>
            </a:r>
            <a:r>
              <a:rPr lang="zh-TW" altLang="en-US" sz="2800" dirty="0" smtClean="0"/>
              <a:t>兵役</a:t>
            </a:r>
            <a:r>
              <a:rPr lang="zh-TW" altLang="en-US" sz="2800" dirty="0"/>
              <a:t>緩徵</a:t>
            </a:r>
            <a:r>
              <a:rPr lang="zh-TW" altLang="en-US" sz="2800" dirty="0" smtClean="0"/>
              <a:t>，避免</a:t>
            </a:r>
            <a:r>
              <a:rPr lang="zh-TW" altLang="en-US" sz="2800" dirty="0"/>
              <a:t>半</a:t>
            </a:r>
            <a:r>
              <a:rPr lang="zh-TW" altLang="en-US" sz="2800" dirty="0" smtClean="0"/>
              <a:t>年教育實習中途</a:t>
            </a:r>
            <a:r>
              <a:rPr lang="zh-TW" altLang="en-US" sz="2800" dirty="0"/>
              <a:t>收到入伍令</a:t>
            </a:r>
            <a:r>
              <a:rPr lang="zh-TW" altLang="en-US" sz="2800" dirty="0" smtClean="0"/>
              <a:t>，而</a:t>
            </a:r>
            <a:r>
              <a:rPr lang="zh-TW" altLang="en-US" sz="2800" dirty="0"/>
              <a:t>必須終止實習。</a:t>
            </a:r>
            <a:endParaRPr lang="en-US" altLang="zh-TW" sz="2800" dirty="0"/>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9</a:t>
            </a:fld>
            <a:endParaRPr lang="zh-TW" altLang="en-US"/>
          </a:p>
        </p:txBody>
      </p:sp>
      <p:sp>
        <p:nvSpPr>
          <p:cNvPr id="5" name="AutoShape 2" descr="data:image/png;base64,iVBORw0KGgoAAAANSUhEUgAAAIgAAACICAYAAAA8uqNSAAAIBElEQVR4Xu2d65LjWAiDO+//0Jmq2SRV8bT9IYSdeK39ey6AEILj3u653e/3+0/+CwIrCNxCkHBjC4EQJPzYRCAECUFCkHCgj0AUpI/dJU6GIJdIcz/IEKSP3SVOhiCXSHM/yBCkj90lTpYJcrvdDgVk+YGX7KsfhOm+ZbDf5o+bjCpeIUgR6RAEgFIrroj76rZvS8i3+TON79p9UZAi0iGIqCDVHlbE/2epUJQQd73q13Mf2aP7CC+Kn+6n9e79bQWhgMnh5ToFML2u+heCREE2EQhBQpAQ5BcExlqM+sqhitx7nVqM2kKnWyDFr/pP/o2/Yo4OgAJU11WAab9qn/CjdfKHzlcLIAqygnQVwOfxEGTxqZ0YOs3w6QSo/tH+af+Oxvf0LYYSpD6bab9qT1Ucsh+CLH7bgipQTZh6nzpkL/0JQT7cYkIQ7afppEBVQp9mSA1BQpA3DqgVQC3Cvc89Ty2JWiLF595/+iHVBdBNsHveTWAIIs44lLDphJA9Wp/2h1ou+fO/m0GiICefQYjRtE4EoPP0XUE9P1WBVbvT8RMehytIFYjVYQhajHq/2rPdFqD6N5XAqt0uAceeuVVHQ5DfEegmsIp79/4QZAXhtJj/gGkTpMrc7j41QVQhZ1vv4lY9t/sMUnWkuy8E6SJXOxeCiD8M/DaFqaW5vysECUE22TNOkD5Xz3FSfRZTC6Rn8zlQEYbUswTU9TMEWXl+589gPp5z4l8viIJ0S/Gk56IgpoLQlE+fjk/Km5fbpBjVoe95oYsn+UN4V/1tfygjA2pFUkCfXqeEEB5UQHSeCKXiTfZeRK7OIOQgAfDpBLv2QxBAMAR5/zcPVDyogKiiyd7HFUQNUA1ob4DU+6cVx8WPvqsQQSj+tXjLM4gboCvRKuEIUIonBHk8/6szCAGqEoAS7toLQd4RiILAhy4CiCRaVRTVHhUYEZ78J3/sFuM6QOcpAWqArkJRQj6tcEQoFa8QBP7lNSIwAU6EPPp+8pcK0v4O4lZY1cHnPjVgShgpgBsfVfje96t4RUGiIGpN/t0/9sylipiuaLKnokEtgO4jxVDXyZ6LZ1VhQpBHJkKQ3ykZgoQgm2IVgoQgMwQhCaYeSzMD3U/n1Z5N+1176iuJ/KnODKuvkeavtpYVhBIYgmynmPALQRYIqIRyK/rbEkSEcOMlBasqUhSkmKkqoFWJL5p9bZu2X72vTRBVAWi/uk4Ak2IQQEd9Z3jGQf5SvOo6xf/yq/rjfgKMAlQJQPYIENUfV5L39pfiVddDkOEf/xOgIYj4R+ZoyCJAaZ0qJgqyjRAR/vAWQwklQqktQCUI7Z/2T8WD9lNB0frqcH3UDEIBTieAEk4zEflLFdhNCNmtvpIoPvI/CgJ/HoISRQCHICbAeycgCjLzezzl7yCUULViaD+t00xCLYsIROfJ/pTEr30nUe9X8ZRbTAjyXpEhCDFisa4ylPbTOiWIFCAKsk34KIj5B2OIoGoLoHqkgnHXx5+5VKFqwLR/2p77CtkrIVUcyH71HtpXHlJJkglwqjhyNAR5RyAEAca4hKTzlAB3XS0IKjCKp2svCrKCnEsAOt9NWPXZ694/PqSqDCcAqaURAHtV1OowNzz0uni6LTkEIYaJ6yqhVQK7BaXaC0FEAtD2EIQQWqyrjKfvBqL5n27FqHbWZgK6R/VPxfPrWowaABGC1ikBBJBa8e59RAjCT51J3P3jLYYCnF4PQd7/FcxpAoYg4qsjCqKW5M4zR1qM99Pjr28xxDeSRDdAdcZQCUn7Kb6j/aN8rH7fqf4/qWTADVi9/9sSQDMWEZ7iJ0JSC6T7QxBAyE1ACAIAR0G8VwVVuEtguv/jCqK2BNrfDXjtwxbZUxXCbSlufFMtp/zTXHKYFGTvBJB/lLC9/SN8VP/V/RRfFER8lruEovNqgt39IYiIoNoy1P0hiJgQd7ubIEoYDYFUgeQfrRM+1KLIP7p/9xbTdaB6zgU4BKki/b5vbEjtma+fCkHen9FTrxTKQAjyQCgt5neqlAlCPZCYqK67CSN7pEjqOtmjinftfXwGCUG2f1s+BDH//4m9AVTvVyuWFE21T/fROimS6o/9iomCREE2SUcV5zKW7lfXVX+oh1OBqOdpv/osd/ePK4gaICVMJYAqwWSf4glBAEFKICWA1ul+dZ3sqT08BAlBpBbrEowUy20ZVFDVAmp/B3Elns6r6yqgLoB0nhSnmqDqPsJLJfRzfwjyQGK6okMQ889gEuPV9SiI9gyvFkQUJAqyPXtVf+1huueqCkGSTfdVe/lzn3ufer5a0Wocr1ni6H+zTgWAhiSXgK4/qn+UKNWfEGSBKAFI69MJnb7P9Z8IqK5TAa7dd9oZZDqh0/eFIAe/YqhiaEah85RQdZ3sUUVTPOQP2a+2tNMoCAVMgNJ5AlxdJ3shCCC0N+CUILWl7O0v3a/6S/FHQQih4aG5Cnj12UmKqBKKCLb7kCrm45/tJLnLAyqAdF5NsHufGi/ZIwJ07Y3NICGI99v9KkHVAglBoGVQBaoJcu/rJmytRUVBFgioFeQmlBRSTbi6n/z/OoIQYO66OoS5+90EqOcpoXSfq3jV/LRnkKqB7j434dMK4yaUcKCEu4pD9sdfMV2D1XMhyDtSIQgMmaoiqPtJ0qMg1dLOvkshUJ5BLoVKgn0hEIKEDJsIhCAhSAgSDvQRiIL0sbvEyRDkEmnuBxmC9LG7xMkQ5BJp7gcZgvSxu8TJP398Yx0YJmxFAAAAAElFTkSuQmCC"/>
          <p:cNvSpPr>
            <a:spLocks noChangeAspect="1" noChangeArrowheads="1"/>
          </p:cNvSpPr>
          <p:nvPr/>
        </p:nvSpPr>
        <p:spPr bwMode="auto">
          <a:xfrm>
            <a:off x="155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Tree>
    <p:extLst>
      <p:ext uri="{BB962C8B-B14F-4D97-AF65-F5344CB8AC3E}">
        <p14:creationId xmlns:p14="http://schemas.microsoft.com/office/powerpoint/2010/main" val="41703151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609599" y="609600"/>
            <a:ext cx="7130753" cy="1320800"/>
          </a:xfrm>
        </p:spPr>
        <p:txBody>
          <a:bodyPr>
            <a:normAutofit/>
          </a:bodyPr>
          <a:lstStyle/>
          <a:p>
            <a:pPr marL="624078" indent="-514350"/>
            <a:r>
              <a:rPr lang="zh-TW" altLang="en-US" dirty="0"/>
              <a:t>教育實習</a:t>
            </a:r>
            <a:r>
              <a:rPr lang="zh-TW" altLang="en-US" dirty="0" smtClean="0"/>
              <a:t>注意事項</a:t>
            </a:r>
            <a:r>
              <a:rPr lang="zh-TW" altLang="en-US" dirty="0"/>
              <a:t>（實習報到後）</a:t>
            </a:r>
            <a:endParaRPr lang="en-US" altLang="zh-TW" dirty="0"/>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10</a:t>
            </a:fld>
            <a:endParaRPr lang="zh-TW" altLang="en-US"/>
          </a:p>
        </p:txBody>
      </p:sp>
      <p:graphicFrame>
        <p:nvGraphicFramePr>
          <p:cNvPr id="4" name="資料庫圖表 3"/>
          <p:cNvGraphicFramePr/>
          <p:nvPr>
            <p:extLst>
              <p:ext uri="{D42A27DB-BD31-4B8C-83A1-F6EECF244321}">
                <p14:modId xmlns:p14="http://schemas.microsoft.com/office/powerpoint/2010/main" val="272907976"/>
              </p:ext>
            </p:extLst>
          </p:nvPr>
        </p:nvGraphicFramePr>
        <p:xfrm>
          <a:off x="611560" y="1268760"/>
          <a:ext cx="7560840"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35924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73DA0BB7-265A-403C-9275-D587AB510EDC}" type="slidenum">
              <a:rPr lang="zh-TW" altLang="en-US" smtClean="0"/>
              <a:t>11</a:t>
            </a:fld>
            <a:endParaRPr lang="zh-TW" altLang="en-US"/>
          </a:p>
        </p:txBody>
      </p:sp>
      <p:pic>
        <p:nvPicPr>
          <p:cNvPr id="4" name="圖片 3"/>
          <p:cNvPicPr>
            <a:picLocks noChangeAspect="1"/>
          </p:cNvPicPr>
          <p:nvPr/>
        </p:nvPicPr>
        <p:blipFill>
          <a:blip r:embed="rId2"/>
          <a:stretch>
            <a:fillRect/>
          </a:stretch>
        </p:blipFill>
        <p:spPr>
          <a:xfrm>
            <a:off x="2271362" y="44624"/>
            <a:ext cx="4703709" cy="6768752"/>
          </a:xfrm>
          <a:prstGeom prst="rect">
            <a:avLst/>
          </a:prstGeom>
        </p:spPr>
      </p:pic>
    </p:spTree>
    <p:extLst>
      <p:ext uri="{BB962C8B-B14F-4D97-AF65-F5344CB8AC3E}">
        <p14:creationId xmlns:p14="http://schemas.microsoft.com/office/powerpoint/2010/main" val="212970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a:bodyPr>
          <a:lstStyle/>
          <a:p>
            <a:pPr marL="624078" indent="-514350"/>
            <a:r>
              <a:rPr lang="zh-TW" altLang="en-US" dirty="0"/>
              <a:t>半年教育實習期間要做什麼？</a:t>
            </a:r>
            <a:endParaRPr lang="en-US" altLang="zh-TW" dirty="0"/>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12</a:t>
            </a:fld>
            <a:endParaRPr lang="zh-TW" altLang="en-US"/>
          </a:p>
        </p:txBody>
      </p:sp>
      <p:graphicFrame>
        <p:nvGraphicFramePr>
          <p:cNvPr id="6" name="資料庫圖表 5"/>
          <p:cNvGraphicFramePr/>
          <p:nvPr>
            <p:extLst>
              <p:ext uri="{D42A27DB-BD31-4B8C-83A1-F6EECF244321}">
                <p14:modId xmlns:p14="http://schemas.microsoft.com/office/powerpoint/2010/main" val="69307477"/>
              </p:ext>
            </p:extLst>
          </p:nvPr>
        </p:nvGraphicFramePr>
        <p:xfrm>
          <a:off x="539552" y="1196752"/>
          <a:ext cx="8208912"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直線接點 4"/>
          <p:cNvCxnSpPr/>
          <p:nvPr/>
        </p:nvCxnSpPr>
        <p:spPr>
          <a:xfrm>
            <a:off x="2330874" y="2024350"/>
            <a:ext cx="720080"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7" name="直線接點 6"/>
          <p:cNvCxnSpPr/>
          <p:nvPr/>
        </p:nvCxnSpPr>
        <p:spPr>
          <a:xfrm>
            <a:off x="2123728" y="3717032"/>
            <a:ext cx="720080"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8" name="直線接點 7"/>
          <p:cNvCxnSpPr/>
          <p:nvPr/>
        </p:nvCxnSpPr>
        <p:spPr>
          <a:xfrm>
            <a:off x="5004048" y="5085184"/>
            <a:ext cx="720080" cy="0"/>
          </a:xfrm>
          <a:prstGeom prst="line">
            <a:avLst/>
          </a:prstGeom>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5921317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zh-TW" altLang="en-US" dirty="0" smtClean="0"/>
              <a:t>半年教育實習期間要做什麼？</a:t>
            </a:r>
            <a:endParaRPr lang="zh-TW" altLang="en-US" dirty="0"/>
          </a:p>
        </p:txBody>
      </p:sp>
      <p:graphicFrame>
        <p:nvGraphicFramePr>
          <p:cNvPr id="5" name="內容版面配置區 3"/>
          <p:cNvGraphicFramePr>
            <a:graphicFrameLocks noGrp="1"/>
          </p:cNvGraphicFramePr>
          <p:nvPr>
            <p:ph idx="1"/>
            <p:extLst>
              <p:ext uri="{D42A27DB-BD31-4B8C-83A1-F6EECF244321}">
                <p14:modId xmlns:p14="http://schemas.microsoft.com/office/powerpoint/2010/main" val="2117386573"/>
              </p:ext>
            </p:extLst>
          </p:nvPr>
        </p:nvGraphicFramePr>
        <p:xfrm>
          <a:off x="611560" y="1161361"/>
          <a:ext cx="7848874" cy="5629468"/>
        </p:xfrm>
        <a:graphic>
          <a:graphicData uri="http://schemas.openxmlformats.org/drawingml/2006/table">
            <a:tbl>
              <a:tblPr firstRow="1" firstCol="1" bandRow="1">
                <a:effectLst>
                  <a:outerShdw blurRad="50800" dist="38100" dir="2700000" algn="tl" rotWithShape="0">
                    <a:prstClr val="black">
                      <a:alpha val="40000"/>
                    </a:prstClr>
                  </a:outerShdw>
                </a:effectLst>
                <a:tableStyleId>{5C22544A-7EE6-4342-B048-85BDC9FD1C3A}</a:tableStyleId>
              </a:tblPr>
              <a:tblGrid>
                <a:gridCol w="3566686">
                  <a:extLst>
                    <a:ext uri="{9D8B030D-6E8A-4147-A177-3AD203B41FA5}">
                      <a16:colId xmlns:a16="http://schemas.microsoft.com/office/drawing/2014/main" val="20000"/>
                    </a:ext>
                  </a:extLst>
                </a:gridCol>
                <a:gridCol w="713698">
                  <a:extLst>
                    <a:ext uri="{9D8B030D-6E8A-4147-A177-3AD203B41FA5}">
                      <a16:colId xmlns:a16="http://schemas.microsoft.com/office/drawing/2014/main" val="20001"/>
                    </a:ext>
                  </a:extLst>
                </a:gridCol>
                <a:gridCol w="713698">
                  <a:extLst>
                    <a:ext uri="{9D8B030D-6E8A-4147-A177-3AD203B41FA5}">
                      <a16:colId xmlns:a16="http://schemas.microsoft.com/office/drawing/2014/main" val="20002"/>
                    </a:ext>
                  </a:extLst>
                </a:gridCol>
                <a:gridCol w="713698">
                  <a:extLst>
                    <a:ext uri="{9D8B030D-6E8A-4147-A177-3AD203B41FA5}">
                      <a16:colId xmlns:a16="http://schemas.microsoft.com/office/drawing/2014/main" val="20003"/>
                    </a:ext>
                  </a:extLst>
                </a:gridCol>
                <a:gridCol w="713698">
                  <a:extLst>
                    <a:ext uri="{9D8B030D-6E8A-4147-A177-3AD203B41FA5}">
                      <a16:colId xmlns:a16="http://schemas.microsoft.com/office/drawing/2014/main" val="20004"/>
                    </a:ext>
                  </a:extLst>
                </a:gridCol>
                <a:gridCol w="713698">
                  <a:extLst>
                    <a:ext uri="{9D8B030D-6E8A-4147-A177-3AD203B41FA5}">
                      <a16:colId xmlns:a16="http://schemas.microsoft.com/office/drawing/2014/main" val="20005"/>
                    </a:ext>
                  </a:extLst>
                </a:gridCol>
                <a:gridCol w="713698">
                  <a:extLst>
                    <a:ext uri="{9D8B030D-6E8A-4147-A177-3AD203B41FA5}">
                      <a16:colId xmlns:a16="http://schemas.microsoft.com/office/drawing/2014/main" val="20006"/>
                    </a:ext>
                  </a:extLst>
                </a:gridCol>
              </a:tblGrid>
              <a:tr h="612000">
                <a:tc>
                  <a:txBody>
                    <a:bodyPr/>
                    <a:lstStyle/>
                    <a:p>
                      <a:pPr algn="ctr">
                        <a:spcAft>
                          <a:spcPts val="0"/>
                        </a:spcAft>
                      </a:pPr>
                      <a:r>
                        <a:rPr lang="zh-TW" sz="1600" kern="100" dirty="0">
                          <a:effectLst>
                            <a:outerShdw blurRad="38100" dist="38100" dir="2700000" algn="tl">
                              <a:srgbClr val="000000">
                                <a:alpha val="43137"/>
                              </a:srgbClr>
                            </a:outerShdw>
                          </a:effectLst>
                        </a:rPr>
                        <a:t>實習期程與表件</a:t>
                      </a:r>
                      <a:endParaRPr lang="zh-TW" sz="1600" kern="100" dirty="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7453" marR="67453" marT="0" marB="0" anchor="ctr"/>
                </a:tc>
                <a:tc>
                  <a:txBody>
                    <a:bodyPr/>
                    <a:lstStyle/>
                    <a:p>
                      <a:pPr algn="ctr">
                        <a:spcAft>
                          <a:spcPts val="0"/>
                        </a:spcAft>
                      </a:pPr>
                      <a:r>
                        <a:rPr lang="en-US" altLang="zh-TW" sz="1600" kern="100" dirty="0">
                          <a:effectLst>
                            <a:outerShdw blurRad="38100" dist="38100" dir="2700000" algn="tl">
                              <a:srgbClr val="000000">
                                <a:alpha val="43137"/>
                              </a:srgbClr>
                            </a:outerShdw>
                          </a:effectLst>
                        </a:rPr>
                        <a:t>2</a:t>
                      </a:r>
                      <a:r>
                        <a:rPr lang="zh-TW" sz="1600" kern="100" dirty="0" smtClean="0">
                          <a:effectLst>
                            <a:outerShdw blurRad="38100" dist="38100" dir="2700000" algn="tl">
                              <a:srgbClr val="000000">
                                <a:alpha val="43137"/>
                              </a:srgbClr>
                            </a:outerShdw>
                          </a:effectLst>
                        </a:rPr>
                        <a:t>月</a:t>
                      </a:r>
                      <a:endParaRPr lang="zh-TW" sz="1600" b="1" kern="100" dirty="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7453" marR="67453" marT="0" marB="0" anchor="ctr"/>
                </a:tc>
                <a:tc>
                  <a:txBody>
                    <a:bodyPr/>
                    <a:lstStyle/>
                    <a:p>
                      <a:pPr algn="ctr">
                        <a:spcAft>
                          <a:spcPts val="0"/>
                        </a:spcAft>
                      </a:pPr>
                      <a:r>
                        <a:rPr lang="en-US" altLang="zh-TW" sz="1600" kern="100" dirty="0">
                          <a:effectLst>
                            <a:outerShdw blurRad="38100" dist="38100" dir="2700000" algn="tl">
                              <a:srgbClr val="000000">
                                <a:alpha val="43137"/>
                              </a:srgbClr>
                            </a:outerShdw>
                          </a:effectLst>
                        </a:rPr>
                        <a:t>3</a:t>
                      </a:r>
                      <a:r>
                        <a:rPr lang="zh-TW" sz="1600" kern="100" dirty="0" smtClean="0">
                          <a:effectLst>
                            <a:outerShdw blurRad="38100" dist="38100" dir="2700000" algn="tl">
                              <a:srgbClr val="000000">
                                <a:alpha val="43137"/>
                              </a:srgbClr>
                            </a:outerShdw>
                          </a:effectLst>
                        </a:rPr>
                        <a:t>月</a:t>
                      </a:r>
                      <a:endParaRPr lang="zh-TW" sz="1600" b="1" kern="100" dirty="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7453" marR="67453" marT="0" marB="0" anchor="ctr"/>
                </a:tc>
                <a:tc>
                  <a:txBody>
                    <a:bodyPr/>
                    <a:lstStyle/>
                    <a:p>
                      <a:pPr algn="ctr">
                        <a:spcAft>
                          <a:spcPts val="0"/>
                        </a:spcAft>
                      </a:pPr>
                      <a:r>
                        <a:rPr lang="en-US" altLang="zh-TW" sz="1600" kern="100" dirty="0" smtClean="0">
                          <a:effectLst>
                            <a:outerShdw blurRad="38100" dist="38100" dir="2700000" algn="tl">
                              <a:srgbClr val="000000">
                                <a:alpha val="43137"/>
                              </a:srgbClr>
                            </a:outerShdw>
                          </a:effectLst>
                        </a:rPr>
                        <a:t>4</a:t>
                      </a:r>
                      <a:r>
                        <a:rPr lang="zh-TW" sz="1600" kern="100" dirty="0" smtClean="0">
                          <a:effectLst>
                            <a:outerShdw blurRad="38100" dist="38100" dir="2700000" algn="tl">
                              <a:srgbClr val="000000">
                                <a:alpha val="43137"/>
                              </a:srgbClr>
                            </a:outerShdw>
                          </a:effectLst>
                        </a:rPr>
                        <a:t>月</a:t>
                      </a:r>
                      <a:endParaRPr lang="zh-TW" sz="1600" b="1" kern="100" dirty="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7453" marR="67453" marT="0" marB="0" anchor="ctr"/>
                </a:tc>
                <a:tc>
                  <a:txBody>
                    <a:bodyPr/>
                    <a:lstStyle/>
                    <a:p>
                      <a:pPr algn="ctr">
                        <a:spcAft>
                          <a:spcPts val="0"/>
                        </a:spcAft>
                      </a:pPr>
                      <a:r>
                        <a:rPr lang="en-US" altLang="zh-TW" sz="1600" kern="100" dirty="0" smtClean="0">
                          <a:effectLst>
                            <a:outerShdw blurRad="38100" dist="38100" dir="2700000" algn="tl">
                              <a:srgbClr val="000000">
                                <a:alpha val="43137"/>
                              </a:srgbClr>
                            </a:outerShdw>
                          </a:effectLst>
                        </a:rPr>
                        <a:t>5</a:t>
                      </a:r>
                      <a:r>
                        <a:rPr lang="zh-TW" sz="1600" kern="100" dirty="0" smtClean="0">
                          <a:effectLst>
                            <a:outerShdw blurRad="38100" dist="38100" dir="2700000" algn="tl">
                              <a:srgbClr val="000000">
                                <a:alpha val="43137"/>
                              </a:srgbClr>
                            </a:outerShdw>
                          </a:effectLst>
                        </a:rPr>
                        <a:t>月</a:t>
                      </a:r>
                      <a:endParaRPr lang="zh-TW" sz="1600" b="1" kern="100" dirty="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7453" marR="67453" marT="0" marB="0" anchor="ctr"/>
                </a:tc>
                <a:tc>
                  <a:txBody>
                    <a:bodyPr/>
                    <a:lstStyle/>
                    <a:p>
                      <a:pPr algn="ctr">
                        <a:spcAft>
                          <a:spcPts val="0"/>
                        </a:spcAft>
                      </a:pPr>
                      <a:r>
                        <a:rPr lang="en-US" altLang="zh-TW" sz="1600" kern="100" dirty="0" smtClean="0">
                          <a:effectLst>
                            <a:outerShdw blurRad="38100" dist="38100" dir="2700000" algn="tl">
                              <a:srgbClr val="000000">
                                <a:alpha val="43137"/>
                              </a:srgbClr>
                            </a:outerShdw>
                          </a:effectLst>
                        </a:rPr>
                        <a:t>6</a:t>
                      </a:r>
                      <a:r>
                        <a:rPr lang="zh-TW" sz="1600" kern="100" dirty="0" smtClean="0">
                          <a:effectLst>
                            <a:outerShdw blurRad="38100" dist="38100" dir="2700000" algn="tl">
                              <a:srgbClr val="000000">
                                <a:alpha val="43137"/>
                              </a:srgbClr>
                            </a:outerShdw>
                          </a:effectLst>
                        </a:rPr>
                        <a:t>月</a:t>
                      </a:r>
                      <a:endParaRPr lang="zh-TW" sz="1600" b="1" kern="100" dirty="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7453" marR="67453" marT="0" marB="0" anchor="ctr"/>
                </a:tc>
                <a:tc>
                  <a:txBody>
                    <a:bodyPr/>
                    <a:lstStyle/>
                    <a:p>
                      <a:pPr algn="ctr">
                        <a:spcAft>
                          <a:spcPts val="0"/>
                        </a:spcAft>
                      </a:pPr>
                      <a:r>
                        <a:rPr lang="en-US" altLang="zh-TW" sz="1600" kern="100" dirty="0">
                          <a:effectLst>
                            <a:outerShdw blurRad="38100" dist="38100" dir="2700000" algn="tl">
                              <a:srgbClr val="000000">
                                <a:alpha val="43137"/>
                              </a:srgbClr>
                            </a:outerShdw>
                          </a:effectLst>
                        </a:rPr>
                        <a:t>7</a:t>
                      </a:r>
                      <a:r>
                        <a:rPr lang="zh-TW" sz="1600" kern="100" dirty="0" smtClean="0">
                          <a:effectLst>
                            <a:outerShdw blurRad="38100" dist="38100" dir="2700000" algn="tl">
                              <a:srgbClr val="000000">
                                <a:alpha val="43137"/>
                              </a:srgbClr>
                            </a:outerShdw>
                          </a:effectLst>
                        </a:rPr>
                        <a:t>月</a:t>
                      </a:r>
                      <a:endParaRPr lang="zh-TW" sz="1600" b="1" kern="100" dirty="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7453" marR="67453" marT="0" marB="0" anchor="ctr"/>
                </a:tc>
                <a:extLst>
                  <a:ext uri="{0D108BD9-81ED-4DB2-BD59-A6C34878D82A}">
                    <a16:rowId xmlns:a16="http://schemas.microsoft.com/office/drawing/2014/main" val="10000"/>
                  </a:ext>
                </a:extLst>
              </a:tr>
              <a:tr h="612000">
                <a:tc>
                  <a:txBody>
                    <a:bodyPr/>
                    <a:lstStyle/>
                    <a:p>
                      <a:pPr algn="just">
                        <a:lnSpc>
                          <a:spcPts val="1500"/>
                        </a:lnSpc>
                        <a:spcAft>
                          <a:spcPts val="0"/>
                        </a:spcAft>
                      </a:pPr>
                      <a:r>
                        <a:rPr lang="en-US" sz="1500" b="1" kern="100" dirty="0">
                          <a:effectLst>
                            <a:outerShdw blurRad="38100" dist="38100" dir="2700000" algn="tl">
                              <a:srgbClr val="000000">
                                <a:alpha val="43137"/>
                              </a:srgbClr>
                            </a:outerShdw>
                          </a:effectLst>
                          <a:latin typeface="+mj-ea"/>
                          <a:ea typeface="+mj-ea"/>
                        </a:rPr>
                        <a:t>1.</a:t>
                      </a:r>
                      <a:r>
                        <a:rPr lang="zh-TW" sz="1500" b="1" kern="100" dirty="0">
                          <a:effectLst>
                            <a:outerShdw blurRad="38100" dist="38100" dir="2700000" algn="tl">
                              <a:srgbClr val="000000">
                                <a:alpha val="43137"/>
                              </a:srgbClr>
                            </a:outerShdw>
                          </a:effectLst>
                          <a:latin typeface="+mj-ea"/>
                          <a:ea typeface="+mj-ea"/>
                        </a:rPr>
                        <a:t>繳交實習報到表【附件一</a:t>
                      </a:r>
                      <a:r>
                        <a:rPr lang="zh-TW" sz="1500" b="1" kern="100" dirty="0" smtClean="0">
                          <a:effectLst>
                            <a:outerShdw blurRad="38100" dist="38100" dir="2700000" algn="tl">
                              <a:srgbClr val="000000">
                                <a:alpha val="43137"/>
                              </a:srgbClr>
                            </a:outerShdw>
                          </a:effectLst>
                          <a:latin typeface="+mj-ea"/>
                          <a:ea typeface="+mj-ea"/>
                        </a:rPr>
                        <a:t>】</a:t>
                      </a:r>
                      <a:endParaRPr lang="zh-TW" sz="1500" b="1" kern="100" dirty="0">
                        <a:effectLst>
                          <a:outerShdw blurRad="38100" dist="38100" dir="2700000" algn="tl">
                            <a:srgbClr val="000000">
                              <a:alpha val="43137"/>
                            </a:srgbClr>
                          </a:outerShdw>
                        </a:effectLst>
                        <a:latin typeface="+mj-ea"/>
                        <a:ea typeface="+mj-ea"/>
                      </a:endParaRPr>
                    </a:p>
                  </a:txBody>
                  <a:tcPr marL="68580" marR="68580" marT="0" marB="0" anchor="ctr"/>
                </a:tc>
                <a:tc>
                  <a:txBody>
                    <a:bodyPr/>
                    <a:lstStyle/>
                    <a:p>
                      <a:pPr algn="ctr">
                        <a:lnSpc>
                          <a:spcPts val="1500"/>
                        </a:lnSpc>
                        <a:spcAft>
                          <a:spcPts val="0"/>
                        </a:spcAft>
                      </a:pPr>
                      <a:r>
                        <a:rPr lang="zh-TW" altLang="zh-TW" sz="1800" b="1" kern="100" dirty="0" smtClean="0">
                          <a:effectLst/>
                          <a:latin typeface="Calibri"/>
                          <a:ea typeface="MS Mincho"/>
                          <a:cs typeface="MS Mincho"/>
                        </a:rPr>
                        <a:t>✓</a:t>
                      </a:r>
                      <a:endParaRPr lang="zh-TW" altLang="zh-TW" sz="1800"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kern="100">
                          <a:effectLst/>
                          <a:latin typeface="標楷體"/>
                          <a:ea typeface="新細明體"/>
                          <a:cs typeface="Times New Roman"/>
                        </a:rPr>
                        <a:t> </a:t>
                      </a:r>
                      <a:endParaRPr lang="zh-TW" sz="1800"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kern="100">
                          <a:effectLst/>
                          <a:latin typeface="標楷體"/>
                          <a:ea typeface="新細明體"/>
                          <a:cs typeface="Times New Roman"/>
                        </a:rPr>
                        <a:t> </a:t>
                      </a:r>
                      <a:endParaRPr lang="zh-TW" sz="1800"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kern="100">
                          <a:effectLst/>
                          <a:latin typeface="標楷體"/>
                          <a:ea typeface="新細明體"/>
                          <a:cs typeface="Times New Roman"/>
                        </a:rPr>
                        <a:t> </a:t>
                      </a:r>
                      <a:endParaRPr lang="zh-TW" sz="1800"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kern="100">
                          <a:effectLst/>
                          <a:latin typeface="標楷體"/>
                          <a:ea typeface="新細明體"/>
                          <a:cs typeface="Times New Roman"/>
                        </a:rPr>
                        <a:t> </a:t>
                      </a:r>
                      <a:endParaRPr lang="zh-TW" sz="1800"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kern="100">
                          <a:effectLst/>
                          <a:latin typeface="標楷體"/>
                          <a:ea typeface="新細明體"/>
                          <a:cs typeface="Times New Roman"/>
                        </a:rPr>
                        <a:t> </a:t>
                      </a:r>
                      <a:endParaRPr lang="zh-TW" sz="1800" kern="100">
                        <a:effectLst/>
                        <a:latin typeface="Calibri"/>
                        <a:ea typeface="新細明體"/>
                        <a:cs typeface="Times New Roman"/>
                      </a:endParaRPr>
                    </a:p>
                  </a:txBody>
                  <a:tcPr marL="68580" marR="68580" marT="0" marB="0" anchor="ctr"/>
                </a:tc>
                <a:extLst>
                  <a:ext uri="{0D108BD9-81ED-4DB2-BD59-A6C34878D82A}">
                    <a16:rowId xmlns:a16="http://schemas.microsoft.com/office/drawing/2014/main" val="10001"/>
                  </a:ext>
                </a:extLst>
              </a:tr>
              <a:tr h="612000">
                <a:tc>
                  <a:txBody>
                    <a:bodyPr/>
                    <a:lstStyle/>
                    <a:p>
                      <a:pPr algn="just">
                        <a:lnSpc>
                          <a:spcPts val="1500"/>
                        </a:lnSpc>
                        <a:spcAft>
                          <a:spcPts val="0"/>
                        </a:spcAft>
                      </a:pPr>
                      <a:r>
                        <a:rPr lang="en-US" sz="1500" b="1" kern="100" dirty="0">
                          <a:effectLst>
                            <a:outerShdw blurRad="38100" dist="38100" dir="2700000" algn="tl">
                              <a:srgbClr val="000000">
                                <a:alpha val="43137"/>
                              </a:srgbClr>
                            </a:outerShdw>
                          </a:effectLst>
                          <a:latin typeface="+mj-ea"/>
                          <a:ea typeface="+mj-ea"/>
                        </a:rPr>
                        <a:t>2.</a:t>
                      </a:r>
                      <a:r>
                        <a:rPr lang="zh-TW" sz="1500" b="1" kern="100" smtClean="0">
                          <a:effectLst>
                            <a:outerShdw blurRad="38100" dist="38100" dir="2700000" algn="tl">
                              <a:srgbClr val="000000">
                                <a:alpha val="43137"/>
                              </a:srgbClr>
                            </a:outerShdw>
                          </a:effectLst>
                          <a:latin typeface="+mj-ea"/>
                          <a:ea typeface="+mj-ea"/>
                        </a:rPr>
                        <a:t>撰寫</a:t>
                      </a:r>
                      <a:r>
                        <a:rPr lang="zh-TW" altLang="en-US" sz="1500" b="1" kern="100" smtClean="0">
                          <a:effectLst>
                            <a:outerShdw blurRad="38100" dist="38100" dir="2700000" algn="tl">
                              <a:srgbClr val="000000">
                                <a:alpha val="43137"/>
                              </a:srgbClr>
                            </a:outerShdw>
                          </a:effectLst>
                          <a:latin typeface="+mj-ea"/>
                          <a:ea typeface="+mj-ea"/>
                        </a:rPr>
                        <a:t>教育</a:t>
                      </a:r>
                      <a:r>
                        <a:rPr lang="zh-TW" sz="1500" b="1" kern="100" smtClean="0">
                          <a:effectLst>
                            <a:outerShdw blurRad="38100" dist="38100" dir="2700000" algn="tl">
                              <a:srgbClr val="000000">
                                <a:alpha val="43137"/>
                              </a:srgbClr>
                            </a:outerShdw>
                          </a:effectLst>
                          <a:latin typeface="+mj-ea"/>
                          <a:ea typeface="+mj-ea"/>
                        </a:rPr>
                        <a:t>實習</a:t>
                      </a:r>
                      <a:r>
                        <a:rPr lang="zh-TW" sz="1500" b="1" kern="100" dirty="0">
                          <a:effectLst>
                            <a:outerShdw blurRad="38100" dist="38100" dir="2700000" algn="tl">
                              <a:srgbClr val="000000">
                                <a:alpha val="43137"/>
                              </a:srgbClr>
                            </a:outerShdw>
                          </a:effectLst>
                          <a:latin typeface="+mj-ea"/>
                          <a:ea typeface="+mj-ea"/>
                        </a:rPr>
                        <a:t>計畫【附件二】</a:t>
                      </a:r>
                    </a:p>
                  </a:txBody>
                  <a:tcPr marL="68580" marR="68580" marT="0" marB="0" anchor="ctr"/>
                </a:tc>
                <a:tc>
                  <a:txBody>
                    <a:bodyPr/>
                    <a:lstStyle/>
                    <a:p>
                      <a:pPr algn="ctr">
                        <a:lnSpc>
                          <a:spcPts val="1500"/>
                        </a:lnSpc>
                        <a:spcAft>
                          <a:spcPts val="0"/>
                        </a:spcAft>
                      </a:pPr>
                      <a:r>
                        <a:rPr lang="zh-TW" sz="1800" b="1" kern="100" dirty="0">
                          <a:effectLst/>
                          <a:latin typeface="Calibri"/>
                          <a:ea typeface="MS Mincho"/>
                          <a:cs typeface="MS Mincho"/>
                        </a:rPr>
                        <a:t>✓</a:t>
                      </a:r>
                      <a:endParaRPr lang="zh-TW" sz="1800"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kern="100" dirty="0">
                          <a:effectLst/>
                          <a:latin typeface="標楷體"/>
                          <a:ea typeface="新細明體"/>
                          <a:cs typeface="Times New Roman"/>
                        </a:rPr>
                        <a:t> </a:t>
                      </a:r>
                      <a:endParaRPr lang="zh-TW" sz="1800"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kern="100">
                          <a:effectLst/>
                          <a:latin typeface="標楷體"/>
                          <a:ea typeface="新細明體"/>
                          <a:cs typeface="Times New Roman"/>
                        </a:rPr>
                        <a:t> </a:t>
                      </a:r>
                      <a:endParaRPr lang="zh-TW" sz="1800"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kern="100">
                          <a:effectLst/>
                          <a:latin typeface="標楷體"/>
                          <a:ea typeface="新細明體"/>
                          <a:cs typeface="Times New Roman"/>
                        </a:rPr>
                        <a:t> </a:t>
                      </a:r>
                      <a:endParaRPr lang="zh-TW" sz="1800"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kern="100">
                          <a:effectLst/>
                          <a:latin typeface="標楷體"/>
                          <a:ea typeface="新細明體"/>
                          <a:cs typeface="Times New Roman"/>
                        </a:rPr>
                        <a:t> </a:t>
                      </a:r>
                      <a:endParaRPr lang="zh-TW" sz="1800"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kern="100">
                          <a:effectLst/>
                          <a:latin typeface="標楷體"/>
                          <a:ea typeface="新細明體"/>
                          <a:cs typeface="Times New Roman"/>
                        </a:rPr>
                        <a:t> </a:t>
                      </a:r>
                      <a:endParaRPr lang="zh-TW" sz="1800" kern="100">
                        <a:effectLst/>
                        <a:latin typeface="Calibri"/>
                        <a:ea typeface="新細明體"/>
                        <a:cs typeface="Times New Roman"/>
                      </a:endParaRPr>
                    </a:p>
                  </a:txBody>
                  <a:tcPr marL="68580" marR="68580" marT="0" marB="0" anchor="ctr"/>
                </a:tc>
                <a:extLst>
                  <a:ext uri="{0D108BD9-81ED-4DB2-BD59-A6C34878D82A}">
                    <a16:rowId xmlns:a16="http://schemas.microsoft.com/office/drawing/2014/main" val="10002"/>
                  </a:ext>
                </a:extLst>
              </a:tr>
              <a:tr h="612000">
                <a:tc>
                  <a:txBody>
                    <a:bodyPr/>
                    <a:lstStyle/>
                    <a:p>
                      <a:pPr algn="just">
                        <a:lnSpc>
                          <a:spcPts val="1500"/>
                        </a:lnSpc>
                        <a:spcAft>
                          <a:spcPts val="0"/>
                        </a:spcAft>
                      </a:pPr>
                      <a:r>
                        <a:rPr lang="en-US" sz="1500" b="1" kern="100" dirty="0">
                          <a:effectLst>
                            <a:outerShdw blurRad="38100" dist="38100" dir="2700000" algn="tl">
                              <a:srgbClr val="000000">
                                <a:alpha val="43137"/>
                              </a:srgbClr>
                            </a:outerShdw>
                          </a:effectLst>
                          <a:latin typeface="+mj-ea"/>
                          <a:ea typeface="+mj-ea"/>
                        </a:rPr>
                        <a:t>3.</a:t>
                      </a:r>
                      <a:r>
                        <a:rPr lang="zh-TW" sz="1500" b="1" kern="100" dirty="0">
                          <a:effectLst>
                            <a:outerShdw blurRad="38100" dist="38100" dir="2700000" algn="tl">
                              <a:srgbClr val="000000">
                                <a:alpha val="43137"/>
                              </a:srgbClr>
                            </a:outerShdw>
                          </a:effectLst>
                          <a:latin typeface="+mj-ea"/>
                          <a:ea typeface="+mj-ea"/>
                        </a:rPr>
                        <a:t>參加返校座談</a:t>
                      </a:r>
                      <a:r>
                        <a:rPr lang="en-US" sz="1100" b="1" kern="100" dirty="0">
                          <a:effectLst>
                            <a:outerShdw blurRad="38100" dist="38100" dir="2700000" algn="tl">
                              <a:srgbClr val="000000">
                                <a:alpha val="43137"/>
                              </a:srgbClr>
                            </a:outerShdw>
                          </a:effectLst>
                          <a:latin typeface="+mj-ea"/>
                          <a:ea typeface="+mj-ea"/>
                        </a:rPr>
                        <a:t>(</a:t>
                      </a:r>
                      <a:r>
                        <a:rPr lang="zh-TW" sz="1100" b="1" kern="100" dirty="0">
                          <a:effectLst>
                            <a:outerShdw blurRad="38100" dist="38100" dir="2700000" algn="tl">
                              <a:srgbClr val="000000">
                                <a:alpha val="43137"/>
                              </a:srgbClr>
                            </a:outerShdw>
                          </a:effectLst>
                          <a:latin typeface="+mj-ea"/>
                          <a:ea typeface="+mj-ea"/>
                        </a:rPr>
                        <a:t>請假單如</a:t>
                      </a:r>
                      <a:r>
                        <a:rPr lang="zh-TW" sz="1500" b="1" kern="100" dirty="0">
                          <a:effectLst>
                            <a:outerShdw blurRad="38100" dist="38100" dir="2700000" algn="tl">
                              <a:srgbClr val="000000">
                                <a:alpha val="43137"/>
                              </a:srgbClr>
                            </a:outerShdw>
                          </a:effectLst>
                          <a:latin typeface="+mj-ea"/>
                          <a:ea typeface="+mj-ea"/>
                        </a:rPr>
                        <a:t>【附件三</a:t>
                      </a:r>
                      <a:r>
                        <a:rPr lang="zh-TW" sz="1500" b="1" kern="100" dirty="0" smtClean="0">
                          <a:effectLst>
                            <a:outerShdw blurRad="38100" dist="38100" dir="2700000" algn="tl">
                              <a:srgbClr val="000000">
                                <a:alpha val="43137"/>
                              </a:srgbClr>
                            </a:outerShdw>
                          </a:effectLst>
                          <a:latin typeface="+mj-ea"/>
                          <a:ea typeface="+mj-ea"/>
                        </a:rPr>
                        <a:t>】</a:t>
                      </a:r>
                      <a:r>
                        <a:rPr lang="en-US" sz="1100" b="1" kern="100" dirty="0" smtClean="0">
                          <a:effectLst>
                            <a:outerShdw blurRad="38100" dist="38100" dir="2700000" algn="tl">
                              <a:srgbClr val="000000">
                                <a:alpha val="43137"/>
                              </a:srgbClr>
                            </a:outerShdw>
                          </a:effectLst>
                          <a:latin typeface="+mj-ea"/>
                          <a:ea typeface="+mj-ea"/>
                        </a:rPr>
                        <a:t>)</a:t>
                      </a:r>
                      <a:endParaRPr lang="zh-TW" sz="1500" b="1" kern="100" dirty="0">
                        <a:effectLst>
                          <a:outerShdw blurRad="38100" dist="38100" dir="2700000" algn="tl">
                            <a:srgbClr val="000000">
                              <a:alpha val="43137"/>
                            </a:srgbClr>
                          </a:outerShdw>
                        </a:effectLst>
                        <a:latin typeface="+mj-ea"/>
                        <a:ea typeface="+mj-ea"/>
                      </a:endParaRPr>
                    </a:p>
                  </a:txBody>
                  <a:tcPr marL="68580" marR="68580" marT="0" marB="0" anchor="ctr"/>
                </a:tc>
                <a:tc>
                  <a:txBody>
                    <a:bodyPr/>
                    <a:lstStyle/>
                    <a:p>
                      <a:pPr algn="ctr">
                        <a:lnSpc>
                          <a:spcPts val="1500"/>
                        </a:lnSpc>
                        <a:spcAft>
                          <a:spcPts val="0"/>
                        </a:spcAft>
                      </a:pPr>
                      <a:r>
                        <a:rPr lang="en-US" sz="1800" b="1" kern="100" dirty="0">
                          <a:effectLst/>
                          <a:latin typeface="標楷體"/>
                          <a:ea typeface="新細明體"/>
                          <a:cs typeface="Times New Roman"/>
                        </a:rPr>
                        <a:t> </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dirty="0">
                          <a:effectLst/>
                          <a:latin typeface="Calibri"/>
                          <a:ea typeface="MS Mincho"/>
                          <a:cs typeface="MS Mincho"/>
                        </a:rPr>
                        <a:t>✓</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a:effectLst/>
                          <a:latin typeface="Calibri"/>
                          <a:ea typeface="MS Mincho"/>
                          <a:cs typeface="MS Mincho"/>
                        </a:rPr>
                        <a:t>✓</a:t>
                      </a:r>
                      <a:endParaRPr lang="zh-TW" sz="1800" b="1"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a:effectLst/>
                          <a:latin typeface="Calibri"/>
                          <a:ea typeface="MS Mincho"/>
                          <a:cs typeface="MS Mincho"/>
                        </a:rPr>
                        <a:t>✓</a:t>
                      </a:r>
                      <a:endParaRPr lang="zh-TW" sz="1800" b="1"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a:effectLst/>
                          <a:latin typeface="Calibri"/>
                          <a:ea typeface="MS Mincho"/>
                          <a:cs typeface="MS Mincho"/>
                        </a:rPr>
                        <a:t>✓</a:t>
                      </a:r>
                      <a:endParaRPr lang="zh-TW" sz="1800" b="1"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a:effectLst/>
                          <a:latin typeface="Calibri"/>
                          <a:ea typeface="MS Mincho"/>
                          <a:cs typeface="MS Mincho"/>
                        </a:rPr>
                        <a:t>✓</a:t>
                      </a:r>
                      <a:endParaRPr lang="zh-TW" sz="1800" b="1" kern="100">
                        <a:effectLst/>
                        <a:latin typeface="Calibri"/>
                        <a:ea typeface="新細明體"/>
                        <a:cs typeface="Times New Roman"/>
                      </a:endParaRPr>
                    </a:p>
                  </a:txBody>
                  <a:tcPr marL="68580" marR="68580" marT="0" marB="0" anchor="ctr"/>
                </a:tc>
                <a:extLst>
                  <a:ext uri="{0D108BD9-81ED-4DB2-BD59-A6C34878D82A}">
                    <a16:rowId xmlns:a16="http://schemas.microsoft.com/office/drawing/2014/main" val="10003"/>
                  </a:ext>
                </a:extLst>
              </a:tr>
              <a:tr h="672734">
                <a:tc>
                  <a:txBody>
                    <a:bodyPr/>
                    <a:lstStyle/>
                    <a:p>
                      <a:pPr algn="just">
                        <a:lnSpc>
                          <a:spcPts val="1500"/>
                        </a:lnSpc>
                        <a:spcAft>
                          <a:spcPts val="0"/>
                        </a:spcAft>
                      </a:pPr>
                      <a:r>
                        <a:rPr lang="en-US" sz="1500" b="1" kern="100" dirty="0">
                          <a:effectLst>
                            <a:outerShdw blurRad="38100" dist="38100" dir="2700000" algn="tl">
                              <a:srgbClr val="000000">
                                <a:alpha val="43137"/>
                              </a:srgbClr>
                            </a:outerShdw>
                          </a:effectLst>
                          <a:latin typeface="+mj-ea"/>
                          <a:ea typeface="+mj-ea"/>
                        </a:rPr>
                        <a:t>4.</a:t>
                      </a:r>
                      <a:r>
                        <a:rPr lang="zh-TW" sz="1500" b="1" kern="100" dirty="0">
                          <a:effectLst>
                            <a:outerShdw blurRad="38100" dist="38100" dir="2700000" algn="tl">
                              <a:srgbClr val="000000">
                                <a:alpha val="43137"/>
                              </a:srgbClr>
                            </a:outerShdw>
                          </a:effectLst>
                          <a:latin typeface="+mj-ea"/>
                          <a:ea typeface="+mj-ea"/>
                        </a:rPr>
                        <a:t>撰寫實習日誌</a:t>
                      </a:r>
                      <a:r>
                        <a:rPr lang="en-US" sz="1500" b="1" kern="100" dirty="0">
                          <a:effectLst>
                            <a:outerShdw blurRad="38100" dist="38100" dir="2700000" algn="tl">
                              <a:srgbClr val="000000">
                                <a:alpha val="43137"/>
                              </a:srgbClr>
                            </a:outerShdw>
                          </a:effectLst>
                          <a:latin typeface="+mj-ea"/>
                          <a:ea typeface="+mj-ea"/>
                        </a:rPr>
                        <a:t>/</a:t>
                      </a:r>
                      <a:r>
                        <a:rPr lang="zh-TW" sz="1500" b="1" kern="100" dirty="0">
                          <a:effectLst>
                            <a:outerShdw blurRad="38100" dist="38100" dir="2700000" algn="tl">
                              <a:srgbClr val="000000">
                                <a:alpha val="43137"/>
                              </a:srgbClr>
                            </a:outerShdw>
                          </a:effectLst>
                          <a:latin typeface="+mj-ea"/>
                          <a:ea typeface="+mj-ea"/>
                        </a:rPr>
                        <a:t>心得</a:t>
                      </a:r>
                      <a:r>
                        <a:rPr lang="en-US" sz="1500" b="1" kern="100" dirty="0">
                          <a:effectLst>
                            <a:outerShdw blurRad="38100" dist="38100" dir="2700000" algn="tl">
                              <a:srgbClr val="000000">
                                <a:alpha val="43137"/>
                              </a:srgbClr>
                            </a:outerShdw>
                          </a:effectLst>
                          <a:latin typeface="+mj-ea"/>
                          <a:ea typeface="+mj-ea"/>
                        </a:rPr>
                        <a:t>/</a:t>
                      </a:r>
                      <a:r>
                        <a:rPr lang="zh-TW" sz="1500" b="1" kern="100" dirty="0">
                          <a:effectLst>
                            <a:outerShdw blurRad="38100" dist="38100" dir="2700000" algn="tl">
                              <a:srgbClr val="000000">
                                <a:alpha val="43137"/>
                              </a:srgbClr>
                            </a:outerShdw>
                          </a:effectLst>
                          <a:latin typeface="+mj-ea"/>
                          <a:ea typeface="+mj-ea"/>
                        </a:rPr>
                        <a:t>作業</a:t>
                      </a:r>
                    </a:p>
                    <a:p>
                      <a:pPr marL="109855" algn="just">
                        <a:lnSpc>
                          <a:spcPts val="1500"/>
                        </a:lnSpc>
                        <a:spcAft>
                          <a:spcPts val="0"/>
                        </a:spcAft>
                      </a:pPr>
                      <a:r>
                        <a:rPr lang="zh-TW" sz="1200" b="1" kern="100" dirty="0">
                          <a:effectLst>
                            <a:outerShdw blurRad="38100" dist="38100" dir="2700000" algn="tl">
                              <a:srgbClr val="000000">
                                <a:alpha val="43137"/>
                              </a:srgbClr>
                            </a:outerShdw>
                          </a:effectLst>
                          <a:latin typeface="+mj-ea"/>
                          <a:ea typeface="+mj-ea"/>
                        </a:rPr>
                        <a:t>備註：繳交次數、內容、格式得由實習指導教師及實習輔導教師自訂之。</a:t>
                      </a:r>
                    </a:p>
                  </a:txBody>
                  <a:tcPr marL="68580" marR="68580" marT="0" marB="0" anchor="ctr"/>
                </a:tc>
                <a:tc>
                  <a:txBody>
                    <a:bodyPr/>
                    <a:lstStyle/>
                    <a:p>
                      <a:pPr algn="ctr">
                        <a:lnSpc>
                          <a:spcPts val="1500"/>
                        </a:lnSpc>
                        <a:spcAft>
                          <a:spcPts val="0"/>
                        </a:spcAft>
                      </a:pPr>
                      <a:r>
                        <a:rPr lang="zh-TW" sz="1800" b="1" kern="100">
                          <a:effectLst/>
                          <a:latin typeface="Calibri"/>
                          <a:ea typeface="MS Mincho"/>
                          <a:cs typeface="MS Mincho"/>
                        </a:rPr>
                        <a:t>✓</a:t>
                      </a:r>
                      <a:endParaRPr lang="zh-TW" sz="1800" b="1"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dirty="0">
                          <a:effectLst/>
                          <a:latin typeface="Calibri"/>
                          <a:ea typeface="MS Mincho"/>
                          <a:cs typeface="MS Mincho"/>
                        </a:rPr>
                        <a:t>✓</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dirty="0">
                          <a:effectLst/>
                          <a:latin typeface="Calibri"/>
                          <a:ea typeface="MS Mincho"/>
                          <a:cs typeface="MS Mincho"/>
                        </a:rPr>
                        <a:t>✓</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a:effectLst/>
                          <a:latin typeface="Calibri"/>
                          <a:ea typeface="MS Mincho"/>
                          <a:cs typeface="MS Mincho"/>
                        </a:rPr>
                        <a:t>✓</a:t>
                      </a:r>
                      <a:endParaRPr lang="zh-TW" sz="1800" b="1"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a:effectLst/>
                          <a:latin typeface="Calibri"/>
                          <a:ea typeface="MS Mincho"/>
                          <a:cs typeface="MS Mincho"/>
                        </a:rPr>
                        <a:t>✓</a:t>
                      </a:r>
                      <a:endParaRPr lang="zh-TW" sz="1800" b="1"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a:effectLst/>
                          <a:latin typeface="Calibri"/>
                          <a:ea typeface="MS Mincho"/>
                          <a:cs typeface="MS Mincho"/>
                        </a:rPr>
                        <a:t>✓</a:t>
                      </a:r>
                      <a:endParaRPr lang="zh-TW" sz="1800" b="1" kern="100">
                        <a:effectLst/>
                        <a:latin typeface="Calibri"/>
                        <a:ea typeface="新細明體"/>
                        <a:cs typeface="Times New Roman"/>
                      </a:endParaRPr>
                    </a:p>
                  </a:txBody>
                  <a:tcPr marL="68580" marR="68580" marT="0" marB="0" anchor="ctr"/>
                </a:tc>
                <a:extLst>
                  <a:ext uri="{0D108BD9-81ED-4DB2-BD59-A6C34878D82A}">
                    <a16:rowId xmlns:a16="http://schemas.microsoft.com/office/drawing/2014/main" val="10004"/>
                  </a:ext>
                </a:extLst>
              </a:tr>
              <a:tr h="672734">
                <a:tc>
                  <a:txBody>
                    <a:bodyPr/>
                    <a:lstStyle/>
                    <a:p>
                      <a:pPr algn="just">
                        <a:lnSpc>
                          <a:spcPts val="1500"/>
                        </a:lnSpc>
                        <a:spcAft>
                          <a:spcPts val="0"/>
                        </a:spcAft>
                      </a:pPr>
                      <a:r>
                        <a:rPr lang="en-US" sz="1500" b="1" kern="100" dirty="0">
                          <a:effectLst>
                            <a:outerShdw blurRad="38100" dist="38100" dir="2700000" algn="tl">
                              <a:srgbClr val="000000">
                                <a:alpha val="43137"/>
                              </a:srgbClr>
                            </a:outerShdw>
                          </a:effectLst>
                          <a:latin typeface="+mj-ea"/>
                          <a:ea typeface="+mj-ea"/>
                        </a:rPr>
                        <a:t>5.</a:t>
                      </a:r>
                      <a:r>
                        <a:rPr lang="zh-TW" sz="1500" b="1" kern="100" dirty="0">
                          <a:effectLst>
                            <a:outerShdw blurRad="38100" dist="38100" dir="2700000" algn="tl">
                              <a:srgbClr val="000000">
                                <a:alpha val="43137"/>
                              </a:srgbClr>
                            </a:outerShdw>
                          </a:effectLst>
                          <a:latin typeface="+mj-ea"/>
                          <a:ea typeface="+mj-ea"/>
                        </a:rPr>
                        <a:t>安排教學演示</a:t>
                      </a:r>
                      <a:r>
                        <a:rPr lang="en-US" sz="1500" b="1" kern="100" dirty="0">
                          <a:effectLst>
                            <a:outerShdw blurRad="38100" dist="38100" dir="2700000" algn="tl">
                              <a:srgbClr val="000000">
                                <a:alpha val="43137"/>
                              </a:srgbClr>
                            </a:outerShdw>
                          </a:effectLst>
                          <a:latin typeface="+mj-ea"/>
                          <a:ea typeface="+mj-ea"/>
                        </a:rPr>
                        <a:t>(</a:t>
                      </a:r>
                      <a:r>
                        <a:rPr lang="zh-TW" sz="1500" b="1" kern="100" dirty="0">
                          <a:effectLst>
                            <a:outerShdw blurRad="38100" dist="38100" dir="2700000" algn="tl">
                              <a:srgbClr val="000000">
                                <a:alpha val="43137"/>
                              </a:srgbClr>
                            </a:outerShdw>
                          </a:effectLst>
                          <a:latin typeface="+mj-ea"/>
                          <a:ea typeface="+mj-ea"/>
                        </a:rPr>
                        <a:t>含教案設計</a:t>
                      </a:r>
                      <a:r>
                        <a:rPr lang="en-US" sz="1500" b="1" kern="100" dirty="0">
                          <a:effectLst>
                            <a:outerShdw blurRad="38100" dist="38100" dir="2700000" algn="tl">
                              <a:srgbClr val="000000">
                                <a:alpha val="43137"/>
                              </a:srgbClr>
                            </a:outerShdw>
                          </a:effectLst>
                          <a:latin typeface="+mj-ea"/>
                          <a:ea typeface="+mj-ea"/>
                        </a:rPr>
                        <a:t>)</a:t>
                      </a:r>
                      <a:endParaRPr lang="zh-TW" sz="1500" b="1" kern="100" dirty="0">
                        <a:effectLst>
                          <a:outerShdw blurRad="38100" dist="38100" dir="2700000" algn="tl">
                            <a:srgbClr val="000000">
                              <a:alpha val="43137"/>
                            </a:srgbClr>
                          </a:outerShdw>
                        </a:effectLst>
                        <a:latin typeface="+mj-ea"/>
                        <a:ea typeface="+mj-ea"/>
                      </a:endParaRPr>
                    </a:p>
                    <a:p>
                      <a:pPr marL="109855" algn="just">
                        <a:lnSpc>
                          <a:spcPts val="1500"/>
                        </a:lnSpc>
                        <a:spcAft>
                          <a:spcPts val="0"/>
                        </a:spcAft>
                      </a:pPr>
                      <a:r>
                        <a:rPr lang="zh-TW" sz="1200" b="1" kern="100" dirty="0">
                          <a:effectLst>
                            <a:outerShdw blurRad="38100" dist="38100" dir="2700000" algn="tl">
                              <a:srgbClr val="000000">
                                <a:alpha val="43137"/>
                              </a:srgbClr>
                            </a:outerShdw>
                          </a:effectLst>
                          <a:latin typeface="+mj-ea"/>
                          <a:ea typeface="+mj-ea"/>
                        </a:rPr>
                        <a:t>備註：需繳交教案設計給實習指導教師及實習輔導教師評閱。</a:t>
                      </a:r>
                    </a:p>
                  </a:txBody>
                  <a:tcPr marL="68580" marR="68580" marT="0" marB="0" anchor="ctr"/>
                </a:tc>
                <a:tc>
                  <a:txBody>
                    <a:bodyPr/>
                    <a:lstStyle/>
                    <a:p>
                      <a:pPr algn="ctr">
                        <a:lnSpc>
                          <a:spcPts val="1500"/>
                        </a:lnSpc>
                        <a:spcAft>
                          <a:spcPts val="0"/>
                        </a:spcAft>
                      </a:pPr>
                      <a:r>
                        <a:rPr lang="en-US" sz="1800" b="1" kern="100" dirty="0">
                          <a:effectLst/>
                          <a:latin typeface="標楷體"/>
                          <a:ea typeface="新細明體"/>
                          <a:cs typeface="Times New Roman"/>
                        </a:rPr>
                        <a:t> </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b="1" kern="100" dirty="0">
                          <a:effectLst/>
                          <a:latin typeface="標楷體"/>
                          <a:ea typeface="新細明體"/>
                          <a:cs typeface="Times New Roman"/>
                        </a:rPr>
                        <a:t> </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b="1" kern="100" dirty="0">
                          <a:effectLst/>
                          <a:latin typeface="標楷體"/>
                          <a:ea typeface="新細明體"/>
                          <a:cs typeface="Times New Roman"/>
                        </a:rPr>
                        <a:t> </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dirty="0">
                          <a:effectLst/>
                          <a:latin typeface="Calibri"/>
                          <a:ea typeface="MS Mincho"/>
                          <a:cs typeface="MS Mincho"/>
                        </a:rPr>
                        <a:t>✓</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dirty="0">
                          <a:effectLst/>
                          <a:latin typeface="Calibri"/>
                          <a:ea typeface="MS Mincho"/>
                          <a:cs typeface="MS Mincho"/>
                        </a:rPr>
                        <a:t>✓</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b="1" kern="100" dirty="0">
                          <a:effectLst/>
                          <a:latin typeface="標楷體"/>
                          <a:ea typeface="新細明體"/>
                          <a:cs typeface="Times New Roman"/>
                        </a:rPr>
                        <a:t> </a:t>
                      </a:r>
                      <a:endParaRPr lang="zh-TW" sz="1800" b="1" kern="100" dirty="0">
                        <a:effectLst/>
                        <a:latin typeface="Calibri"/>
                        <a:ea typeface="新細明體"/>
                        <a:cs typeface="Times New Roman"/>
                      </a:endParaRPr>
                    </a:p>
                  </a:txBody>
                  <a:tcPr marL="68580" marR="68580" marT="0" marB="0" anchor="ctr"/>
                </a:tc>
                <a:extLst>
                  <a:ext uri="{0D108BD9-81ED-4DB2-BD59-A6C34878D82A}">
                    <a16:rowId xmlns:a16="http://schemas.microsoft.com/office/drawing/2014/main" val="10005"/>
                  </a:ext>
                </a:extLst>
              </a:tr>
              <a:tr h="612000">
                <a:tc>
                  <a:txBody>
                    <a:bodyPr/>
                    <a:lstStyle/>
                    <a:p>
                      <a:pPr algn="just">
                        <a:lnSpc>
                          <a:spcPts val="1500"/>
                        </a:lnSpc>
                        <a:spcAft>
                          <a:spcPts val="0"/>
                        </a:spcAft>
                      </a:pPr>
                      <a:r>
                        <a:rPr lang="en-US" sz="1500" b="1" kern="100" dirty="0">
                          <a:effectLst>
                            <a:outerShdw blurRad="38100" dist="38100" dir="2700000" algn="tl">
                              <a:srgbClr val="000000">
                                <a:alpha val="43137"/>
                              </a:srgbClr>
                            </a:outerShdw>
                          </a:effectLst>
                          <a:latin typeface="+mj-ea"/>
                          <a:ea typeface="+mj-ea"/>
                        </a:rPr>
                        <a:t>6.</a:t>
                      </a:r>
                      <a:r>
                        <a:rPr lang="zh-TW" sz="1500" b="1" kern="100" dirty="0">
                          <a:effectLst>
                            <a:outerShdw blurRad="38100" dist="38100" dir="2700000" algn="tl">
                              <a:srgbClr val="000000">
                                <a:alpha val="43137"/>
                              </a:srgbClr>
                            </a:outerShdw>
                          </a:effectLst>
                          <a:latin typeface="+mj-ea"/>
                          <a:ea typeface="+mj-ea"/>
                        </a:rPr>
                        <a:t>彙整教育實習歷程</a:t>
                      </a:r>
                      <a:r>
                        <a:rPr lang="zh-TW" sz="1500" b="1" kern="100" dirty="0" smtClean="0">
                          <a:effectLst>
                            <a:outerShdw blurRad="38100" dist="38100" dir="2700000" algn="tl">
                              <a:srgbClr val="000000">
                                <a:alpha val="43137"/>
                              </a:srgbClr>
                            </a:outerShdw>
                          </a:effectLst>
                          <a:latin typeface="+mj-ea"/>
                          <a:ea typeface="+mj-ea"/>
                        </a:rPr>
                        <a:t>檔案</a:t>
                      </a:r>
                      <a:r>
                        <a:rPr lang="en-US" altLang="zh-TW" sz="1500" b="1" kern="100" dirty="0" smtClean="0">
                          <a:effectLst>
                            <a:outerShdw blurRad="38100" dist="38100" dir="2700000" algn="tl">
                              <a:srgbClr val="000000">
                                <a:alpha val="43137"/>
                              </a:srgbClr>
                            </a:outerShdw>
                          </a:effectLst>
                          <a:latin typeface="+mj-ea"/>
                          <a:ea typeface="+mj-ea"/>
                        </a:rPr>
                        <a:t>(</a:t>
                      </a:r>
                      <a:r>
                        <a:rPr lang="zh-TW" altLang="en-US" sz="1500" b="1" kern="100" dirty="0" smtClean="0">
                          <a:effectLst>
                            <a:outerShdw blurRad="38100" dist="38100" dir="2700000" algn="tl">
                              <a:srgbClr val="000000">
                                <a:alpha val="43137"/>
                              </a:srgbClr>
                            </a:outerShdw>
                          </a:effectLst>
                          <a:latin typeface="+mj-ea"/>
                          <a:ea typeface="+mj-ea"/>
                        </a:rPr>
                        <a:t>自由參加</a:t>
                      </a:r>
                      <a:r>
                        <a:rPr lang="en-US" altLang="zh-TW" sz="1500" b="1" kern="100" dirty="0" smtClean="0">
                          <a:effectLst>
                            <a:outerShdw blurRad="38100" dist="38100" dir="2700000" algn="tl">
                              <a:srgbClr val="000000">
                                <a:alpha val="43137"/>
                              </a:srgbClr>
                            </a:outerShdw>
                          </a:effectLst>
                          <a:latin typeface="+mj-ea"/>
                          <a:ea typeface="+mj-ea"/>
                        </a:rPr>
                        <a:t>)</a:t>
                      </a:r>
                    </a:p>
                    <a:p>
                      <a:pPr algn="just">
                        <a:lnSpc>
                          <a:spcPts val="1500"/>
                        </a:lnSpc>
                        <a:spcAft>
                          <a:spcPts val="0"/>
                        </a:spcAft>
                      </a:pPr>
                      <a:r>
                        <a:rPr lang="zh-TW" altLang="en-US" sz="1500" b="1" kern="100" dirty="0" smtClean="0">
                          <a:effectLst>
                            <a:outerShdw blurRad="38100" dist="38100" dir="2700000" algn="tl">
                              <a:srgbClr val="000000">
                                <a:alpha val="43137"/>
                              </a:srgbClr>
                            </a:outerShdw>
                          </a:effectLst>
                          <a:latin typeface="+mj-ea"/>
                          <a:ea typeface="+mj-ea"/>
                        </a:rPr>
                        <a:t>　</a:t>
                      </a:r>
                      <a:r>
                        <a:rPr kumimoji="0" lang="zh-TW" altLang="zh-TW" sz="1200" b="1" kern="100" dirty="0" smtClean="0">
                          <a:solidFill>
                            <a:schemeClr val="lt1"/>
                          </a:solidFill>
                          <a:effectLst>
                            <a:outerShdw blurRad="38100" dist="38100" dir="2700000" algn="tl">
                              <a:srgbClr val="000000">
                                <a:alpha val="43137"/>
                              </a:srgbClr>
                            </a:outerShdw>
                          </a:effectLst>
                          <a:latin typeface="+mj-ea"/>
                          <a:ea typeface="+mj-ea"/>
                          <a:cs typeface="+mn-cs"/>
                        </a:rPr>
                        <a:t>備註：</a:t>
                      </a:r>
                      <a:r>
                        <a:rPr kumimoji="0" lang="zh-TW" altLang="en-US" sz="1200" b="1" kern="100" dirty="0" smtClean="0">
                          <a:solidFill>
                            <a:schemeClr val="lt1"/>
                          </a:solidFill>
                          <a:effectLst>
                            <a:outerShdw blurRad="38100" dist="38100" dir="2700000" algn="tl">
                              <a:srgbClr val="000000">
                                <a:alpha val="43137"/>
                              </a:srgbClr>
                            </a:outerShdw>
                          </a:effectLst>
                          <a:latin typeface="+mj-ea"/>
                          <a:ea typeface="+mn-ea"/>
                          <a:cs typeface="+mn-cs"/>
                        </a:rPr>
                        <a:t>校內比賽</a:t>
                      </a:r>
                      <a:r>
                        <a:rPr kumimoji="0" lang="zh-TW" altLang="en-US" sz="1200" b="1" kern="100" dirty="0" smtClean="0">
                          <a:solidFill>
                            <a:schemeClr val="lt1"/>
                          </a:solidFill>
                          <a:effectLst>
                            <a:outerShdw blurRad="38100" dist="38100" dir="2700000" algn="tl">
                              <a:srgbClr val="000000">
                                <a:alpha val="43137"/>
                              </a:srgbClr>
                            </a:outerShdw>
                          </a:effectLst>
                          <a:latin typeface="+mj-ea"/>
                          <a:ea typeface="+mj-ea"/>
                          <a:cs typeface="+mn-cs"/>
                        </a:rPr>
                        <a:t>每年</a:t>
                      </a:r>
                      <a:r>
                        <a:rPr kumimoji="0" lang="en-US" altLang="zh-TW" sz="1200" b="1" kern="100" dirty="0" smtClean="0">
                          <a:solidFill>
                            <a:schemeClr val="lt1"/>
                          </a:solidFill>
                          <a:effectLst>
                            <a:outerShdw blurRad="38100" dist="38100" dir="2700000" algn="tl">
                              <a:srgbClr val="000000">
                                <a:alpha val="43137"/>
                              </a:srgbClr>
                            </a:outerShdw>
                          </a:effectLst>
                          <a:latin typeface="+mj-ea"/>
                          <a:ea typeface="+mj-ea"/>
                          <a:cs typeface="+mn-cs"/>
                        </a:rPr>
                        <a:t>2</a:t>
                      </a:r>
                      <a:r>
                        <a:rPr kumimoji="0" lang="zh-TW" altLang="en-US" sz="1200" b="1" kern="100" dirty="0" smtClean="0">
                          <a:solidFill>
                            <a:schemeClr val="lt1"/>
                          </a:solidFill>
                          <a:effectLst>
                            <a:outerShdw blurRad="38100" dist="38100" dir="2700000" algn="tl">
                              <a:srgbClr val="000000">
                                <a:alpha val="43137"/>
                              </a:srgbClr>
                            </a:outerShdw>
                          </a:effectLst>
                          <a:latin typeface="+mj-ea"/>
                          <a:ea typeface="+mj-ea"/>
                          <a:cs typeface="+mn-cs"/>
                        </a:rPr>
                        <a:t>月</a:t>
                      </a:r>
                      <a:r>
                        <a:rPr kumimoji="0" lang="en-US" altLang="zh-TW" sz="1200" b="1" kern="100" dirty="0" smtClean="0">
                          <a:solidFill>
                            <a:schemeClr val="lt1"/>
                          </a:solidFill>
                          <a:effectLst>
                            <a:outerShdw blurRad="38100" dist="38100" dir="2700000" algn="tl">
                              <a:srgbClr val="000000">
                                <a:alpha val="43137"/>
                              </a:srgbClr>
                            </a:outerShdw>
                          </a:effectLst>
                          <a:latin typeface="+mj-ea"/>
                          <a:ea typeface="+mj-ea"/>
                          <a:cs typeface="+mn-cs"/>
                        </a:rPr>
                        <a:t>1</a:t>
                      </a:r>
                      <a:r>
                        <a:rPr kumimoji="0" lang="zh-TW" altLang="en-US" sz="1200" b="1" kern="100" dirty="0" smtClean="0">
                          <a:solidFill>
                            <a:schemeClr val="lt1"/>
                          </a:solidFill>
                          <a:effectLst>
                            <a:outerShdw blurRad="38100" dist="38100" dir="2700000" algn="tl">
                              <a:srgbClr val="000000">
                                <a:alpha val="43137"/>
                              </a:srgbClr>
                            </a:outerShdw>
                          </a:effectLst>
                          <a:latin typeface="+mj-ea"/>
                          <a:ea typeface="+mj-ea"/>
                          <a:cs typeface="+mn-cs"/>
                        </a:rPr>
                        <a:t>日至</a:t>
                      </a:r>
                      <a:r>
                        <a:rPr kumimoji="0" lang="en-US" altLang="zh-TW" sz="1200" b="1" kern="100" dirty="0" smtClean="0">
                          <a:solidFill>
                            <a:schemeClr val="lt1"/>
                          </a:solidFill>
                          <a:effectLst>
                            <a:outerShdw blurRad="38100" dist="38100" dir="2700000" algn="tl">
                              <a:srgbClr val="000000">
                                <a:alpha val="43137"/>
                              </a:srgbClr>
                            </a:outerShdw>
                          </a:effectLst>
                          <a:latin typeface="+mj-ea"/>
                          <a:ea typeface="+mj-ea"/>
                          <a:cs typeface="+mn-cs"/>
                        </a:rPr>
                        <a:t>2</a:t>
                      </a:r>
                      <a:r>
                        <a:rPr kumimoji="0" lang="zh-TW" altLang="en-US" sz="1200" b="1" kern="100" dirty="0" smtClean="0">
                          <a:solidFill>
                            <a:schemeClr val="lt1"/>
                          </a:solidFill>
                          <a:effectLst>
                            <a:outerShdw blurRad="38100" dist="38100" dir="2700000" algn="tl">
                              <a:srgbClr val="000000">
                                <a:alpha val="43137"/>
                              </a:srgbClr>
                            </a:outerShdw>
                          </a:effectLst>
                          <a:latin typeface="+mj-ea"/>
                          <a:ea typeface="+mj-ea"/>
                          <a:cs typeface="+mn-cs"/>
                        </a:rPr>
                        <a:t>月</a:t>
                      </a:r>
                      <a:r>
                        <a:rPr kumimoji="0" lang="en-US" altLang="zh-TW" sz="1200" b="1" kern="100" dirty="0" smtClean="0">
                          <a:solidFill>
                            <a:schemeClr val="lt1"/>
                          </a:solidFill>
                          <a:effectLst>
                            <a:outerShdw blurRad="38100" dist="38100" dir="2700000" algn="tl">
                              <a:srgbClr val="000000">
                                <a:alpha val="43137"/>
                              </a:srgbClr>
                            </a:outerShdw>
                          </a:effectLst>
                          <a:latin typeface="+mj-ea"/>
                          <a:ea typeface="+mj-ea"/>
                          <a:cs typeface="+mn-cs"/>
                        </a:rPr>
                        <a:t>25</a:t>
                      </a:r>
                      <a:r>
                        <a:rPr kumimoji="0" lang="zh-TW" altLang="en-US" sz="1200" b="1" kern="100" dirty="0" smtClean="0">
                          <a:solidFill>
                            <a:schemeClr val="lt1"/>
                          </a:solidFill>
                          <a:effectLst>
                            <a:outerShdw blurRad="38100" dist="38100" dir="2700000" algn="tl">
                              <a:srgbClr val="000000">
                                <a:alpha val="43137"/>
                              </a:srgbClr>
                            </a:outerShdw>
                          </a:effectLst>
                          <a:latin typeface="+mj-ea"/>
                          <a:ea typeface="+mj-ea"/>
                          <a:cs typeface="+mn-cs"/>
                        </a:rPr>
                        <a:t>日開放徵件</a:t>
                      </a:r>
                      <a:endParaRPr kumimoji="0" lang="zh-TW" sz="1200" b="1" kern="100" dirty="0">
                        <a:solidFill>
                          <a:schemeClr val="lt1"/>
                        </a:solidFill>
                        <a:effectLst>
                          <a:outerShdw blurRad="38100" dist="38100" dir="2700000" algn="tl">
                            <a:srgbClr val="000000">
                              <a:alpha val="43137"/>
                            </a:srgbClr>
                          </a:outerShdw>
                        </a:effectLst>
                        <a:latin typeface="+mj-ea"/>
                        <a:ea typeface="+mj-ea"/>
                        <a:cs typeface="+mn-cs"/>
                      </a:endParaRPr>
                    </a:p>
                  </a:txBody>
                  <a:tcPr marL="68580" marR="68580" marT="0" marB="0" anchor="ctr"/>
                </a:tc>
                <a:tc>
                  <a:txBody>
                    <a:bodyPr/>
                    <a:lstStyle/>
                    <a:p>
                      <a:pPr algn="ctr">
                        <a:lnSpc>
                          <a:spcPts val="1500"/>
                        </a:lnSpc>
                        <a:spcAft>
                          <a:spcPts val="0"/>
                        </a:spcAft>
                      </a:pPr>
                      <a:r>
                        <a:rPr lang="en-US" sz="1800" b="1" kern="100" dirty="0">
                          <a:effectLst/>
                          <a:latin typeface="標楷體"/>
                          <a:ea typeface="新細明體"/>
                          <a:cs typeface="Times New Roman"/>
                        </a:rPr>
                        <a:t> </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b="1" kern="100" dirty="0">
                          <a:effectLst/>
                          <a:latin typeface="標楷體"/>
                          <a:ea typeface="新細明體"/>
                          <a:cs typeface="Times New Roman"/>
                        </a:rPr>
                        <a:t> </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b="1" kern="100" dirty="0">
                          <a:effectLst/>
                          <a:latin typeface="標楷體"/>
                          <a:ea typeface="新細明體"/>
                          <a:cs typeface="Times New Roman"/>
                        </a:rPr>
                        <a:t> </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dirty="0">
                          <a:effectLst/>
                          <a:latin typeface="Calibri"/>
                          <a:ea typeface="MS Mincho"/>
                          <a:cs typeface="MS Mincho"/>
                        </a:rPr>
                        <a:t>✓</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dirty="0">
                          <a:effectLst/>
                          <a:latin typeface="Calibri"/>
                          <a:ea typeface="MS Mincho"/>
                          <a:cs typeface="MS Mincho"/>
                        </a:rPr>
                        <a:t>✓</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a:effectLst/>
                          <a:latin typeface="Calibri"/>
                          <a:ea typeface="MS Mincho"/>
                          <a:cs typeface="MS Mincho"/>
                        </a:rPr>
                        <a:t>✓</a:t>
                      </a:r>
                      <a:endParaRPr lang="zh-TW" sz="1800" b="1" kern="100">
                        <a:effectLst/>
                        <a:latin typeface="Calibri"/>
                        <a:ea typeface="新細明體"/>
                        <a:cs typeface="Times New Roman"/>
                      </a:endParaRPr>
                    </a:p>
                  </a:txBody>
                  <a:tcPr marL="68580" marR="68580" marT="0" marB="0" anchor="ctr"/>
                </a:tc>
                <a:extLst>
                  <a:ext uri="{0D108BD9-81ED-4DB2-BD59-A6C34878D82A}">
                    <a16:rowId xmlns:a16="http://schemas.microsoft.com/office/drawing/2014/main" val="10006"/>
                  </a:ext>
                </a:extLst>
              </a:tr>
              <a:tr h="612000">
                <a:tc>
                  <a:txBody>
                    <a:bodyPr/>
                    <a:lstStyle/>
                    <a:p>
                      <a:pPr algn="just">
                        <a:lnSpc>
                          <a:spcPts val="1500"/>
                        </a:lnSpc>
                        <a:spcAft>
                          <a:spcPts val="0"/>
                        </a:spcAft>
                      </a:pPr>
                      <a:r>
                        <a:rPr lang="en-US" sz="1500" b="1" kern="100" dirty="0">
                          <a:effectLst>
                            <a:outerShdw blurRad="38100" dist="38100" dir="2700000" algn="tl">
                              <a:srgbClr val="000000">
                                <a:alpha val="43137"/>
                              </a:srgbClr>
                            </a:outerShdw>
                          </a:effectLst>
                          <a:latin typeface="+mj-ea"/>
                          <a:ea typeface="+mj-ea"/>
                        </a:rPr>
                        <a:t>7.</a:t>
                      </a:r>
                      <a:r>
                        <a:rPr lang="zh-TW" sz="1500" b="1" kern="100" dirty="0">
                          <a:effectLst>
                            <a:outerShdw blurRad="38100" dist="38100" dir="2700000" algn="tl">
                              <a:srgbClr val="000000">
                                <a:alpha val="43137"/>
                              </a:srgbClr>
                            </a:outerShdw>
                          </a:effectLst>
                          <a:latin typeface="+mj-ea"/>
                          <a:ea typeface="+mj-ea"/>
                        </a:rPr>
                        <a:t>上傳學生實習</a:t>
                      </a:r>
                      <a:r>
                        <a:rPr lang="zh-TW" sz="1500" b="1" kern="100" dirty="0" smtClean="0">
                          <a:effectLst>
                            <a:outerShdw blurRad="38100" dist="38100" dir="2700000" algn="tl">
                              <a:srgbClr val="000000">
                                <a:alpha val="43137"/>
                              </a:srgbClr>
                            </a:outerShdw>
                          </a:effectLst>
                          <a:latin typeface="+mj-ea"/>
                          <a:ea typeface="+mj-ea"/>
                        </a:rPr>
                        <a:t>任務</a:t>
                      </a:r>
                      <a:r>
                        <a:rPr lang="en-US" sz="1500" b="1" kern="100" dirty="0" smtClean="0">
                          <a:effectLst>
                            <a:outerShdw blurRad="38100" dist="38100" dir="2700000" algn="tl">
                              <a:srgbClr val="000000">
                                <a:alpha val="43137"/>
                              </a:srgbClr>
                            </a:outerShdw>
                          </a:effectLst>
                          <a:latin typeface="+mj-ea"/>
                          <a:ea typeface="+mj-ea"/>
                        </a:rPr>
                        <a:t>(</a:t>
                      </a:r>
                      <a:r>
                        <a:rPr lang="zh-TW" sz="1500" b="1" kern="100" dirty="0" smtClean="0">
                          <a:effectLst>
                            <a:outerShdw blurRad="38100" dist="38100" dir="2700000" algn="tl">
                              <a:srgbClr val="000000">
                                <a:alpha val="43137"/>
                              </a:srgbClr>
                            </a:outerShdw>
                          </a:effectLst>
                          <a:latin typeface="+mj-ea"/>
                          <a:ea typeface="+mj-ea"/>
                        </a:rPr>
                        <a:t>檔案</a:t>
                      </a:r>
                      <a:r>
                        <a:rPr lang="en-US" sz="1500" b="1" kern="100" dirty="0" smtClean="0">
                          <a:effectLst>
                            <a:outerShdw blurRad="38100" dist="38100" dir="2700000" algn="tl">
                              <a:srgbClr val="000000">
                                <a:alpha val="43137"/>
                              </a:srgbClr>
                            </a:outerShdw>
                          </a:effectLst>
                          <a:latin typeface="+mj-ea"/>
                          <a:ea typeface="+mj-ea"/>
                        </a:rPr>
                        <a:t>)</a:t>
                      </a:r>
                      <a:endParaRPr lang="zh-TW" sz="1500" b="1" kern="100" dirty="0" smtClean="0">
                        <a:effectLst>
                          <a:outerShdw blurRad="38100" dist="38100" dir="2700000" algn="tl">
                            <a:srgbClr val="000000">
                              <a:alpha val="43137"/>
                            </a:srgbClr>
                          </a:outerShdw>
                        </a:effectLst>
                        <a:latin typeface="+mj-ea"/>
                        <a:ea typeface="+mj-ea"/>
                      </a:endParaRPr>
                    </a:p>
                    <a:p>
                      <a:pPr algn="just">
                        <a:lnSpc>
                          <a:spcPts val="1500"/>
                        </a:lnSpc>
                        <a:spcAft>
                          <a:spcPts val="0"/>
                        </a:spcAft>
                      </a:pPr>
                      <a:r>
                        <a:rPr lang="zh-TW" altLang="en-US" sz="1100" b="1" kern="100" dirty="0" smtClean="0">
                          <a:effectLst>
                            <a:outerShdw blurRad="38100" dist="38100" dir="2700000" algn="tl">
                              <a:srgbClr val="000000">
                                <a:alpha val="43137"/>
                              </a:srgbClr>
                            </a:outerShdw>
                          </a:effectLst>
                          <a:latin typeface="+mj-ea"/>
                          <a:ea typeface="+mj-ea"/>
                        </a:rPr>
                        <a:t>　</a:t>
                      </a:r>
                      <a:r>
                        <a:rPr lang="zh-TW" sz="1100" b="1" kern="100" dirty="0" smtClean="0">
                          <a:effectLst>
                            <a:outerShdw blurRad="38100" dist="38100" dir="2700000" algn="tl">
                              <a:srgbClr val="000000">
                                <a:alpha val="43137"/>
                              </a:srgbClr>
                            </a:outerShdw>
                          </a:effectLst>
                          <a:latin typeface="+mj-ea"/>
                          <a:ea typeface="+mj-ea"/>
                        </a:rPr>
                        <a:t>※</a:t>
                      </a:r>
                      <a:r>
                        <a:rPr lang="zh-TW" sz="1100" b="1" kern="100" dirty="0">
                          <a:effectLst>
                            <a:outerShdw blurRad="38100" dist="38100" dir="2700000" algn="tl">
                              <a:srgbClr val="000000">
                                <a:alpha val="43137"/>
                              </a:srgbClr>
                            </a:outerShdw>
                          </a:effectLst>
                          <a:latin typeface="+mj-ea"/>
                          <a:ea typeface="+mj-ea"/>
                        </a:rPr>
                        <a:t>需使用全國教育實習資訊平臺</a:t>
                      </a:r>
                      <a:endParaRPr lang="zh-TW" sz="1500" b="1" kern="100" dirty="0">
                        <a:effectLst>
                          <a:outerShdw blurRad="38100" dist="38100" dir="2700000" algn="tl">
                            <a:srgbClr val="000000">
                              <a:alpha val="43137"/>
                            </a:srgbClr>
                          </a:outerShdw>
                        </a:effectLst>
                        <a:latin typeface="+mj-ea"/>
                        <a:ea typeface="+mj-ea"/>
                      </a:endParaRPr>
                    </a:p>
                  </a:txBody>
                  <a:tcPr marL="68580" marR="68580" marT="0" marB="0" anchor="ctr"/>
                </a:tc>
                <a:tc>
                  <a:txBody>
                    <a:bodyPr/>
                    <a:lstStyle/>
                    <a:p>
                      <a:pPr algn="ctr">
                        <a:lnSpc>
                          <a:spcPts val="1500"/>
                        </a:lnSpc>
                        <a:spcAft>
                          <a:spcPts val="0"/>
                        </a:spcAft>
                      </a:pPr>
                      <a:r>
                        <a:rPr lang="zh-TW" sz="1800" b="1" kern="100">
                          <a:effectLst/>
                          <a:latin typeface="Calibri"/>
                          <a:ea typeface="MS Mincho"/>
                          <a:cs typeface="MS Mincho"/>
                        </a:rPr>
                        <a:t>✓</a:t>
                      </a:r>
                      <a:endParaRPr lang="zh-TW" sz="1800" b="1"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a:effectLst/>
                          <a:latin typeface="Calibri"/>
                          <a:ea typeface="MS Mincho"/>
                          <a:cs typeface="MS Mincho"/>
                        </a:rPr>
                        <a:t>✓</a:t>
                      </a:r>
                      <a:endParaRPr lang="zh-TW" sz="1800" b="1"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a:effectLst/>
                          <a:latin typeface="Calibri"/>
                          <a:ea typeface="MS Mincho"/>
                          <a:cs typeface="MS Mincho"/>
                        </a:rPr>
                        <a:t>✓</a:t>
                      </a:r>
                      <a:endParaRPr lang="zh-TW" sz="1800" b="1"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dirty="0">
                          <a:effectLst/>
                          <a:latin typeface="Calibri"/>
                          <a:ea typeface="MS Mincho"/>
                          <a:cs typeface="MS Mincho"/>
                        </a:rPr>
                        <a:t>✓</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dirty="0">
                          <a:effectLst/>
                          <a:latin typeface="Calibri"/>
                          <a:ea typeface="MS Mincho"/>
                          <a:cs typeface="MS Mincho"/>
                        </a:rPr>
                        <a:t>✓</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dirty="0">
                          <a:effectLst/>
                          <a:latin typeface="Calibri"/>
                          <a:ea typeface="MS Mincho"/>
                          <a:cs typeface="MS Mincho"/>
                        </a:rPr>
                        <a:t>✓</a:t>
                      </a:r>
                      <a:endParaRPr lang="zh-TW" sz="1800" b="1" kern="100" dirty="0">
                        <a:effectLst/>
                        <a:latin typeface="Calibri"/>
                        <a:ea typeface="新細明體"/>
                        <a:cs typeface="Times New Roman"/>
                      </a:endParaRPr>
                    </a:p>
                  </a:txBody>
                  <a:tcPr marL="68580" marR="68580" marT="0" marB="0" anchor="ctr"/>
                </a:tc>
                <a:extLst>
                  <a:ext uri="{0D108BD9-81ED-4DB2-BD59-A6C34878D82A}">
                    <a16:rowId xmlns:a16="http://schemas.microsoft.com/office/drawing/2014/main" val="10007"/>
                  </a:ext>
                </a:extLst>
              </a:tr>
              <a:tr h="612000">
                <a:tc>
                  <a:txBody>
                    <a:bodyPr/>
                    <a:lstStyle/>
                    <a:p>
                      <a:pPr algn="just">
                        <a:lnSpc>
                          <a:spcPts val="1500"/>
                        </a:lnSpc>
                        <a:spcAft>
                          <a:spcPts val="0"/>
                        </a:spcAft>
                      </a:pPr>
                      <a:r>
                        <a:rPr lang="en-US" sz="1500" b="1" kern="100" dirty="0">
                          <a:effectLst>
                            <a:outerShdw blurRad="38100" dist="38100" dir="2700000" algn="tl">
                              <a:srgbClr val="000000">
                                <a:alpha val="43137"/>
                              </a:srgbClr>
                            </a:outerShdw>
                          </a:effectLst>
                          <a:latin typeface="+mj-ea"/>
                          <a:ea typeface="+mj-ea"/>
                        </a:rPr>
                        <a:t>8.</a:t>
                      </a:r>
                      <a:r>
                        <a:rPr lang="zh-TW" sz="1500" b="1" kern="100" dirty="0">
                          <a:effectLst>
                            <a:outerShdw blurRad="38100" dist="38100" dir="2700000" algn="tl">
                              <a:srgbClr val="000000">
                                <a:alpha val="43137"/>
                              </a:srgbClr>
                            </a:outerShdw>
                          </a:effectLst>
                          <a:latin typeface="+mj-ea"/>
                          <a:ea typeface="+mj-ea"/>
                        </a:rPr>
                        <a:t>協助上傳教學演示評量</a:t>
                      </a:r>
                      <a:r>
                        <a:rPr lang="zh-TW" sz="1500" b="1" kern="100" dirty="0" smtClean="0">
                          <a:effectLst>
                            <a:outerShdw blurRad="38100" dist="38100" dir="2700000" algn="tl">
                              <a:srgbClr val="000000">
                                <a:alpha val="43137"/>
                              </a:srgbClr>
                            </a:outerShdw>
                          </a:effectLst>
                          <a:latin typeface="+mj-ea"/>
                          <a:ea typeface="+mj-ea"/>
                        </a:rPr>
                        <a:t>表</a:t>
                      </a:r>
                      <a:endParaRPr lang="zh-TW" sz="1500" b="1" kern="100" dirty="0">
                        <a:effectLst>
                          <a:outerShdw blurRad="38100" dist="38100" dir="2700000" algn="tl">
                            <a:srgbClr val="000000">
                              <a:alpha val="43137"/>
                            </a:srgbClr>
                          </a:outerShdw>
                        </a:effectLst>
                        <a:latin typeface="+mj-ea"/>
                        <a:ea typeface="+mj-ea"/>
                      </a:endParaRPr>
                    </a:p>
                    <a:p>
                      <a:pPr algn="just">
                        <a:lnSpc>
                          <a:spcPts val="1500"/>
                        </a:lnSpc>
                        <a:spcAft>
                          <a:spcPts val="0"/>
                        </a:spcAft>
                      </a:pPr>
                      <a:r>
                        <a:rPr lang="zh-TW" altLang="en-US" sz="1100" b="1" kern="100" dirty="0" smtClean="0">
                          <a:effectLst>
                            <a:outerShdw blurRad="38100" dist="38100" dir="2700000" algn="tl">
                              <a:srgbClr val="000000">
                                <a:alpha val="43137"/>
                              </a:srgbClr>
                            </a:outerShdw>
                          </a:effectLst>
                          <a:latin typeface="+mj-ea"/>
                          <a:ea typeface="+mj-ea"/>
                        </a:rPr>
                        <a:t>　</a:t>
                      </a:r>
                      <a:r>
                        <a:rPr lang="zh-TW" sz="1100" b="1" kern="100" dirty="0" smtClean="0">
                          <a:effectLst>
                            <a:outerShdw blurRad="38100" dist="38100" dir="2700000" algn="tl">
                              <a:srgbClr val="000000">
                                <a:alpha val="43137"/>
                              </a:srgbClr>
                            </a:outerShdw>
                          </a:effectLst>
                          <a:latin typeface="+mj-ea"/>
                          <a:ea typeface="+mj-ea"/>
                        </a:rPr>
                        <a:t>※</a:t>
                      </a:r>
                      <a:r>
                        <a:rPr lang="zh-TW" sz="1100" b="1" kern="100" dirty="0">
                          <a:effectLst>
                            <a:outerShdw blurRad="38100" dist="38100" dir="2700000" algn="tl">
                              <a:srgbClr val="000000">
                                <a:alpha val="43137"/>
                              </a:srgbClr>
                            </a:outerShdw>
                          </a:effectLst>
                          <a:latin typeface="+mj-ea"/>
                          <a:ea typeface="+mj-ea"/>
                        </a:rPr>
                        <a:t>需使用全國教育實習資訊平臺</a:t>
                      </a:r>
                      <a:endParaRPr lang="zh-TW" sz="1500" b="1" kern="100" dirty="0">
                        <a:effectLst>
                          <a:outerShdw blurRad="38100" dist="38100" dir="2700000" algn="tl">
                            <a:srgbClr val="000000">
                              <a:alpha val="43137"/>
                            </a:srgbClr>
                          </a:outerShdw>
                        </a:effectLst>
                        <a:latin typeface="+mj-ea"/>
                        <a:ea typeface="+mj-ea"/>
                      </a:endParaRPr>
                    </a:p>
                  </a:txBody>
                  <a:tcPr marL="68580" marR="68580" marT="0" marB="0" anchor="ctr"/>
                </a:tc>
                <a:tc>
                  <a:txBody>
                    <a:bodyPr/>
                    <a:lstStyle/>
                    <a:p>
                      <a:pPr algn="ctr">
                        <a:lnSpc>
                          <a:spcPts val="1500"/>
                        </a:lnSpc>
                        <a:spcAft>
                          <a:spcPts val="0"/>
                        </a:spcAft>
                      </a:pPr>
                      <a:r>
                        <a:rPr lang="en-US" sz="1800" b="1" kern="100">
                          <a:effectLst/>
                          <a:latin typeface="標楷體"/>
                          <a:ea typeface="新細明體"/>
                          <a:cs typeface="Times New Roman"/>
                        </a:rPr>
                        <a:t> </a:t>
                      </a:r>
                      <a:endParaRPr lang="zh-TW" sz="1800" b="1"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b="1" kern="100">
                          <a:effectLst/>
                          <a:latin typeface="標楷體"/>
                          <a:ea typeface="新細明體"/>
                          <a:cs typeface="Times New Roman"/>
                        </a:rPr>
                        <a:t> </a:t>
                      </a:r>
                      <a:endParaRPr lang="zh-TW" sz="1800" b="1"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b="1" kern="100" dirty="0" smtClean="0">
                          <a:effectLst/>
                          <a:latin typeface="標楷體"/>
                          <a:ea typeface="新細明體"/>
                          <a:cs typeface="Times New Roman"/>
                        </a:rPr>
                        <a:t> </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a:effectLst/>
                          <a:latin typeface="Calibri"/>
                          <a:ea typeface="MS Mincho"/>
                          <a:cs typeface="MS Mincho"/>
                        </a:rPr>
                        <a:t>✓</a:t>
                      </a:r>
                      <a:endParaRPr lang="zh-TW" sz="1800" b="1" kern="10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zh-TW" sz="1800" b="1" kern="100" dirty="0">
                          <a:effectLst/>
                          <a:latin typeface="Calibri"/>
                          <a:ea typeface="MS Mincho"/>
                          <a:cs typeface="MS Mincho"/>
                        </a:rPr>
                        <a:t>✓</a:t>
                      </a:r>
                      <a:endParaRPr lang="zh-TW" sz="1800" b="1" kern="100" dirty="0">
                        <a:effectLst/>
                        <a:latin typeface="Calibri"/>
                        <a:ea typeface="新細明體"/>
                        <a:cs typeface="Times New Roman"/>
                      </a:endParaRPr>
                    </a:p>
                  </a:txBody>
                  <a:tcPr marL="68580" marR="68580" marT="0" marB="0" anchor="ctr"/>
                </a:tc>
                <a:tc>
                  <a:txBody>
                    <a:bodyPr/>
                    <a:lstStyle/>
                    <a:p>
                      <a:pPr algn="ctr">
                        <a:lnSpc>
                          <a:spcPts val="1500"/>
                        </a:lnSpc>
                        <a:spcAft>
                          <a:spcPts val="0"/>
                        </a:spcAft>
                      </a:pPr>
                      <a:r>
                        <a:rPr lang="en-US" sz="1800" b="1" kern="100" dirty="0" smtClean="0">
                          <a:effectLst/>
                          <a:latin typeface="標楷體"/>
                          <a:ea typeface="新細明體"/>
                          <a:cs typeface="MS Mincho"/>
                        </a:rPr>
                        <a:t> </a:t>
                      </a:r>
                      <a:endParaRPr lang="zh-TW" sz="1800" b="1" kern="100" dirty="0">
                        <a:effectLst/>
                        <a:latin typeface="Calibri"/>
                        <a:ea typeface="新細明體"/>
                        <a:cs typeface="Times New Roman"/>
                      </a:endParaRPr>
                    </a:p>
                  </a:txBody>
                  <a:tcPr marL="68580" marR="68580" marT="0" marB="0" anchor="ctr"/>
                </a:tc>
                <a:extLst>
                  <a:ext uri="{0D108BD9-81ED-4DB2-BD59-A6C34878D82A}">
                    <a16:rowId xmlns:a16="http://schemas.microsoft.com/office/drawing/2014/main" val="10008"/>
                  </a:ext>
                </a:extLst>
              </a:tr>
            </a:tbl>
          </a:graphicData>
        </a:graphic>
      </p:graphicFrame>
      <p:sp>
        <p:nvSpPr>
          <p:cNvPr id="2" name="投影片編號版面配置區 1"/>
          <p:cNvSpPr>
            <a:spLocks noGrp="1"/>
          </p:cNvSpPr>
          <p:nvPr>
            <p:ph type="sldNum" sz="quarter" idx="12"/>
          </p:nvPr>
        </p:nvSpPr>
        <p:spPr/>
        <p:txBody>
          <a:bodyPr/>
          <a:lstStyle/>
          <a:p>
            <a:fld id="{73DA0BB7-265A-403C-9275-D587AB510EDC}" type="slidenum">
              <a:rPr lang="zh-TW" altLang="en-US" smtClean="0"/>
              <a:t>13</a:t>
            </a:fld>
            <a:endParaRPr lang="zh-TW" altLang="en-US"/>
          </a:p>
        </p:txBody>
      </p:sp>
    </p:spTree>
    <p:extLst>
      <p:ext uri="{BB962C8B-B14F-4D97-AF65-F5344CB8AC3E}">
        <p14:creationId xmlns:p14="http://schemas.microsoft.com/office/powerpoint/2010/main" val="13303085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11" r="919"/>
          <a:stretch/>
        </p:blipFill>
        <p:spPr bwMode="auto">
          <a:xfrm rot="313022">
            <a:off x="5215351" y="1338806"/>
            <a:ext cx="3357373" cy="511164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標題 2"/>
          <p:cNvSpPr>
            <a:spLocks noGrp="1"/>
          </p:cNvSpPr>
          <p:nvPr>
            <p:ph type="title"/>
          </p:nvPr>
        </p:nvSpPr>
        <p:spPr/>
        <p:txBody>
          <a:bodyPr/>
          <a:lstStyle/>
          <a:p>
            <a:pPr lvl="0"/>
            <a:r>
              <a:rPr lang="en-US" altLang="zh-TW" dirty="0" smtClean="0"/>
              <a:t>(5)</a:t>
            </a:r>
            <a:r>
              <a:rPr lang="zh-TW" altLang="en-US" dirty="0" smtClean="0"/>
              <a:t>撰寫教育實習計畫</a:t>
            </a:r>
            <a:endParaRPr lang="zh-TW" altLang="en-US" dirty="0">
              <a:effectLst>
                <a:outerShdw blurRad="38100" dist="38100" dir="2700000" algn="tl">
                  <a:srgbClr val="000000">
                    <a:alpha val="43137"/>
                  </a:srgbClr>
                </a:outerShdw>
              </a:effectLst>
            </a:endParaRPr>
          </a:p>
        </p:txBody>
      </p:sp>
      <p:sp>
        <p:nvSpPr>
          <p:cNvPr id="12" name="內容版面配置區 1"/>
          <p:cNvSpPr>
            <a:spLocks noGrp="1"/>
          </p:cNvSpPr>
          <p:nvPr>
            <p:ph idx="1"/>
          </p:nvPr>
        </p:nvSpPr>
        <p:spPr>
          <a:xfrm>
            <a:off x="611561" y="1484784"/>
            <a:ext cx="5760640" cy="5107716"/>
          </a:xfrm>
          <a:solidFill>
            <a:srgbClr val="FFFFFF">
              <a:alpha val="69804"/>
            </a:srgbClr>
          </a:solidFill>
        </p:spPr>
        <p:style>
          <a:lnRef idx="2">
            <a:schemeClr val="accent1"/>
          </a:lnRef>
          <a:fillRef idx="1">
            <a:schemeClr val="lt1"/>
          </a:fillRef>
          <a:effectRef idx="0">
            <a:schemeClr val="accent1"/>
          </a:effectRef>
          <a:fontRef idx="minor">
            <a:schemeClr val="dk1"/>
          </a:fontRef>
        </p:style>
        <p:txBody>
          <a:bodyPr anchor="ctr">
            <a:noAutofit/>
          </a:bodyPr>
          <a:lstStyle/>
          <a:p>
            <a:pPr lvl="0"/>
            <a:r>
              <a:rPr lang="zh-TW" altLang="en-US" sz="2800" dirty="0" smtClean="0">
                <a:effectLst>
                  <a:outerShdw blurRad="38100" dist="38100" dir="2700000" algn="tl">
                    <a:srgbClr val="000000">
                      <a:alpha val="43137"/>
                    </a:srgbClr>
                  </a:outerShdw>
                </a:effectLst>
              </a:rPr>
              <a:t>請參閱手冊附件二</a:t>
            </a:r>
            <a:r>
              <a:rPr lang="zh-TW" altLang="en-US" sz="2800" dirty="0">
                <a:effectLst>
                  <a:outerShdw blurRad="38100" dist="38100" dir="2700000" algn="tl">
                    <a:srgbClr val="000000">
                      <a:alpha val="43137"/>
                    </a:srgbClr>
                  </a:outerShdw>
                </a:effectLst>
              </a:rPr>
              <a:t>。</a:t>
            </a:r>
            <a:endParaRPr lang="en-US" altLang="zh-TW" sz="2800" dirty="0" smtClean="0">
              <a:effectLst>
                <a:outerShdw blurRad="38100" dist="38100" dir="2700000" algn="tl">
                  <a:srgbClr val="000000">
                    <a:alpha val="43137"/>
                  </a:srgbClr>
                </a:outerShdw>
              </a:effectLst>
            </a:endParaRPr>
          </a:p>
          <a:p>
            <a:pPr lvl="0"/>
            <a:r>
              <a:rPr lang="zh-TW" altLang="en-US" sz="2800" dirty="0" smtClean="0"/>
              <a:t>實習學生</a:t>
            </a:r>
            <a:r>
              <a:rPr lang="zh-TW" altLang="zh-TW" sz="2800" dirty="0" smtClean="0"/>
              <a:t>應</a:t>
            </a:r>
            <a:r>
              <a:rPr lang="zh-TW" altLang="zh-TW" sz="2800" dirty="0"/>
              <a:t>於實習機構開學前撰寫「教育實習計畫</a:t>
            </a:r>
            <a:r>
              <a:rPr lang="zh-TW" altLang="zh-TW" sz="2800" dirty="0" smtClean="0"/>
              <a:t>」並</a:t>
            </a:r>
            <a:r>
              <a:rPr lang="zh-TW" altLang="zh-TW" sz="2800" dirty="0"/>
              <a:t>提交實習輔導教師、實習指導教師評閱</a:t>
            </a:r>
            <a:r>
              <a:rPr lang="zh-TW" altLang="zh-TW" sz="2800" dirty="0" smtClean="0"/>
              <a:t>。</a:t>
            </a:r>
            <a:r>
              <a:rPr lang="zh-TW" altLang="en-US" sz="2800" dirty="0"/>
              <a:t>規劃</a:t>
            </a:r>
            <a:r>
              <a:rPr lang="zh-TW" altLang="zh-TW" sz="2800" dirty="0"/>
              <a:t>教育實習期間</a:t>
            </a:r>
            <a:r>
              <a:rPr lang="zh-TW" altLang="en-US" sz="2800" dirty="0"/>
              <a:t>之</a:t>
            </a:r>
            <a:r>
              <a:rPr lang="zh-TW" altLang="zh-TW" sz="2800" b="1" dirty="0">
                <a:solidFill>
                  <a:schemeClr val="accent1"/>
                </a:solidFill>
              </a:rPr>
              <a:t>教學實習、導師（級務）實習、行政實習與研習活動</a:t>
            </a:r>
            <a:r>
              <a:rPr lang="zh-TW" altLang="zh-TW" sz="2800" dirty="0" smtClean="0"/>
              <a:t>等</a:t>
            </a:r>
            <a:r>
              <a:rPr lang="zh-TW" altLang="en-US" sz="2800" dirty="0" smtClean="0"/>
              <a:t>實習項目之進程。</a:t>
            </a:r>
            <a:endParaRPr lang="en-US" altLang="zh-TW" sz="2800" dirty="0" smtClean="0"/>
          </a:p>
          <a:p>
            <a:pPr lvl="0"/>
            <a:r>
              <a:rPr lang="zh-TW" altLang="en-US" sz="2800" dirty="0" smtClean="0"/>
              <a:t>格式可自行調整，電子檔請上傳至全國教育實習資訊平臺實習任務區，紙</a:t>
            </a:r>
            <a:r>
              <a:rPr lang="zh-TW" altLang="en-US" sz="2800" dirty="0"/>
              <a:t>本請自行存查，不須交回本校。</a:t>
            </a:r>
            <a:endParaRPr lang="zh-TW" altLang="zh-TW" sz="2800" dirty="0"/>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14</a:t>
            </a:fld>
            <a:endParaRPr lang="zh-TW" altLang="en-US"/>
          </a:p>
        </p:txBody>
      </p:sp>
      <p:sp>
        <p:nvSpPr>
          <p:cNvPr id="5" name="AutoShape 2" descr="data:image/png;base64,iVBORw0KGgoAAAANSUhEUgAAAIgAAACICAYAAAA8uqNSAAAIBElEQVR4Xu2d65LjWAiDO+//0Jmq2SRV8bT9IYSdeK39ey6AEILj3u653e/3+0/+CwIrCNxCkHBjC4EQJPzYRCAECUFCkHCgj0AUpI/dJU6GIJdIcz/IEKSP3SVOhiCXSHM/yBCkj90lTpYJcrvdDgVk+YGX7KsfhOm+ZbDf5o+bjCpeIUgR6RAEgFIrroj76rZvS8i3+TON79p9UZAi0iGIqCDVHlbE/2epUJQQd73q13Mf2aP7CC+Kn+6n9e79bQWhgMnh5ToFML2u+heCREE2EQhBQpAQ5BcExlqM+sqhitx7nVqM2kKnWyDFr/pP/o2/Yo4OgAJU11WAab9qn/CjdfKHzlcLIAqygnQVwOfxEGTxqZ0YOs3w6QSo/tH+af+Oxvf0LYYSpD6bab9qT1Ucsh+CLH7bgipQTZh6nzpkL/0JQT7cYkIQ7afppEBVQp9mSA1BQpA3DqgVQC3Cvc89Ty2JWiLF595/+iHVBdBNsHveTWAIIs44lLDphJA9Wp/2h1ou+fO/m0GiICefQYjRtE4EoPP0XUE9P1WBVbvT8RMehytIFYjVYQhajHq/2rPdFqD6N5XAqt0uAceeuVVHQ5DfEegmsIp79/4QZAXhtJj/gGkTpMrc7j41QVQhZ1vv4lY9t/sMUnWkuy8E6SJXOxeCiD8M/DaFqaW5vysECUE22TNOkD5Xz3FSfRZTC6Rn8zlQEYbUswTU9TMEWXl+589gPp5z4l8viIJ0S/Gk56IgpoLQlE+fjk/Km5fbpBjVoe95oYsn+UN4V/1tfygjA2pFUkCfXqeEEB5UQHSeCKXiTfZeRK7OIOQgAfDpBLv2QxBAMAR5/zcPVDyogKiiyd7HFUQNUA1ob4DU+6cVx8WPvqsQQSj+tXjLM4gboCvRKuEIUIonBHk8/6szCAGqEoAS7toLQd4RiILAhy4CiCRaVRTVHhUYEZ78J3/sFuM6QOcpAWqArkJRQj6tcEQoFa8QBP7lNSIwAU6EPPp+8pcK0v4O4lZY1cHnPjVgShgpgBsfVfje96t4RUGiIGpN/t0/9sylipiuaLKnokEtgO4jxVDXyZ6LZ1VhQpBHJkKQ3ykZgoQgm2IVgoQgMwQhCaYeSzMD3U/n1Z5N+1176iuJ/KnODKuvkeavtpYVhBIYgmynmPALQRYIqIRyK/rbEkSEcOMlBasqUhSkmKkqoFWJL5p9bZu2X72vTRBVAWi/uk4Ak2IQQEd9Z3jGQf5SvOo6xf/yq/rjfgKMAlQJQPYIENUfV5L39pfiVddDkOEf/xOgIYj4R+ZoyCJAaZ0qJgqyjRAR/vAWQwklQqktQCUI7Z/2T8WD9lNB0frqcH3UDEIBTieAEk4zEflLFdhNCNmtvpIoPvI/CgJ/HoISRQCHICbAeycgCjLzezzl7yCUULViaD+t00xCLYsIROfJ/pTEr30nUe9X8ZRbTAjyXpEhCDFisa4ylPbTOiWIFCAKsk34KIj5B2OIoGoLoHqkgnHXx5+5VKFqwLR/2p77CtkrIVUcyH71HtpXHlJJkglwqjhyNAR5RyAEAca4hKTzlAB3XS0IKjCKp2svCrKCnEsAOt9NWPXZ694/PqSqDCcAqaURAHtV1OowNzz0uni6LTkEIYaJ6yqhVQK7BaXaC0FEAtD2EIQQWqyrjKfvBqL5n27FqHbWZgK6R/VPxfPrWowaABGC1ikBBJBa8e59RAjCT51J3P3jLYYCnF4PQd7/FcxpAoYg4qsjCqKW5M4zR1qM99Pjr28xxDeSRDdAdcZQCUn7Kb6j/aN8rH7fqf4/qWTADVi9/9sSQDMWEZ7iJ0JSC6T7QxBAyE1ACAIAR0G8VwVVuEtguv/jCqK2BNrfDXjtwxbZUxXCbSlufFMtp/zTXHKYFGTvBJB/lLC9/SN8VP/V/RRfFER8lruEovNqgt39IYiIoNoy1P0hiJgQd7ubIEoYDYFUgeQfrRM+1KLIP7p/9xbTdaB6zgU4BKki/b5vbEjtma+fCkHen9FTrxTKQAjyQCgt5neqlAlCPZCYqK67CSN7pEjqOtmjinftfXwGCUG2f1s+BDH//4m9AVTvVyuWFE21T/fROimS6o/9iomCREE2SUcV5zKW7lfXVX+oh1OBqOdpv/osd/ePK4gaICVMJYAqwWSf4glBAEFKICWA1ul+dZ3sqT08BAlBpBbrEowUy20ZVFDVAmp/B3Elns6r6yqgLoB0nhSnmqDqPsJLJfRzfwjyQGK6okMQ889gEuPV9SiI9gyvFkQUJAqyPXtVf+1huueqCkGSTfdVe/lzn3ufer5a0Wocr1ni6H+zTgWAhiSXgK4/qn+UKNWfEGSBKAFI69MJnb7P9Z8IqK5TAa7dd9oZZDqh0/eFIAe/YqhiaEah85RQdZ3sUUVTPOQP2a+2tNMoCAVMgNJ5AlxdJ3shCCC0N+CUILWl7O0v3a/6S/FHQQih4aG5Cnj12UmKqBKKCLb7kCrm45/tJLnLAyqAdF5NsHufGi/ZIwJ07Y3NICGI99v9KkHVAglBoGVQBaoJcu/rJmytRUVBFgioFeQmlBRSTbi6n/z/OoIQYO66OoS5+90EqOcpoXSfq3jV/LRnkKqB7j434dMK4yaUcKCEu4pD9sdfMV2D1XMhyDtSIQgMmaoiqPtJ0qMg1dLOvkshUJ5BLoVKgn0hEIKEDJsIhCAhSAgSDvQRiIL0sbvEyRDkEmnuBxmC9LG7xMkQ5BJp7gcZgvSxu8TJP398Yx0YJmxFAAAAAElFTkSuQmCC"/>
          <p:cNvSpPr>
            <a:spLocks noChangeAspect="1" noChangeArrowheads="1"/>
          </p:cNvSpPr>
          <p:nvPr/>
        </p:nvSpPr>
        <p:spPr bwMode="auto">
          <a:xfrm>
            <a:off x="155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Tree>
    <p:extLst>
      <p:ext uri="{BB962C8B-B14F-4D97-AF65-F5344CB8AC3E}">
        <p14:creationId xmlns:p14="http://schemas.microsoft.com/office/powerpoint/2010/main" val="6521124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a:bodyPr>
          <a:lstStyle/>
          <a:p>
            <a:r>
              <a:rPr lang="en-US" altLang="zh-TW" dirty="0" smtClean="0"/>
              <a:t>(6)</a:t>
            </a:r>
            <a:r>
              <a:rPr lang="zh-TW" altLang="en-US" dirty="0" smtClean="0"/>
              <a:t>教育實習成績評量</a:t>
            </a:r>
            <a:endParaRPr lang="zh-TW" altLang="en-US" sz="2800" dirty="0"/>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772839659"/>
              </p:ext>
            </p:extLst>
          </p:nvPr>
        </p:nvGraphicFramePr>
        <p:xfrm>
          <a:off x="827584" y="1412776"/>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投影片編號版面配置區 1"/>
          <p:cNvSpPr>
            <a:spLocks noGrp="1"/>
          </p:cNvSpPr>
          <p:nvPr>
            <p:ph type="sldNum" sz="quarter" idx="12"/>
          </p:nvPr>
        </p:nvSpPr>
        <p:spPr/>
        <p:txBody>
          <a:bodyPr/>
          <a:lstStyle/>
          <a:p>
            <a:fld id="{73DA0BB7-265A-403C-9275-D587AB510EDC}" type="slidenum">
              <a:rPr lang="zh-TW" altLang="en-US" smtClean="0"/>
              <a:t>15</a:t>
            </a:fld>
            <a:endParaRPr lang="zh-TW" altLang="en-US"/>
          </a:p>
        </p:txBody>
      </p:sp>
    </p:spTree>
    <p:extLst>
      <p:ext uri="{BB962C8B-B14F-4D97-AF65-F5344CB8AC3E}">
        <p14:creationId xmlns:p14="http://schemas.microsoft.com/office/powerpoint/2010/main" val="29414853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609599" y="609600"/>
            <a:ext cx="8426897" cy="1320800"/>
          </a:xfrm>
        </p:spPr>
        <p:txBody>
          <a:bodyPr>
            <a:normAutofit/>
          </a:bodyPr>
          <a:lstStyle/>
          <a:p>
            <a:r>
              <a:rPr lang="en-US" altLang="zh-TW" dirty="0" smtClean="0"/>
              <a:t>(6)</a:t>
            </a:r>
            <a:r>
              <a:rPr lang="zh-TW" altLang="en-US" dirty="0" smtClean="0"/>
              <a:t>教育實習成績評量</a:t>
            </a:r>
            <a:r>
              <a:rPr lang="zh-TW" altLang="en-US" sz="2000" dirty="0" smtClean="0"/>
              <a:t>（實習手冊第</a:t>
            </a:r>
            <a:r>
              <a:rPr lang="en-US" altLang="zh-TW" sz="2000" dirty="0"/>
              <a:t>2</a:t>
            </a:r>
            <a:r>
              <a:rPr lang="zh-TW" altLang="en-US" sz="2000" dirty="0" smtClean="0"/>
              <a:t>頁）</a:t>
            </a:r>
            <a:endParaRPr lang="zh-TW" altLang="en-US" sz="2000" dirty="0"/>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16</a:t>
            </a:fld>
            <a:endParaRPr lang="zh-TW" altLang="en-US"/>
          </a:p>
        </p:txBody>
      </p:sp>
      <p:graphicFrame>
        <p:nvGraphicFramePr>
          <p:cNvPr id="5" name="表格 4"/>
          <p:cNvGraphicFramePr>
            <a:graphicFrameLocks noGrp="1"/>
          </p:cNvGraphicFramePr>
          <p:nvPr>
            <p:extLst>
              <p:ext uri="{D42A27DB-BD31-4B8C-83A1-F6EECF244321}">
                <p14:modId xmlns:p14="http://schemas.microsoft.com/office/powerpoint/2010/main" val="3071377223"/>
              </p:ext>
            </p:extLst>
          </p:nvPr>
        </p:nvGraphicFramePr>
        <p:xfrm>
          <a:off x="323528" y="1628800"/>
          <a:ext cx="8496944" cy="3291840"/>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1872208">
                  <a:extLst>
                    <a:ext uri="{9D8B030D-6E8A-4147-A177-3AD203B41FA5}">
                      <a16:colId xmlns:a16="http://schemas.microsoft.com/office/drawing/2014/main" val="20002"/>
                    </a:ext>
                  </a:extLst>
                </a:gridCol>
                <a:gridCol w="2376264">
                  <a:extLst>
                    <a:ext uri="{9D8B030D-6E8A-4147-A177-3AD203B41FA5}">
                      <a16:colId xmlns:a16="http://schemas.microsoft.com/office/drawing/2014/main" val="20003"/>
                    </a:ext>
                  </a:extLst>
                </a:gridCol>
              </a:tblGrid>
              <a:tr h="822960">
                <a:tc>
                  <a:txBody>
                    <a:bodyPr/>
                    <a:lstStyle/>
                    <a:p>
                      <a:pPr algn="ctr"/>
                      <a:r>
                        <a:rPr lang="zh-TW" altLang="en-US" sz="1600" dirty="0" smtClean="0">
                          <a:latin typeface="微軟正黑體" panose="020B0604030504040204" pitchFamily="34" charset="-120"/>
                          <a:ea typeface="微軟正黑體" panose="020B0604030504040204" pitchFamily="34" charset="-120"/>
                        </a:rPr>
                        <a:t>身分別</a:t>
                      </a:r>
                      <a:endParaRPr lang="zh-TW" altLang="en-US" sz="1600" dirty="0">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1600" dirty="0" smtClean="0">
                          <a:latin typeface="微軟正黑體" panose="020B0604030504040204" pitchFamily="34" charset="-120"/>
                          <a:ea typeface="微軟正黑體" panose="020B0604030504040204" pitchFamily="34" charset="-120"/>
                        </a:rPr>
                        <a:t>帳號申請</a:t>
                      </a:r>
                      <a:endParaRPr lang="zh-TW" altLang="en-US" sz="1600" dirty="0">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1600" dirty="0" smtClean="0">
                          <a:latin typeface="微軟正黑體" panose="020B0604030504040204" pitchFamily="34" charset="-120"/>
                          <a:ea typeface="微軟正黑體" panose="020B0604030504040204" pitchFamily="34" charset="-120"/>
                        </a:rPr>
                        <a:t>評量功能權限</a:t>
                      </a:r>
                      <a:endParaRPr lang="zh-TW" altLang="en-US" sz="1600" dirty="0">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1600" dirty="0" smtClean="0">
                          <a:latin typeface="微軟正黑體" panose="020B0604030504040204" pitchFamily="34" charset="-120"/>
                          <a:ea typeface="微軟正黑體" panose="020B0604030504040204" pitchFamily="34" charset="-120"/>
                        </a:rPr>
                        <a:t>評量時間</a:t>
                      </a:r>
                      <a:endParaRPr lang="zh-TW" altLang="en-US" sz="1600" dirty="0">
                        <a:latin typeface="微軟正黑體" panose="020B0604030504040204" pitchFamily="34" charset="-120"/>
                        <a:ea typeface="微軟正黑體" panose="020B0604030504040204" pitchFamily="34" charset="-120"/>
                      </a:endParaRPr>
                    </a:p>
                  </a:txBody>
                  <a:tcPr anchor="ctr"/>
                </a:tc>
                <a:extLst>
                  <a:ext uri="{0D108BD9-81ED-4DB2-BD59-A6C34878D82A}">
                    <a16:rowId xmlns:a16="http://schemas.microsoft.com/office/drawing/2014/main" val="10000"/>
                  </a:ext>
                </a:extLst>
              </a:tr>
              <a:tr h="822960">
                <a:tc>
                  <a:txBody>
                    <a:bodyPr/>
                    <a:lstStyle/>
                    <a:p>
                      <a:pPr marL="0" indent="0" algn="ctr">
                        <a:buFont typeface="+mj-lt"/>
                        <a:buNone/>
                      </a:pPr>
                      <a:r>
                        <a:rPr lang="zh-TW" altLang="en-US" sz="1600" dirty="0" smtClean="0">
                          <a:latin typeface="微軟正黑體" panose="020B0604030504040204" pitchFamily="34" charset="-120"/>
                          <a:ea typeface="微軟正黑體" panose="020B0604030504040204" pitchFamily="34" charset="-120"/>
                        </a:rPr>
                        <a:t>實習機構</a:t>
                      </a:r>
                      <a:r>
                        <a:rPr lang="en-US" altLang="zh-TW" sz="1600" dirty="0" smtClean="0">
                          <a:latin typeface="微軟正黑體" panose="020B0604030504040204" pitchFamily="34" charset="-120"/>
                          <a:ea typeface="微軟正黑體" panose="020B0604030504040204" pitchFamily="34" charset="-120"/>
                        </a:rPr>
                        <a:t>(</a:t>
                      </a:r>
                      <a:r>
                        <a:rPr lang="zh-TW" altLang="en-US" sz="1600" dirty="0" smtClean="0">
                          <a:latin typeface="微軟正黑體" panose="020B0604030504040204" pitchFamily="34" charset="-120"/>
                          <a:ea typeface="微軟正黑體" panose="020B0604030504040204" pitchFamily="34" charset="-120"/>
                        </a:rPr>
                        <a:t>學校帳號</a:t>
                      </a:r>
                      <a:r>
                        <a:rPr lang="en-US" altLang="zh-TW" sz="1600" dirty="0" smtClean="0">
                          <a:latin typeface="微軟正黑體" panose="020B0604030504040204" pitchFamily="34" charset="-120"/>
                          <a:ea typeface="微軟正黑體" panose="020B0604030504040204" pitchFamily="34" charset="-120"/>
                        </a:rPr>
                        <a:t>)</a:t>
                      </a:r>
                      <a:endParaRPr lang="zh-TW" altLang="en-US" sz="1600" dirty="0">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1600" dirty="0" smtClean="0">
                          <a:latin typeface="微軟正黑體" panose="020B0604030504040204" pitchFamily="34" charset="-120"/>
                          <a:ea typeface="微軟正黑體" panose="020B0604030504040204" pitchFamily="34" charset="-120"/>
                        </a:rPr>
                        <a:t>逕洽全國教育實習資訊平臺承辦人</a:t>
                      </a:r>
                      <a:endParaRPr lang="zh-TW" altLang="en-US" sz="1600" dirty="0">
                        <a:latin typeface="微軟正黑體" panose="020B0604030504040204" pitchFamily="34" charset="-120"/>
                        <a:ea typeface="微軟正黑體" panose="020B0604030504040204" pitchFamily="34" charset="-120"/>
                      </a:endParaRPr>
                    </a:p>
                  </a:txBody>
                  <a:tcPr anchor="ctr"/>
                </a:tc>
                <a:tc>
                  <a:txBody>
                    <a:bodyPr/>
                    <a:lstStyle/>
                    <a:p>
                      <a:pPr marL="285750" indent="-285750" algn="ctr">
                        <a:buFont typeface="Wingdings" panose="05000000000000000000" pitchFamily="2" charset="2"/>
                        <a:buChar char="ü"/>
                      </a:pPr>
                      <a:r>
                        <a:rPr lang="zh-TW" altLang="en-US" sz="1600" dirty="0" smtClean="0">
                          <a:solidFill>
                            <a:srgbClr val="FF0000"/>
                          </a:solidFill>
                          <a:latin typeface="微軟正黑體" panose="020B0604030504040204" pitchFamily="34" charset="-120"/>
                          <a:ea typeface="微軟正黑體" panose="020B0604030504040204" pitchFamily="34" charset="-120"/>
                        </a:rPr>
                        <a:t>整體表現評量</a:t>
                      </a:r>
                      <a:endParaRPr lang="zh-TW" altLang="en-US" sz="1600" dirty="0">
                        <a:solidFill>
                          <a:srgbClr val="FF0000"/>
                        </a:solidFill>
                        <a:latin typeface="微軟正黑體" panose="020B0604030504040204" pitchFamily="34" charset="-120"/>
                        <a:ea typeface="微軟正黑體" panose="020B0604030504040204" pitchFamily="34" charset="-120"/>
                      </a:endParaRPr>
                    </a:p>
                  </a:txBody>
                  <a:tcPr anchor="ctr"/>
                </a:tc>
                <a:tc>
                  <a:txBody>
                    <a:bodyPr/>
                    <a:lstStyle/>
                    <a:p>
                      <a:pPr marL="0" indent="0" algn="ctr">
                        <a:buFont typeface="Arial" panose="020B0604020202020204" pitchFamily="34" charset="0"/>
                        <a:buNone/>
                      </a:pPr>
                      <a:r>
                        <a:rPr lang="en-US" altLang="zh-TW" sz="1600" dirty="0" smtClean="0">
                          <a:latin typeface="微軟正黑體" panose="020B0604030504040204" pitchFamily="34" charset="-120"/>
                          <a:ea typeface="微軟正黑體" panose="020B0604030504040204" pitchFamily="34" charset="-120"/>
                        </a:rPr>
                        <a:t>114</a:t>
                      </a:r>
                      <a:r>
                        <a:rPr lang="zh-TW" altLang="en-US" sz="1600" dirty="0" smtClean="0">
                          <a:latin typeface="微軟正黑體" panose="020B0604030504040204" pitchFamily="34" charset="-120"/>
                          <a:ea typeface="微軟正黑體" panose="020B0604030504040204" pitchFamily="34" charset="-120"/>
                        </a:rPr>
                        <a:t>年</a:t>
                      </a:r>
                      <a:r>
                        <a:rPr lang="en-US" altLang="zh-TW" sz="1600" dirty="0" smtClean="0">
                          <a:latin typeface="微軟正黑體" panose="020B0604030504040204" pitchFamily="34" charset="-120"/>
                          <a:ea typeface="微軟正黑體" panose="020B0604030504040204" pitchFamily="34" charset="-120"/>
                        </a:rPr>
                        <a:t>7</a:t>
                      </a:r>
                      <a:r>
                        <a:rPr lang="zh-TW" altLang="en-US" sz="1600" dirty="0" smtClean="0">
                          <a:latin typeface="微軟正黑體" panose="020B0604030504040204" pitchFamily="34" charset="-120"/>
                          <a:ea typeface="微軟正黑體" panose="020B0604030504040204" pitchFamily="34" charset="-120"/>
                        </a:rPr>
                        <a:t>月</a:t>
                      </a:r>
                      <a:r>
                        <a:rPr lang="en-US" altLang="zh-TW" sz="1600" dirty="0" smtClean="0">
                          <a:latin typeface="微軟正黑體" panose="020B0604030504040204" pitchFamily="34" charset="-120"/>
                          <a:ea typeface="微軟正黑體" panose="020B0604030504040204" pitchFamily="34" charset="-120"/>
                        </a:rPr>
                        <a:t>10</a:t>
                      </a:r>
                      <a:r>
                        <a:rPr lang="zh-TW" altLang="en-US" sz="1600" dirty="0" smtClean="0">
                          <a:latin typeface="微軟正黑體" panose="020B0604030504040204" pitchFamily="34" charset="-120"/>
                          <a:ea typeface="微軟正黑體" panose="020B0604030504040204" pitchFamily="34" charset="-120"/>
                        </a:rPr>
                        <a:t>日至</a:t>
                      </a:r>
                      <a:endParaRPr lang="en-US" altLang="zh-TW" sz="1600" dirty="0" smtClean="0">
                        <a:latin typeface="微軟正黑體" panose="020B0604030504040204" pitchFamily="34" charset="-120"/>
                        <a:ea typeface="微軟正黑體" panose="020B0604030504040204" pitchFamily="34" charset="-120"/>
                      </a:endParaRPr>
                    </a:p>
                    <a:p>
                      <a:pPr marL="0" indent="0" algn="ctr">
                        <a:buFont typeface="Arial" panose="020B0604020202020204" pitchFamily="34" charset="0"/>
                        <a:buNone/>
                      </a:pPr>
                      <a:r>
                        <a:rPr lang="en-US" altLang="zh-TW" sz="1600" dirty="0" smtClean="0">
                          <a:latin typeface="微軟正黑體" panose="020B0604030504040204" pitchFamily="34" charset="-120"/>
                          <a:ea typeface="微軟正黑體" panose="020B0604030504040204" pitchFamily="34" charset="-120"/>
                        </a:rPr>
                        <a:t>114</a:t>
                      </a:r>
                      <a:r>
                        <a:rPr lang="zh-TW" altLang="en-US" sz="1600" dirty="0" smtClean="0">
                          <a:latin typeface="微軟正黑體" panose="020B0604030504040204" pitchFamily="34" charset="-120"/>
                          <a:ea typeface="微軟正黑體" panose="020B0604030504040204" pitchFamily="34" charset="-120"/>
                        </a:rPr>
                        <a:t>年</a:t>
                      </a:r>
                      <a:r>
                        <a:rPr lang="en-US" altLang="zh-TW" sz="1600" dirty="0" smtClean="0">
                          <a:latin typeface="微軟正黑體" panose="020B0604030504040204" pitchFamily="34" charset="-120"/>
                          <a:ea typeface="微軟正黑體" panose="020B0604030504040204" pitchFamily="34" charset="-120"/>
                        </a:rPr>
                        <a:t>7</a:t>
                      </a:r>
                      <a:r>
                        <a:rPr lang="zh-TW" altLang="en-US" sz="1600" dirty="0" smtClean="0">
                          <a:latin typeface="微軟正黑體" panose="020B0604030504040204" pitchFamily="34" charset="-120"/>
                          <a:ea typeface="微軟正黑體" panose="020B0604030504040204" pitchFamily="34" charset="-120"/>
                        </a:rPr>
                        <a:t>月</a:t>
                      </a:r>
                      <a:r>
                        <a:rPr lang="en-US" altLang="zh-TW" sz="1600" dirty="0" smtClean="0">
                          <a:latin typeface="微軟正黑體" panose="020B0604030504040204" pitchFamily="34" charset="-120"/>
                          <a:ea typeface="微軟正黑體" panose="020B0604030504040204" pitchFamily="34" charset="-120"/>
                        </a:rPr>
                        <a:t>15</a:t>
                      </a:r>
                      <a:r>
                        <a:rPr lang="zh-TW" altLang="en-US" sz="1600" dirty="0" smtClean="0">
                          <a:latin typeface="微軟正黑體" panose="020B0604030504040204" pitchFamily="34" charset="-120"/>
                          <a:ea typeface="微軟正黑體" panose="020B0604030504040204" pitchFamily="34" charset="-120"/>
                        </a:rPr>
                        <a:t>日止</a:t>
                      </a:r>
                      <a:endParaRPr lang="zh-TW" altLang="en-US" sz="1600" dirty="0">
                        <a:latin typeface="微軟正黑體" panose="020B0604030504040204" pitchFamily="34" charset="-120"/>
                        <a:ea typeface="微軟正黑體" panose="020B0604030504040204" pitchFamily="34" charset="-120"/>
                      </a:endParaRPr>
                    </a:p>
                  </a:txBody>
                  <a:tcPr anchor="ctr"/>
                </a:tc>
                <a:extLst>
                  <a:ext uri="{0D108BD9-81ED-4DB2-BD59-A6C34878D82A}">
                    <a16:rowId xmlns:a16="http://schemas.microsoft.com/office/drawing/2014/main" val="10001"/>
                  </a:ext>
                </a:extLst>
              </a:tr>
              <a:tr h="822960">
                <a:tc>
                  <a:txBody>
                    <a:bodyPr/>
                    <a:lstStyle/>
                    <a:p>
                      <a:pPr marL="0" indent="0" algn="ctr">
                        <a:buFont typeface="+mj-lt"/>
                        <a:buNone/>
                      </a:pPr>
                      <a:r>
                        <a:rPr lang="zh-TW" altLang="en-US" sz="1600" dirty="0" smtClean="0">
                          <a:latin typeface="微軟正黑體" panose="020B0604030504040204" pitchFamily="34" charset="-120"/>
                          <a:ea typeface="微軟正黑體" panose="020B0604030504040204" pitchFamily="34" charset="-120"/>
                        </a:rPr>
                        <a:t>實習機構輔導教師</a:t>
                      </a:r>
                      <a:r>
                        <a:rPr lang="en-US" altLang="zh-TW" sz="1600" dirty="0" smtClean="0">
                          <a:latin typeface="微軟正黑體" panose="020B0604030504040204" pitchFamily="34" charset="-120"/>
                          <a:ea typeface="微軟正黑體" panose="020B0604030504040204" pitchFamily="34" charset="-120"/>
                        </a:rPr>
                        <a:t>(</a:t>
                      </a:r>
                      <a:r>
                        <a:rPr lang="zh-TW" altLang="en-US" sz="1600" dirty="0" smtClean="0">
                          <a:latin typeface="微軟正黑體" panose="020B0604030504040204" pitchFamily="34" charset="-120"/>
                          <a:ea typeface="微軟正黑體" panose="020B0604030504040204" pitchFamily="34" charset="-120"/>
                        </a:rPr>
                        <a:t>個人帳號</a:t>
                      </a:r>
                      <a:r>
                        <a:rPr lang="en-US" altLang="zh-TW" sz="1600" dirty="0" smtClean="0">
                          <a:latin typeface="微軟正黑體" panose="020B0604030504040204" pitchFamily="34" charset="-120"/>
                          <a:ea typeface="微軟正黑體" panose="020B0604030504040204" pitchFamily="34" charset="-120"/>
                        </a:rPr>
                        <a:t>)</a:t>
                      </a:r>
                      <a:endParaRPr lang="zh-TW" altLang="en-US" sz="1600" dirty="0">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1600" dirty="0" smtClean="0">
                          <a:latin typeface="微軟正黑體" panose="020B0604030504040204" pitchFamily="34" charset="-120"/>
                          <a:ea typeface="微軟正黑體" panose="020B0604030504040204" pitchFamily="34" charset="-120"/>
                        </a:rPr>
                        <a:t>由實習機構使用學校帳號匯入名冊後產出</a:t>
                      </a:r>
                      <a:endParaRPr lang="zh-TW" altLang="en-US" sz="1600" dirty="0">
                        <a:latin typeface="微軟正黑體" panose="020B0604030504040204" pitchFamily="34" charset="-120"/>
                        <a:ea typeface="微軟正黑體" panose="020B0604030504040204" pitchFamily="34" charset="-120"/>
                      </a:endParaRPr>
                    </a:p>
                  </a:txBody>
                  <a:tcPr anchor="ctr"/>
                </a:tc>
                <a:tc>
                  <a:txBody>
                    <a:bodyPr/>
                    <a:lstStyle/>
                    <a:p>
                      <a:pPr marL="285750" indent="-285750" algn="ctr">
                        <a:buFont typeface="Wingdings" panose="05000000000000000000" pitchFamily="2" charset="2"/>
                        <a:buChar char="ü"/>
                      </a:pPr>
                      <a:r>
                        <a:rPr lang="zh-TW" altLang="en-US" sz="1600" dirty="0" smtClean="0">
                          <a:latin typeface="微軟正黑體" panose="020B0604030504040204" pitchFamily="34" charset="-120"/>
                          <a:ea typeface="微軟正黑體" panose="020B0604030504040204" pitchFamily="34" charset="-120"/>
                        </a:rPr>
                        <a:t>教學演示評量</a:t>
                      </a:r>
                      <a:endParaRPr lang="en-US" altLang="zh-TW" sz="1600" dirty="0" smtClean="0">
                        <a:latin typeface="微軟正黑體" panose="020B0604030504040204" pitchFamily="34" charset="-120"/>
                        <a:ea typeface="微軟正黑體" panose="020B0604030504040204" pitchFamily="34" charset="-120"/>
                      </a:endParaRPr>
                    </a:p>
                    <a:p>
                      <a:pPr marL="285750" indent="-285750" algn="ctr">
                        <a:buFont typeface="Wingdings" panose="05000000000000000000" pitchFamily="2" charset="2"/>
                        <a:buChar char="ü"/>
                      </a:pPr>
                      <a:r>
                        <a:rPr lang="zh-TW" altLang="en-US" sz="1600" dirty="0" smtClean="0">
                          <a:latin typeface="微軟正黑體" panose="020B0604030504040204" pitchFamily="34" charset="-120"/>
                          <a:ea typeface="微軟正黑體" panose="020B0604030504040204" pitchFamily="34" charset="-120"/>
                        </a:rPr>
                        <a:t>實習任務評量</a:t>
                      </a:r>
                      <a:endParaRPr lang="zh-TW" altLang="en-US" sz="1600" dirty="0">
                        <a:latin typeface="微軟正黑體" panose="020B0604030504040204" pitchFamily="34" charset="-120"/>
                        <a:ea typeface="微軟正黑體" panose="020B0604030504040204" pitchFamily="34" charset="-120"/>
                      </a:endParaRPr>
                    </a:p>
                  </a:txBody>
                  <a:tcPr anchor="ctr"/>
                </a:tc>
                <a:tc>
                  <a:txBody>
                    <a:bodyPr/>
                    <a:lstStyle/>
                    <a:p>
                      <a:pPr marL="0" indent="0" algn="ctr">
                        <a:buFont typeface="Arial" panose="020B0604020202020204" pitchFamily="34" charset="0"/>
                        <a:buNone/>
                      </a:pPr>
                      <a:r>
                        <a:rPr lang="en-US" altLang="zh-TW" sz="1600" dirty="0" smtClean="0">
                          <a:latin typeface="微軟正黑體" panose="020B0604030504040204" pitchFamily="34" charset="-120"/>
                          <a:ea typeface="+mn-ea"/>
                        </a:rPr>
                        <a:t>114</a:t>
                      </a:r>
                      <a:r>
                        <a:rPr lang="zh-TW" altLang="en-US" sz="1600" dirty="0" smtClean="0">
                          <a:latin typeface="微軟正黑體" panose="020B0604030504040204" pitchFamily="34" charset="-120"/>
                          <a:ea typeface="+mn-ea"/>
                        </a:rPr>
                        <a:t>年</a:t>
                      </a:r>
                      <a:r>
                        <a:rPr lang="en-US" altLang="zh-TW" sz="1600" dirty="0" smtClean="0">
                          <a:latin typeface="微軟正黑體" panose="020B0604030504040204" pitchFamily="34" charset="-120"/>
                          <a:ea typeface="+mn-ea"/>
                        </a:rPr>
                        <a:t>7</a:t>
                      </a:r>
                      <a:r>
                        <a:rPr lang="zh-TW" altLang="en-US" sz="1600" dirty="0" smtClean="0">
                          <a:latin typeface="微軟正黑體" panose="020B0604030504040204" pitchFamily="34" charset="-120"/>
                          <a:ea typeface="+mn-ea"/>
                        </a:rPr>
                        <a:t>月</a:t>
                      </a:r>
                      <a:r>
                        <a:rPr lang="en-US" altLang="zh-TW" sz="1600" dirty="0" smtClean="0">
                          <a:latin typeface="微軟正黑體" panose="020B0604030504040204" pitchFamily="34" charset="-120"/>
                          <a:ea typeface="+mn-ea"/>
                        </a:rPr>
                        <a:t>1</a:t>
                      </a:r>
                      <a:r>
                        <a:rPr lang="zh-TW" altLang="en-US" sz="1600" dirty="0" smtClean="0">
                          <a:latin typeface="微軟正黑體" panose="020B0604030504040204" pitchFamily="34" charset="-120"/>
                          <a:ea typeface="+mn-ea"/>
                        </a:rPr>
                        <a:t>日至</a:t>
                      </a:r>
                      <a:endParaRPr lang="en-US" altLang="zh-TW" sz="1600" dirty="0" smtClean="0">
                        <a:latin typeface="微軟正黑體" panose="020B0604030504040204" pitchFamily="34" charset="-120"/>
                        <a:ea typeface="+mn-ea"/>
                      </a:endParaRPr>
                    </a:p>
                    <a:p>
                      <a:pPr marL="0" indent="0" algn="ctr">
                        <a:buFont typeface="Arial" panose="020B0604020202020204" pitchFamily="34" charset="0"/>
                        <a:buNone/>
                      </a:pPr>
                      <a:r>
                        <a:rPr lang="en-US" altLang="zh-TW" sz="1600" dirty="0" smtClean="0">
                          <a:latin typeface="微軟正黑體" panose="020B0604030504040204" pitchFamily="34" charset="-120"/>
                          <a:ea typeface="+mn-ea"/>
                        </a:rPr>
                        <a:t>114</a:t>
                      </a:r>
                      <a:r>
                        <a:rPr lang="zh-TW" altLang="en-US" sz="1600" dirty="0" smtClean="0">
                          <a:latin typeface="微軟正黑體" panose="020B0604030504040204" pitchFamily="34" charset="-120"/>
                          <a:ea typeface="+mn-ea"/>
                        </a:rPr>
                        <a:t>年</a:t>
                      </a:r>
                      <a:r>
                        <a:rPr lang="en-US" altLang="zh-TW" sz="1600" dirty="0" smtClean="0">
                          <a:latin typeface="微軟正黑體" panose="020B0604030504040204" pitchFamily="34" charset="-120"/>
                          <a:ea typeface="+mn-ea"/>
                        </a:rPr>
                        <a:t>7</a:t>
                      </a:r>
                      <a:r>
                        <a:rPr lang="zh-TW" altLang="en-US" sz="1600" dirty="0" smtClean="0">
                          <a:latin typeface="微軟正黑體" panose="020B0604030504040204" pitchFamily="34" charset="-120"/>
                          <a:ea typeface="+mn-ea"/>
                        </a:rPr>
                        <a:t>月</a:t>
                      </a:r>
                      <a:r>
                        <a:rPr lang="en-US" altLang="zh-TW" sz="1600" dirty="0" smtClean="0">
                          <a:latin typeface="微軟正黑體" panose="020B0604030504040204" pitchFamily="34" charset="-120"/>
                          <a:ea typeface="+mn-ea"/>
                        </a:rPr>
                        <a:t>10</a:t>
                      </a:r>
                      <a:r>
                        <a:rPr lang="zh-TW" altLang="en-US" sz="1600" dirty="0" smtClean="0">
                          <a:latin typeface="微軟正黑體" panose="020B0604030504040204" pitchFamily="34" charset="-120"/>
                          <a:ea typeface="+mn-ea"/>
                        </a:rPr>
                        <a:t>日止</a:t>
                      </a:r>
                      <a:endParaRPr lang="zh-TW" altLang="en-US" sz="1600" dirty="0">
                        <a:latin typeface="微軟正黑體" panose="020B0604030504040204" pitchFamily="34" charset="-120"/>
                        <a:ea typeface="+mn-ea"/>
                      </a:endParaRPr>
                    </a:p>
                  </a:txBody>
                  <a:tcPr anchor="ctr"/>
                </a:tc>
                <a:extLst>
                  <a:ext uri="{0D108BD9-81ED-4DB2-BD59-A6C34878D82A}">
                    <a16:rowId xmlns:a16="http://schemas.microsoft.com/office/drawing/2014/main" val="10002"/>
                  </a:ext>
                </a:extLst>
              </a:tr>
              <a:tr h="822960">
                <a:tc>
                  <a:txBody>
                    <a:bodyPr/>
                    <a:lstStyle/>
                    <a:p>
                      <a:pPr marL="0" indent="0" algn="ctr">
                        <a:buFont typeface="+mj-lt"/>
                        <a:buNone/>
                      </a:pPr>
                      <a:r>
                        <a:rPr lang="zh-TW" altLang="en-US" sz="1600" dirty="0" smtClean="0">
                          <a:latin typeface="微軟正黑體" panose="020B0604030504040204" pitchFamily="34" charset="-120"/>
                          <a:ea typeface="微軟正黑體" panose="020B0604030504040204" pitchFamily="34" charset="-120"/>
                        </a:rPr>
                        <a:t>師培大學</a:t>
                      </a:r>
                      <a:r>
                        <a:rPr lang="en-US" altLang="zh-TW" sz="1600" dirty="0" smtClean="0">
                          <a:latin typeface="微軟正黑體" panose="020B0604030504040204" pitchFamily="34" charset="-120"/>
                          <a:ea typeface="微軟正黑體" panose="020B0604030504040204" pitchFamily="34" charset="-120"/>
                        </a:rPr>
                        <a:t>-</a:t>
                      </a:r>
                      <a:r>
                        <a:rPr lang="zh-TW" altLang="en-US" sz="1600" dirty="0" smtClean="0">
                          <a:latin typeface="微軟正黑體" panose="020B0604030504040204" pitchFamily="34" charset="-120"/>
                          <a:ea typeface="微軟正黑體" panose="020B0604030504040204" pitchFamily="34" charset="-120"/>
                        </a:rPr>
                        <a:t>指導教師</a:t>
                      </a:r>
                      <a:r>
                        <a:rPr lang="en-US" altLang="zh-TW" sz="1600" dirty="0" smtClean="0">
                          <a:latin typeface="微軟正黑體" panose="020B0604030504040204" pitchFamily="34" charset="-120"/>
                          <a:ea typeface="微軟正黑體" panose="020B0604030504040204" pitchFamily="34" charset="-120"/>
                        </a:rPr>
                        <a:t>(</a:t>
                      </a:r>
                      <a:r>
                        <a:rPr lang="zh-TW" altLang="en-US" sz="1600" dirty="0" smtClean="0">
                          <a:latin typeface="微軟正黑體" panose="020B0604030504040204" pitchFamily="34" charset="-120"/>
                          <a:ea typeface="微軟正黑體" panose="020B0604030504040204" pitchFamily="34" charset="-120"/>
                        </a:rPr>
                        <a:t>個人帳號</a:t>
                      </a:r>
                      <a:r>
                        <a:rPr lang="en-US" altLang="zh-TW" sz="1600" dirty="0" smtClean="0">
                          <a:latin typeface="微軟正黑體" panose="020B0604030504040204" pitchFamily="34" charset="-120"/>
                          <a:ea typeface="微軟正黑體" panose="020B0604030504040204" pitchFamily="34" charset="-120"/>
                        </a:rPr>
                        <a:t>)</a:t>
                      </a:r>
                      <a:endParaRPr lang="zh-TW" altLang="en-US" sz="1600" dirty="0">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1600" dirty="0" smtClean="0">
                          <a:latin typeface="微軟正黑體" panose="020B0604030504040204" pitchFamily="34" charset="-120"/>
                          <a:ea typeface="微軟正黑體" panose="020B0604030504040204" pitchFamily="34" charset="-120"/>
                        </a:rPr>
                        <a:t>由師培大學匯入名冊後產出</a:t>
                      </a:r>
                      <a:endParaRPr lang="zh-TW" altLang="en-US" sz="1600" dirty="0">
                        <a:latin typeface="微軟正黑體" panose="020B0604030504040204" pitchFamily="34" charset="-120"/>
                        <a:ea typeface="微軟正黑體" panose="020B0604030504040204" pitchFamily="34" charset="-120"/>
                      </a:endParaRPr>
                    </a:p>
                  </a:txBody>
                  <a:tcPr anchor="ctr"/>
                </a:tc>
                <a:tc>
                  <a:txBody>
                    <a:bodyPr/>
                    <a:lstStyle/>
                    <a:p>
                      <a:pPr marL="285750" marR="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zh-TW" altLang="en-US" sz="1600" dirty="0" smtClean="0">
                          <a:latin typeface="微軟正黑體" panose="020B0604030504040204" pitchFamily="34" charset="-120"/>
                          <a:ea typeface="微軟正黑體" panose="020B0604030504040204" pitchFamily="34" charset="-120"/>
                        </a:rPr>
                        <a:t>教學演示評量</a:t>
                      </a:r>
                      <a:endParaRPr lang="en-US" altLang="zh-TW" sz="1600" dirty="0" smtClean="0">
                        <a:latin typeface="微軟正黑體" panose="020B0604030504040204" pitchFamily="34" charset="-120"/>
                        <a:ea typeface="微軟正黑體" panose="020B0604030504040204" pitchFamily="34" charset="-120"/>
                      </a:endParaRPr>
                    </a:p>
                    <a:p>
                      <a:pPr marL="285750" marR="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zh-TW" altLang="en-US" sz="1600" dirty="0" smtClean="0">
                          <a:latin typeface="微軟正黑體" panose="020B0604030504040204" pitchFamily="34" charset="-120"/>
                          <a:ea typeface="微軟正黑體" panose="020B0604030504040204" pitchFamily="34" charset="-120"/>
                        </a:rPr>
                        <a:t>實習檔案評量</a:t>
                      </a:r>
                      <a:endParaRPr lang="en-US" altLang="zh-TW" sz="1600" dirty="0" smtClean="0">
                        <a:latin typeface="微軟正黑體" panose="020B0604030504040204" pitchFamily="34" charset="-120"/>
                        <a:ea typeface="微軟正黑體" panose="020B0604030504040204" pitchFamily="34" charset="-120"/>
                      </a:endParaRPr>
                    </a:p>
                    <a:p>
                      <a:pPr marL="285750" marR="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zh-TW" altLang="en-US" sz="1600" dirty="0" smtClean="0">
                          <a:solidFill>
                            <a:srgbClr val="FF0000"/>
                          </a:solidFill>
                          <a:latin typeface="微軟正黑體" panose="020B0604030504040204" pitchFamily="34" charset="-120"/>
                          <a:ea typeface="微軟正黑體" panose="020B0604030504040204" pitchFamily="34" charset="-120"/>
                        </a:rPr>
                        <a:t>整體表現評量</a:t>
                      </a:r>
                    </a:p>
                  </a:txBody>
                  <a:tcPr anchor="ctr"/>
                </a:tc>
                <a:tc>
                  <a:txBody>
                    <a:bodyPr/>
                    <a:lstStyle/>
                    <a:p>
                      <a:pPr marL="0" indent="0" algn="ctr">
                        <a:buFont typeface="Arial" panose="020B0604020202020204" pitchFamily="34" charset="0"/>
                        <a:buNone/>
                      </a:pPr>
                      <a:r>
                        <a:rPr lang="en-US" altLang="zh-TW" sz="1600" dirty="0" smtClean="0">
                          <a:latin typeface="微軟正黑體" panose="020B0604030504040204" pitchFamily="34" charset="-120"/>
                          <a:ea typeface="+mn-ea"/>
                        </a:rPr>
                        <a:t>114</a:t>
                      </a:r>
                      <a:r>
                        <a:rPr lang="zh-TW" altLang="en-US" sz="1600" dirty="0" smtClean="0">
                          <a:latin typeface="微軟正黑體" panose="020B0604030504040204" pitchFamily="34" charset="-120"/>
                          <a:ea typeface="+mn-ea"/>
                        </a:rPr>
                        <a:t>年</a:t>
                      </a:r>
                      <a:r>
                        <a:rPr lang="en-US" altLang="zh-TW" sz="1600" dirty="0" smtClean="0">
                          <a:latin typeface="微軟正黑體" panose="020B0604030504040204" pitchFamily="34" charset="-120"/>
                          <a:ea typeface="+mn-ea"/>
                        </a:rPr>
                        <a:t>7</a:t>
                      </a:r>
                      <a:r>
                        <a:rPr lang="zh-TW" altLang="en-US" sz="1600" dirty="0" smtClean="0">
                          <a:latin typeface="微軟正黑體" panose="020B0604030504040204" pitchFamily="34" charset="-120"/>
                          <a:ea typeface="+mn-ea"/>
                        </a:rPr>
                        <a:t>月</a:t>
                      </a:r>
                      <a:r>
                        <a:rPr lang="en-US" altLang="zh-TW" sz="1600" dirty="0" smtClean="0">
                          <a:latin typeface="微軟正黑體" panose="020B0604030504040204" pitchFamily="34" charset="-120"/>
                          <a:ea typeface="+mn-ea"/>
                        </a:rPr>
                        <a:t>1</a:t>
                      </a:r>
                      <a:r>
                        <a:rPr lang="zh-TW" altLang="en-US" sz="1600" dirty="0" smtClean="0">
                          <a:latin typeface="微軟正黑體" panose="020B0604030504040204" pitchFamily="34" charset="-120"/>
                          <a:ea typeface="+mn-ea"/>
                        </a:rPr>
                        <a:t>日至</a:t>
                      </a:r>
                      <a:endParaRPr lang="en-US" altLang="zh-TW" sz="1600" dirty="0" smtClean="0">
                        <a:latin typeface="微軟正黑體" panose="020B0604030504040204" pitchFamily="34" charset="-120"/>
                        <a:ea typeface="+mn-ea"/>
                      </a:endParaRPr>
                    </a:p>
                    <a:p>
                      <a:pPr marL="0" indent="0" algn="ctr">
                        <a:buFont typeface="Arial" panose="020B0604020202020204" pitchFamily="34" charset="0"/>
                        <a:buNone/>
                      </a:pPr>
                      <a:r>
                        <a:rPr lang="en-US" altLang="zh-TW" sz="1600" dirty="0" smtClean="0">
                          <a:latin typeface="微軟正黑體" panose="020B0604030504040204" pitchFamily="34" charset="-120"/>
                          <a:ea typeface="+mn-ea"/>
                        </a:rPr>
                        <a:t>114</a:t>
                      </a:r>
                      <a:r>
                        <a:rPr lang="zh-TW" altLang="en-US" sz="1600" dirty="0" smtClean="0">
                          <a:latin typeface="微軟正黑體" panose="020B0604030504040204" pitchFamily="34" charset="-120"/>
                          <a:ea typeface="+mn-ea"/>
                        </a:rPr>
                        <a:t>年</a:t>
                      </a:r>
                      <a:r>
                        <a:rPr lang="en-US" altLang="zh-TW" sz="1600" dirty="0" smtClean="0">
                          <a:latin typeface="微軟正黑體" panose="020B0604030504040204" pitchFamily="34" charset="-120"/>
                          <a:ea typeface="+mn-ea"/>
                        </a:rPr>
                        <a:t>7</a:t>
                      </a:r>
                      <a:r>
                        <a:rPr lang="zh-TW" altLang="en-US" sz="1600" dirty="0" smtClean="0">
                          <a:latin typeface="微軟正黑體" panose="020B0604030504040204" pitchFamily="34" charset="-120"/>
                          <a:ea typeface="+mn-ea"/>
                        </a:rPr>
                        <a:t>月</a:t>
                      </a:r>
                      <a:r>
                        <a:rPr lang="en-US" altLang="zh-TW" sz="1600" dirty="0" smtClean="0">
                          <a:latin typeface="微軟正黑體" panose="020B0604030504040204" pitchFamily="34" charset="-120"/>
                          <a:ea typeface="+mn-ea"/>
                        </a:rPr>
                        <a:t>10</a:t>
                      </a:r>
                      <a:r>
                        <a:rPr lang="zh-TW" altLang="en-US" sz="1600" dirty="0" smtClean="0">
                          <a:latin typeface="微軟正黑體" panose="020B0604030504040204" pitchFamily="34" charset="-120"/>
                          <a:ea typeface="+mn-ea"/>
                        </a:rPr>
                        <a:t>日止</a:t>
                      </a:r>
                      <a:endParaRPr lang="zh-TW" altLang="en-US" sz="1600" dirty="0">
                        <a:latin typeface="微軟正黑體" panose="020B0604030504040204" pitchFamily="34" charset="-120"/>
                        <a:ea typeface="+mn-ea"/>
                      </a:endParaRP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174150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(6)</a:t>
            </a:r>
            <a:r>
              <a:rPr lang="zh-TW" altLang="en-US" dirty="0" smtClean="0"/>
              <a:t>教育實習成績評量</a:t>
            </a:r>
            <a:endParaRPr lang="zh-TW" altLang="en-US" dirty="0"/>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t>17</a:t>
            </a:fld>
            <a:endParaRPr lang="zh-TW" altLang="en-US"/>
          </a:p>
        </p:txBody>
      </p:sp>
      <p:graphicFrame>
        <p:nvGraphicFramePr>
          <p:cNvPr id="6" name="資料庫圖表 5"/>
          <p:cNvGraphicFramePr/>
          <p:nvPr>
            <p:extLst>
              <p:ext uri="{D42A27DB-BD31-4B8C-83A1-F6EECF244321}">
                <p14:modId xmlns:p14="http://schemas.microsoft.com/office/powerpoint/2010/main" val="2601656413"/>
              </p:ext>
            </p:extLst>
          </p:nvPr>
        </p:nvGraphicFramePr>
        <p:xfrm>
          <a:off x="539552" y="1196752"/>
          <a:ext cx="8208912"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363868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52577"/>
            <a:ext cx="9144000" cy="3681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標題 2"/>
          <p:cNvSpPr txBox="1">
            <a:spLocks/>
          </p:cNvSpPr>
          <p:nvPr/>
        </p:nvSpPr>
        <p:spPr>
          <a:xfrm>
            <a:off x="457200" y="274639"/>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zh-TW" dirty="0" smtClean="0"/>
              <a:t>(7)</a:t>
            </a:r>
            <a:r>
              <a:rPr lang="zh-TW" altLang="en-US" dirty="0"/>
              <a:t>使用</a:t>
            </a:r>
            <a:r>
              <a:rPr lang="zh-TW" altLang="en-US" dirty="0" smtClean="0"/>
              <a:t>全國教育實習資訊平臺</a:t>
            </a:r>
            <a:endParaRPr lang="zh-TW" altLang="en-US" dirty="0">
              <a:effectLst>
                <a:outerShdw blurRad="38100" dist="38100" dir="2700000" algn="tl">
                  <a:srgbClr val="000000">
                    <a:alpha val="43137"/>
                  </a:srgbClr>
                </a:outerShdw>
              </a:effectLst>
            </a:endParaRPr>
          </a:p>
        </p:txBody>
      </p:sp>
      <p:sp>
        <p:nvSpPr>
          <p:cNvPr id="10" name="圓角矩形 9"/>
          <p:cNvSpPr/>
          <p:nvPr/>
        </p:nvSpPr>
        <p:spPr>
          <a:xfrm>
            <a:off x="179512" y="4827416"/>
            <a:ext cx="1152128" cy="7673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TW" altLang="en-US"/>
          </a:p>
        </p:txBody>
      </p:sp>
      <p:sp>
        <p:nvSpPr>
          <p:cNvPr id="9" name="矩形圖說文字 8"/>
          <p:cNvSpPr/>
          <p:nvPr/>
        </p:nvSpPr>
        <p:spPr>
          <a:xfrm>
            <a:off x="323528" y="2645553"/>
            <a:ext cx="3684333" cy="1666384"/>
          </a:xfrm>
          <a:prstGeom prst="wedgeRectCallout">
            <a:avLst>
              <a:gd name="adj1" fmla="val -32848"/>
              <a:gd name="adj2" fmla="val 75383"/>
            </a:avLst>
          </a:prstGeom>
          <a:solidFill>
            <a:schemeClr val="accent1">
              <a:lumMod val="75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sz="2000" b="1" dirty="0" smtClean="0">
                <a:effectLst>
                  <a:outerShdw blurRad="38100" dist="38100" dir="2700000" algn="tl">
                    <a:srgbClr val="000000">
                      <a:alpha val="43137"/>
                    </a:srgbClr>
                  </a:outerShdw>
                </a:effectLst>
              </a:rPr>
              <a:t>請</a:t>
            </a:r>
            <a:r>
              <a:rPr lang="zh-TW" altLang="zh-TW" sz="2000" b="1" dirty="0" smtClean="0">
                <a:effectLst>
                  <a:outerShdw blurRad="38100" dist="38100" dir="2700000" algn="tl">
                    <a:srgbClr val="000000">
                      <a:alpha val="43137"/>
                    </a:srgbClr>
                  </a:outerShdw>
                </a:effectLst>
              </a:rPr>
              <a:t>點選</a:t>
            </a:r>
            <a:r>
              <a:rPr lang="zh-TW" altLang="en-US" sz="2000" b="1" dirty="0" smtClean="0">
                <a:effectLst>
                  <a:outerShdw blurRad="38100" dist="38100" dir="2700000" algn="tl">
                    <a:srgbClr val="000000">
                      <a:alpha val="43137"/>
                    </a:srgbClr>
                  </a:outerShdw>
                </a:effectLst>
              </a:rPr>
              <a:t>此處</a:t>
            </a:r>
            <a:r>
              <a:rPr lang="zh-TW" altLang="zh-TW" sz="2000" b="1" dirty="0" smtClean="0">
                <a:effectLst>
                  <a:outerShdw blurRad="38100" dist="38100" dir="2700000" algn="tl">
                    <a:srgbClr val="000000">
                      <a:alpha val="43137"/>
                    </a:srgbClr>
                  </a:outerShdw>
                </a:effectLst>
              </a:rPr>
              <a:t>「</a:t>
            </a:r>
            <a:r>
              <a:rPr lang="zh-TW" altLang="zh-TW" sz="2000" b="1" dirty="0">
                <a:solidFill>
                  <a:srgbClr val="FFFF00"/>
                </a:solidFill>
                <a:effectLst>
                  <a:outerShdw blurRad="38100" dist="38100" dir="2700000" algn="tl">
                    <a:srgbClr val="000000">
                      <a:alpha val="43137"/>
                    </a:srgbClr>
                  </a:outerShdw>
                </a:effectLst>
              </a:rPr>
              <a:t>帳號漫遊</a:t>
            </a:r>
            <a:r>
              <a:rPr lang="zh-TW" altLang="zh-TW" sz="2000" b="1" dirty="0" smtClean="0">
                <a:effectLst>
                  <a:outerShdw blurRad="38100" dist="38100" dir="2700000" algn="tl">
                    <a:srgbClr val="000000">
                      <a:alpha val="43137"/>
                    </a:srgbClr>
                  </a:outerShdw>
                </a:effectLst>
              </a:rPr>
              <a:t>」連結</a:t>
            </a:r>
            <a:r>
              <a:rPr lang="zh-TW" altLang="zh-TW" sz="2000" b="1" dirty="0">
                <a:effectLst>
                  <a:outerShdw blurRad="38100" dist="38100" dir="2700000" algn="tl">
                    <a:srgbClr val="000000">
                      <a:alpha val="43137"/>
                    </a:srgbClr>
                  </a:outerShdw>
                </a:effectLst>
              </a:rPr>
              <a:t>至</a:t>
            </a:r>
            <a:r>
              <a:rPr lang="zh-TW" altLang="zh-TW" sz="2000" b="1" dirty="0">
                <a:solidFill>
                  <a:srgbClr val="FFFF00"/>
                </a:solidFill>
                <a:effectLst>
                  <a:outerShdw blurRad="38100" dist="38100" dir="2700000" algn="tl">
                    <a:srgbClr val="000000">
                      <a:alpha val="43137"/>
                    </a:srgbClr>
                  </a:outerShdw>
                </a:effectLst>
              </a:rPr>
              <a:t>「全國教師在職進修網」</a:t>
            </a:r>
          </a:p>
          <a:p>
            <a:pPr algn="ctr"/>
            <a:r>
              <a:rPr lang="zh-TW" altLang="en-US" sz="2000" b="1" dirty="0" smtClean="0">
                <a:effectLst>
                  <a:outerShdw blurRad="38100" dist="38100" dir="2700000" algn="tl">
                    <a:srgbClr val="000000">
                      <a:alpha val="43137"/>
                    </a:srgbClr>
                  </a:outerShdw>
                </a:effectLst>
              </a:rPr>
              <a:t>請務必使用</a:t>
            </a:r>
            <a:r>
              <a:rPr lang="zh-TW" altLang="zh-TW" sz="2000" b="1" dirty="0" smtClean="0">
                <a:effectLst>
                  <a:outerShdw blurRad="38100" dist="38100" dir="2700000" algn="tl">
                    <a:srgbClr val="000000">
                      <a:alpha val="43137"/>
                    </a:srgbClr>
                  </a:outerShdw>
                </a:effectLst>
              </a:rPr>
              <a:t>全國</a:t>
            </a:r>
            <a:r>
              <a:rPr lang="zh-TW" altLang="zh-TW" sz="2000" b="1" dirty="0">
                <a:effectLst>
                  <a:outerShdw blurRad="38100" dist="38100" dir="2700000" algn="tl">
                    <a:srgbClr val="000000">
                      <a:alpha val="43137"/>
                    </a:srgbClr>
                  </a:outerShdw>
                </a:effectLst>
              </a:rPr>
              <a:t>教師在職進修</a:t>
            </a:r>
            <a:r>
              <a:rPr lang="zh-TW" altLang="zh-TW" sz="2000" b="1" dirty="0" smtClean="0">
                <a:effectLst>
                  <a:outerShdw blurRad="38100" dist="38100" dir="2700000" algn="tl">
                    <a:srgbClr val="000000">
                      <a:alpha val="43137"/>
                    </a:srgbClr>
                  </a:outerShdw>
                </a:effectLst>
              </a:rPr>
              <a:t>網</a:t>
            </a:r>
            <a:r>
              <a:rPr lang="zh-TW" altLang="en-US" sz="2000" b="1" dirty="0" smtClean="0">
                <a:effectLst>
                  <a:outerShdw blurRad="38100" dist="38100" dir="2700000" algn="tl">
                    <a:srgbClr val="000000">
                      <a:alpha val="43137"/>
                    </a:srgbClr>
                  </a:outerShdw>
                </a:effectLst>
              </a:rPr>
              <a:t>申請的</a:t>
            </a:r>
            <a:r>
              <a:rPr lang="zh-TW" altLang="zh-TW" sz="2000" b="1" dirty="0" smtClean="0">
                <a:effectLst>
                  <a:outerShdw blurRad="38100" dist="38100" dir="2700000" algn="tl">
                    <a:srgbClr val="000000">
                      <a:alpha val="43137"/>
                    </a:srgbClr>
                  </a:outerShdw>
                </a:effectLst>
              </a:rPr>
              <a:t>帳號密碼登入</a:t>
            </a:r>
            <a:endParaRPr lang="zh-TW" altLang="zh-TW" sz="2000" b="1" dirty="0">
              <a:effectLst>
                <a:outerShdw blurRad="38100" dist="38100" dir="2700000" algn="tl">
                  <a:srgbClr val="000000">
                    <a:alpha val="43137"/>
                  </a:srgbClr>
                </a:outerShdw>
              </a:effectLst>
            </a:endParaRPr>
          </a:p>
        </p:txBody>
      </p:sp>
      <p:sp>
        <p:nvSpPr>
          <p:cNvPr id="2" name="禁止標誌 1"/>
          <p:cNvSpPr/>
          <p:nvPr/>
        </p:nvSpPr>
        <p:spPr>
          <a:xfrm>
            <a:off x="3563888" y="4725144"/>
            <a:ext cx="648072" cy="620640"/>
          </a:xfrm>
          <a:prstGeom prst="noSmoking">
            <a:avLst/>
          </a:prstGeom>
          <a:solidFill>
            <a:schemeClr val="tx1">
              <a:lumMod val="50000"/>
              <a:lumOff val="5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zh-TW" altLang="en-US">
              <a:solidFill>
                <a:schemeClr val="tx1"/>
              </a:solidFill>
            </a:endParaRPr>
          </a:p>
        </p:txBody>
      </p:sp>
      <p:sp>
        <p:nvSpPr>
          <p:cNvPr id="12" name="矩形圖說文字 11"/>
          <p:cNvSpPr/>
          <p:nvPr/>
        </p:nvSpPr>
        <p:spPr>
          <a:xfrm>
            <a:off x="4904870" y="3643241"/>
            <a:ext cx="2340260" cy="1098070"/>
          </a:xfrm>
          <a:prstGeom prst="wedgeRectCallout">
            <a:avLst>
              <a:gd name="adj1" fmla="val -80514"/>
              <a:gd name="adj2" fmla="val 58208"/>
            </a:avLst>
          </a:prstGeom>
          <a:solidFill>
            <a:schemeClr val="tx1">
              <a:lumMod val="50000"/>
              <a:lumOff val="50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sz="2000" b="1" dirty="0" smtClean="0">
                <a:effectLst>
                  <a:outerShdw blurRad="38100" dist="38100" dir="2700000" algn="tl">
                    <a:srgbClr val="000000">
                      <a:alpha val="43137"/>
                    </a:srgbClr>
                  </a:outerShdw>
                </a:effectLst>
              </a:rPr>
              <a:t>實習學生</a:t>
            </a:r>
            <a:r>
              <a:rPr lang="zh-TW" altLang="en-US" sz="2000" b="1" dirty="0" smtClean="0">
                <a:solidFill>
                  <a:srgbClr val="FFC000"/>
                </a:solidFill>
                <a:effectLst>
                  <a:outerShdw blurRad="38100" dist="38100" dir="2700000" algn="tl">
                    <a:srgbClr val="000000">
                      <a:alpha val="43137"/>
                    </a:srgbClr>
                  </a:outerShdw>
                </a:effectLst>
              </a:rPr>
              <a:t>請勿</a:t>
            </a:r>
            <a:r>
              <a:rPr lang="zh-TW" altLang="en-US" sz="2000" b="1" dirty="0" smtClean="0">
                <a:effectLst>
                  <a:outerShdw blurRad="38100" dist="38100" dir="2700000" algn="tl">
                    <a:srgbClr val="000000">
                      <a:alpha val="43137"/>
                    </a:srgbClr>
                  </a:outerShdw>
                </a:effectLst>
              </a:rPr>
              <a:t>直接至實習平臺註冊帳號或是會員登入</a:t>
            </a:r>
            <a:endParaRPr lang="zh-TW" altLang="zh-TW" sz="2000" b="1" dirty="0">
              <a:effectLst>
                <a:outerShdw blurRad="38100" dist="38100" dir="2700000" algn="tl">
                  <a:srgbClr val="000000">
                    <a:alpha val="43137"/>
                  </a:srgbClr>
                </a:outerShdw>
              </a:effectLst>
            </a:endParaRPr>
          </a:p>
        </p:txBody>
      </p:sp>
      <p:sp>
        <p:nvSpPr>
          <p:cNvPr id="13" name="投影片編號版面配置區 12"/>
          <p:cNvSpPr>
            <a:spLocks noGrp="1"/>
          </p:cNvSpPr>
          <p:nvPr>
            <p:ph type="sldNum" sz="quarter" idx="12"/>
          </p:nvPr>
        </p:nvSpPr>
        <p:spPr/>
        <p:txBody>
          <a:bodyPr/>
          <a:lstStyle/>
          <a:p>
            <a:fld id="{73DA0BB7-265A-403C-9275-D587AB510EDC}" type="slidenum">
              <a:rPr lang="zh-TW" altLang="en-US" smtClean="0"/>
              <a:t>18</a:t>
            </a:fld>
            <a:endParaRPr lang="zh-TW" altLang="en-US"/>
          </a:p>
        </p:txBody>
      </p:sp>
      <p:sp>
        <p:nvSpPr>
          <p:cNvPr id="16" name="內容版面配置區 1"/>
          <p:cNvSpPr txBox="1">
            <a:spLocks/>
          </p:cNvSpPr>
          <p:nvPr/>
        </p:nvSpPr>
        <p:spPr>
          <a:xfrm>
            <a:off x="1691680" y="1417639"/>
            <a:ext cx="7095384" cy="504056"/>
          </a:xfrm>
          <a:prstGeom prst="rect">
            <a:avLst/>
          </a:prstGeom>
        </p:spPr>
        <p:txBody>
          <a:bodyPr vert="horz">
            <a:normAutofit fontScale="92500" lnSpcReduction="2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zh-TW" altLang="en-US" dirty="0"/>
              <a:t>系統設定</a:t>
            </a:r>
            <a:r>
              <a:rPr lang="zh-TW" altLang="zh-TW" dirty="0" smtClean="0"/>
              <a:t>於</a:t>
            </a:r>
            <a:r>
              <a:rPr lang="en-US" altLang="zh-TW" sz="3500" b="1" u="sng" dirty="0">
                <a:solidFill>
                  <a:schemeClr val="accent1"/>
                </a:solidFill>
              </a:rPr>
              <a:t>2</a:t>
            </a:r>
            <a:r>
              <a:rPr lang="zh-TW" altLang="zh-TW" sz="3500" b="1" u="sng" dirty="0" smtClean="0">
                <a:solidFill>
                  <a:schemeClr val="accent1"/>
                </a:solidFill>
              </a:rPr>
              <a:t>月</a:t>
            </a:r>
            <a:r>
              <a:rPr lang="en-US" altLang="zh-TW" sz="3500" b="1" u="sng" dirty="0" smtClean="0">
                <a:solidFill>
                  <a:schemeClr val="accent1"/>
                </a:solidFill>
              </a:rPr>
              <a:t>1</a:t>
            </a:r>
            <a:r>
              <a:rPr lang="zh-TW" altLang="zh-TW" sz="3500" b="1" u="sng" dirty="0">
                <a:solidFill>
                  <a:schemeClr val="accent1"/>
                </a:solidFill>
              </a:rPr>
              <a:t>日</a:t>
            </a:r>
            <a:r>
              <a:rPr lang="zh-TW" altLang="zh-TW" dirty="0"/>
              <a:t>起開放</a:t>
            </a:r>
            <a:r>
              <a:rPr lang="zh-TW" altLang="en-US" dirty="0"/>
              <a:t>實習</a:t>
            </a:r>
            <a:r>
              <a:rPr lang="zh-TW" altLang="en-US" dirty="0" smtClean="0"/>
              <a:t>學生登入。</a:t>
            </a:r>
            <a:endParaRPr lang="en-US" altLang="zh-TW" dirty="0"/>
          </a:p>
        </p:txBody>
      </p:sp>
      <p:sp>
        <p:nvSpPr>
          <p:cNvPr id="18" name="流程圖: 程序 17"/>
          <p:cNvSpPr/>
          <p:nvPr/>
        </p:nvSpPr>
        <p:spPr>
          <a:xfrm>
            <a:off x="693629" y="1376513"/>
            <a:ext cx="1008112" cy="576064"/>
          </a:xfrm>
          <a:prstGeom prst="flowChartProcess">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zh-TW" altLang="en-US" b="1" dirty="0" smtClean="0">
                <a:effectLst>
                  <a:outerShdw blurRad="38100" dist="38100" dir="2700000" algn="tl">
                    <a:srgbClr val="000000">
                      <a:alpha val="43137"/>
                    </a:srgbClr>
                  </a:outerShdw>
                </a:effectLst>
              </a:rPr>
              <a:t>步驟一</a:t>
            </a:r>
            <a:endParaRPr lang="zh-TW" altLang="en-US" b="1" dirty="0">
              <a:effectLst>
                <a:outerShdw blurRad="38100" dist="38100" dir="2700000" algn="tl">
                  <a:srgbClr val="000000">
                    <a:alpha val="43137"/>
                  </a:srgbClr>
                </a:outerShdw>
              </a:effectLst>
            </a:endParaRPr>
          </a:p>
        </p:txBody>
      </p:sp>
      <p:sp>
        <p:nvSpPr>
          <p:cNvPr id="3" name="矩形 2"/>
          <p:cNvSpPr/>
          <p:nvPr/>
        </p:nvSpPr>
        <p:spPr>
          <a:xfrm>
            <a:off x="2771800" y="74584"/>
            <a:ext cx="3167855" cy="400110"/>
          </a:xfrm>
          <a:prstGeom prst="rect">
            <a:avLst/>
          </a:prstGeom>
        </p:spPr>
        <p:txBody>
          <a:bodyPr wrap="none">
            <a:spAutoFit/>
          </a:bodyPr>
          <a:lstStyle/>
          <a:p>
            <a:r>
              <a:rPr lang="zh-TW" altLang="en-US" sz="2000" b="1" dirty="0" smtClean="0">
                <a:solidFill>
                  <a:schemeClr val="tx2"/>
                </a:solidFill>
                <a:effectLst>
                  <a:outerShdw blurRad="31750" dist="25400" dir="5400000" algn="tl" rotWithShape="0">
                    <a:srgbClr val="000000">
                      <a:alpha val="25000"/>
                    </a:srgbClr>
                  </a:outerShdw>
                </a:effectLst>
                <a:latin typeface="+mj-lt"/>
                <a:ea typeface="+mj-ea"/>
                <a:cs typeface="+mj-cs"/>
              </a:rPr>
              <a:t>（請參閱實習手冊第</a:t>
            </a:r>
            <a:r>
              <a:rPr lang="en-US" altLang="zh-TW" sz="2000" b="1" dirty="0" smtClean="0">
                <a:solidFill>
                  <a:schemeClr val="tx2"/>
                </a:solidFill>
                <a:effectLst>
                  <a:outerShdw blurRad="31750" dist="25400" dir="5400000" algn="tl" rotWithShape="0">
                    <a:srgbClr val="000000">
                      <a:alpha val="25000"/>
                    </a:srgbClr>
                  </a:outerShdw>
                </a:effectLst>
                <a:latin typeface="+mj-lt"/>
                <a:ea typeface="+mj-ea"/>
                <a:cs typeface="+mj-cs"/>
              </a:rPr>
              <a:t>2</a:t>
            </a:r>
            <a:r>
              <a:rPr lang="zh-TW" altLang="en-US" sz="2000" b="1" dirty="0" smtClean="0">
                <a:solidFill>
                  <a:schemeClr val="tx2"/>
                </a:solidFill>
                <a:effectLst>
                  <a:outerShdw blurRad="31750" dist="25400" dir="5400000" algn="tl" rotWithShape="0">
                    <a:srgbClr val="000000">
                      <a:alpha val="25000"/>
                    </a:srgbClr>
                  </a:outerShdw>
                </a:effectLst>
                <a:latin typeface="+mj-lt"/>
                <a:ea typeface="+mj-ea"/>
                <a:cs typeface="+mj-cs"/>
              </a:rPr>
              <a:t>頁）</a:t>
            </a:r>
            <a:endParaRPr lang="zh-TW" altLang="en-US" sz="2000" b="1" dirty="0">
              <a:solidFill>
                <a:schemeClr val="tx2"/>
              </a:solidFill>
              <a:effectLst>
                <a:outerShdw blurRad="31750" dist="25400" dir="5400000" algn="tl" rotWithShape="0">
                  <a:srgbClr val="000000">
                    <a:alpha val="25000"/>
                  </a:srgbClr>
                </a:outerShdw>
              </a:effectLst>
              <a:latin typeface="+mj-lt"/>
              <a:ea typeface="+mj-ea"/>
              <a:cs typeface="+mj-cs"/>
            </a:endParaRPr>
          </a:p>
        </p:txBody>
      </p:sp>
      <p:sp>
        <p:nvSpPr>
          <p:cNvPr id="4" name="矩形 3"/>
          <p:cNvSpPr/>
          <p:nvPr/>
        </p:nvSpPr>
        <p:spPr>
          <a:xfrm>
            <a:off x="6075000" y="89973"/>
            <a:ext cx="2900153"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a:spAutoFit/>
          </a:bodyPr>
          <a:lstStyle/>
          <a:p>
            <a:r>
              <a:rPr lang="en-US" altLang="zh-TW" dirty="0">
                <a:hlinkClick r:id="rId3"/>
              </a:rPr>
              <a:t>https://eii.ncue.edu.tw/</a:t>
            </a:r>
            <a:endParaRPr lang="zh-TW" altLang="en-US" dirty="0"/>
          </a:p>
        </p:txBody>
      </p:sp>
    </p:spTree>
    <p:extLst>
      <p:ext uri="{BB962C8B-B14F-4D97-AF65-F5344CB8AC3E}">
        <p14:creationId xmlns:p14="http://schemas.microsoft.com/office/powerpoint/2010/main" val="39454134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2078" y="2276872"/>
            <a:ext cx="5359844" cy="369351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圓角矩形 4"/>
          <p:cNvSpPr/>
          <p:nvPr/>
        </p:nvSpPr>
        <p:spPr>
          <a:xfrm>
            <a:off x="2699792" y="5301208"/>
            <a:ext cx="1728192" cy="539024"/>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TW" altLang="en-US"/>
          </a:p>
        </p:txBody>
      </p:sp>
      <p:sp>
        <p:nvSpPr>
          <p:cNvPr id="8" name="標題 2"/>
          <p:cNvSpPr txBox="1">
            <a:spLocks/>
          </p:cNvSpPr>
          <p:nvPr/>
        </p:nvSpPr>
        <p:spPr>
          <a:xfrm>
            <a:off x="457200" y="274639"/>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zh-TW" dirty="0" smtClean="0"/>
              <a:t>(7)</a:t>
            </a:r>
            <a:r>
              <a:rPr lang="zh-TW" altLang="en-US" dirty="0" smtClean="0"/>
              <a:t>連結至全國教師在職進修網</a:t>
            </a:r>
            <a:endParaRPr lang="zh-TW" altLang="en-US" dirty="0">
              <a:effectLst>
                <a:outerShdw blurRad="38100" dist="38100" dir="2700000" algn="tl">
                  <a:srgbClr val="000000">
                    <a:alpha val="43137"/>
                  </a:srgbClr>
                </a:outerShdw>
              </a:effectLst>
            </a:endParaRPr>
          </a:p>
        </p:txBody>
      </p:sp>
      <p:sp>
        <p:nvSpPr>
          <p:cNvPr id="4" name="流程圖: 程序 3"/>
          <p:cNvSpPr/>
          <p:nvPr/>
        </p:nvSpPr>
        <p:spPr>
          <a:xfrm>
            <a:off x="681115" y="1371650"/>
            <a:ext cx="1008112" cy="576064"/>
          </a:xfrm>
          <a:prstGeom prst="flowChartProcess">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zh-TW" altLang="en-US" b="1" dirty="0" smtClean="0">
                <a:effectLst>
                  <a:outerShdw blurRad="38100" dist="38100" dir="2700000" algn="tl">
                    <a:srgbClr val="000000">
                      <a:alpha val="43137"/>
                    </a:srgbClr>
                  </a:outerShdw>
                </a:effectLst>
              </a:rPr>
              <a:t>步驟二</a:t>
            </a:r>
            <a:endParaRPr lang="zh-TW" altLang="en-US" b="1" dirty="0">
              <a:effectLst>
                <a:outerShdw blurRad="38100" dist="38100" dir="2700000" algn="tl">
                  <a:srgbClr val="000000">
                    <a:alpha val="43137"/>
                  </a:srgbClr>
                </a:outerShdw>
              </a:effectLst>
            </a:endParaRPr>
          </a:p>
        </p:txBody>
      </p:sp>
      <p:sp>
        <p:nvSpPr>
          <p:cNvPr id="9" name="投影片編號版面配置區 8"/>
          <p:cNvSpPr>
            <a:spLocks noGrp="1"/>
          </p:cNvSpPr>
          <p:nvPr>
            <p:ph type="sldNum" sz="quarter" idx="12"/>
          </p:nvPr>
        </p:nvSpPr>
        <p:spPr/>
        <p:txBody>
          <a:bodyPr/>
          <a:lstStyle/>
          <a:p>
            <a:fld id="{73DA0BB7-265A-403C-9275-D587AB510EDC}" type="slidenum">
              <a:rPr lang="zh-TW" altLang="en-US" smtClean="0"/>
              <a:t>19</a:t>
            </a:fld>
            <a:endParaRPr lang="zh-TW" altLang="en-US"/>
          </a:p>
        </p:txBody>
      </p:sp>
      <p:sp>
        <p:nvSpPr>
          <p:cNvPr id="11" name="內容版面配置區 1"/>
          <p:cNvSpPr txBox="1">
            <a:spLocks/>
          </p:cNvSpPr>
          <p:nvPr/>
        </p:nvSpPr>
        <p:spPr>
          <a:xfrm>
            <a:off x="1679166" y="1412776"/>
            <a:ext cx="7645362" cy="936104"/>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lgn="ctr"/>
            <a:r>
              <a:rPr lang="zh-TW" altLang="en-US" sz="2800" dirty="0" smtClean="0"/>
              <a:t>連結至</a:t>
            </a:r>
            <a:r>
              <a:rPr lang="zh-TW" altLang="zh-TW" sz="2800" b="1" dirty="0" smtClean="0">
                <a:solidFill>
                  <a:schemeClr val="accent1"/>
                </a:solidFill>
              </a:rPr>
              <a:t>全國</a:t>
            </a:r>
            <a:r>
              <a:rPr lang="zh-TW" altLang="zh-TW" sz="2800" b="1" dirty="0">
                <a:solidFill>
                  <a:schemeClr val="accent1"/>
                </a:solidFill>
              </a:rPr>
              <a:t>教師在職進修</a:t>
            </a:r>
            <a:r>
              <a:rPr lang="zh-TW" altLang="zh-TW" sz="2800" b="1" dirty="0" smtClean="0">
                <a:solidFill>
                  <a:schemeClr val="accent1"/>
                </a:solidFill>
              </a:rPr>
              <a:t>網</a:t>
            </a:r>
            <a:r>
              <a:rPr lang="zh-TW" altLang="en-US" sz="2800" dirty="0" smtClean="0"/>
              <a:t>申請帳號密碼</a:t>
            </a:r>
            <a:r>
              <a:rPr lang="zh-TW" altLang="en-US" sz="2800" dirty="0" smtClean="0">
                <a:effectLst>
                  <a:outerShdw blurRad="38100" dist="38100" dir="2700000" algn="tl">
                    <a:srgbClr val="000000">
                      <a:alpha val="43137"/>
                    </a:srgbClr>
                  </a:outerShdw>
                </a:effectLst>
              </a:rPr>
              <a:t>。</a:t>
            </a:r>
            <a:endParaRPr lang="en-US" altLang="zh-TW"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244549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8361"/>
          <a:stretch/>
        </p:blipFill>
        <p:spPr bwMode="auto">
          <a:xfrm>
            <a:off x="2123728" y="1947714"/>
            <a:ext cx="6413004" cy="434552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矩形圖說文字 5"/>
          <p:cNvSpPr/>
          <p:nvPr/>
        </p:nvSpPr>
        <p:spPr>
          <a:xfrm>
            <a:off x="457200" y="5085184"/>
            <a:ext cx="5504319" cy="1620341"/>
          </a:xfrm>
          <a:prstGeom prst="wedgeRectCallout">
            <a:avLst>
              <a:gd name="adj1" fmla="val -35682"/>
              <a:gd name="adj2" fmla="val -23283"/>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sz="2400" b="1" dirty="0" smtClean="0">
                <a:solidFill>
                  <a:schemeClr val="bg1"/>
                </a:solidFill>
                <a:effectLst>
                  <a:outerShdw blurRad="38100" dist="38100" dir="2700000" algn="tl">
                    <a:srgbClr val="000000">
                      <a:alpha val="43137"/>
                    </a:srgbClr>
                  </a:outerShdw>
                </a:effectLst>
              </a:rPr>
              <a:t>若您曾擔任代理</a:t>
            </a:r>
            <a:r>
              <a:rPr lang="en-US" altLang="zh-TW" sz="2400" b="1" dirty="0" smtClean="0">
                <a:solidFill>
                  <a:schemeClr val="bg1"/>
                </a:solidFill>
                <a:effectLst>
                  <a:outerShdw blurRad="38100" dist="38100" dir="2700000" algn="tl">
                    <a:srgbClr val="000000">
                      <a:alpha val="43137"/>
                    </a:srgbClr>
                  </a:outerShdw>
                </a:effectLst>
              </a:rPr>
              <a:t>/</a:t>
            </a:r>
            <a:r>
              <a:rPr lang="zh-TW" altLang="en-US" sz="2400" b="1" dirty="0" smtClean="0">
                <a:solidFill>
                  <a:schemeClr val="bg1"/>
                </a:solidFill>
                <a:effectLst>
                  <a:outerShdw blurRad="38100" dist="38100" dir="2700000" algn="tl">
                    <a:srgbClr val="000000">
                      <a:alpha val="43137"/>
                    </a:srgbClr>
                  </a:outerShdw>
                </a:effectLst>
              </a:rPr>
              <a:t>代課教師</a:t>
            </a:r>
            <a:endParaRPr lang="en-US" altLang="zh-TW" sz="2400" b="1" dirty="0" smtClean="0">
              <a:solidFill>
                <a:schemeClr val="bg1"/>
              </a:solidFill>
              <a:effectLst>
                <a:outerShdw blurRad="38100" dist="38100" dir="2700000" algn="tl">
                  <a:srgbClr val="000000">
                    <a:alpha val="43137"/>
                  </a:srgbClr>
                </a:outerShdw>
              </a:effectLst>
            </a:endParaRPr>
          </a:p>
          <a:p>
            <a:pPr algn="ctr"/>
            <a:r>
              <a:rPr lang="zh-TW" altLang="en-US" sz="2400" b="1" dirty="0" smtClean="0">
                <a:solidFill>
                  <a:srgbClr val="FFFF00"/>
                </a:solidFill>
                <a:effectLst>
                  <a:outerShdw blurRad="38100" dist="38100" dir="2700000" algn="tl">
                    <a:srgbClr val="000000">
                      <a:alpha val="43137"/>
                    </a:srgbClr>
                  </a:outerShdw>
                </a:effectLst>
              </a:rPr>
              <a:t>已有進修網帳號</a:t>
            </a:r>
            <a:r>
              <a:rPr lang="zh-TW" altLang="en-US" sz="2400" b="1" dirty="0" smtClean="0">
                <a:solidFill>
                  <a:schemeClr val="bg1"/>
                </a:solidFill>
                <a:effectLst>
                  <a:outerShdw blurRad="38100" dist="38100" dir="2700000" algn="tl">
                    <a:srgbClr val="000000">
                      <a:alpha val="43137"/>
                    </a:srgbClr>
                  </a:outerShdw>
                </a:effectLst>
              </a:rPr>
              <a:t>，無法申請實習生帳號</a:t>
            </a:r>
            <a:endParaRPr lang="en-US" altLang="zh-TW" sz="2400" b="1" dirty="0" smtClean="0">
              <a:solidFill>
                <a:schemeClr val="bg1"/>
              </a:solidFill>
              <a:effectLst>
                <a:outerShdw blurRad="38100" dist="38100" dir="2700000" algn="tl">
                  <a:srgbClr val="000000">
                    <a:alpha val="43137"/>
                  </a:srgbClr>
                </a:outerShdw>
              </a:effectLst>
            </a:endParaRPr>
          </a:p>
          <a:p>
            <a:pPr algn="ctr"/>
            <a:r>
              <a:rPr lang="zh-TW" altLang="en-US" sz="2400" b="1" dirty="0" smtClean="0">
                <a:solidFill>
                  <a:schemeClr val="bg1"/>
                </a:solidFill>
                <a:effectLst>
                  <a:outerShdw blurRad="38100" dist="38100" dir="2700000" algn="tl">
                    <a:srgbClr val="000000">
                      <a:alpha val="43137"/>
                    </a:srgbClr>
                  </a:outerShdw>
                </a:effectLst>
              </a:rPr>
              <a:t>需自行聯繫在職進修網</a:t>
            </a:r>
            <a:r>
              <a:rPr lang="zh-TW" altLang="en-US" sz="2400" b="1" dirty="0" smtClean="0">
                <a:solidFill>
                  <a:srgbClr val="FFFF00"/>
                </a:solidFill>
                <a:effectLst>
                  <a:outerShdw blurRad="38100" dist="38100" dir="2700000" algn="tl">
                    <a:srgbClr val="000000">
                      <a:alpha val="43137"/>
                    </a:srgbClr>
                  </a:outerShdw>
                </a:effectLst>
              </a:rPr>
              <a:t>轉換身份別</a:t>
            </a:r>
            <a:endParaRPr lang="en-US" altLang="zh-TW" sz="2400" b="1" dirty="0" smtClean="0">
              <a:solidFill>
                <a:srgbClr val="FFFF00"/>
              </a:solidFill>
              <a:effectLst>
                <a:outerShdw blurRad="38100" dist="38100" dir="2700000" algn="tl">
                  <a:srgbClr val="000000">
                    <a:alpha val="43137"/>
                  </a:srgbClr>
                </a:outerShdw>
              </a:effectLst>
            </a:endParaRPr>
          </a:p>
          <a:p>
            <a:pPr algn="ctr"/>
            <a:r>
              <a:rPr lang="zh-TW" altLang="en-US" sz="2400" b="1" dirty="0" smtClean="0">
                <a:solidFill>
                  <a:srgbClr val="FFFF00"/>
                </a:solidFill>
                <a:effectLst>
                  <a:outerShdw blurRad="38100" dist="38100" dir="2700000" algn="tl">
                    <a:srgbClr val="000000">
                      <a:alpha val="43137"/>
                    </a:srgbClr>
                  </a:outerShdw>
                </a:effectLst>
              </a:rPr>
              <a:t>服務專線：</a:t>
            </a:r>
            <a:r>
              <a:rPr lang="en-US" altLang="zh-TW" sz="2400" b="1" dirty="0" smtClean="0">
                <a:solidFill>
                  <a:srgbClr val="FFFF00"/>
                </a:solidFill>
                <a:effectLst>
                  <a:outerShdw blurRad="38100" dist="38100" dir="2700000" algn="tl">
                    <a:srgbClr val="000000">
                      <a:alpha val="43137"/>
                    </a:srgbClr>
                  </a:outerShdw>
                </a:effectLst>
              </a:rPr>
              <a:t>07-7258600</a:t>
            </a:r>
            <a:endParaRPr lang="zh-TW" altLang="zh-TW" sz="2400" b="1" dirty="0">
              <a:solidFill>
                <a:schemeClr val="bg1"/>
              </a:solidFill>
              <a:effectLst>
                <a:outerShdw blurRad="38100" dist="38100" dir="2700000" algn="tl">
                  <a:srgbClr val="000000">
                    <a:alpha val="43137"/>
                  </a:srgbClr>
                </a:outerShdw>
              </a:effectLst>
            </a:endParaRPr>
          </a:p>
        </p:txBody>
      </p:sp>
      <p:sp>
        <p:nvSpPr>
          <p:cNvPr id="5" name="圓角矩形 4"/>
          <p:cNvSpPr/>
          <p:nvPr/>
        </p:nvSpPr>
        <p:spPr>
          <a:xfrm>
            <a:off x="2483768" y="4437112"/>
            <a:ext cx="3312368" cy="539024"/>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TW" altLang="en-US"/>
          </a:p>
        </p:txBody>
      </p:sp>
      <p:sp>
        <p:nvSpPr>
          <p:cNvPr id="8" name="標題 2"/>
          <p:cNvSpPr txBox="1">
            <a:spLocks/>
          </p:cNvSpPr>
          <p:nvPr/>
        </p:nvSpPr>
        <p:spPr>
          <a:xfrm>
            <a:off x="457200" y="274639"/>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zh-TW" dirty="0" smtClean="0"/>
              <a:t>(7)</a:t>
            </a:r>
            <a:r>
              <a:rPr lang="zh-TW" altLang="en-US" dirty="0"/>
              <a:t>申請全國教師在職進修網帳號</a:t>
            </a:r>
            <a:endParaRPr lang="zh-TW" altLang="en-US" dirty="0">
              <a:effectLst>
                <a:outerShdw blurRad="38100" dist="38100" dir="2700000" algn="tl">
                  <a:srgbClr val="000000">
                    <a:alpha val="43137"/>
                  </a:srgbClr>
                </a:outerShdw>
              </a:effectLst>
            </a:endParaRPr>
          </a:p>
        </p:txBody>
      </p:sp>
      <p:sp>
        <p:nvSpPr>
          <p:cNvPr id="4" name="流程圖: 程序 3"/>
          <p:cNvSpPr/>
          <p:nvPr/>
        </p:nvSpPr>
        <p:spPr>
          <a:xfrm>
            <a:off x="681115" y="1371650"/>
            <a:ext cx="1008112" cy="576064"/>
          </a:xfrm>
          <a:prstGeom prst="flowChartProcess">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zh-TW" altLang="en-US" b="1" dirty="0" smtClean="0">
                <a:effectLst>
                  <a:outerShdw blurRad="38100" dist="38100" dir="2700000" algn="tl">
                    <a:srgbClr val="000000">
                      <a:alpha val="43137"/>
                    </a:srgbClr>
                  </a:outerShdw>
                </a:effectLst>
              </a:rPr>
              <a:t>步驟三</a:t>
            </a:r>
            <a:endParaRPr lang="zh-TW" altLang="en-US" b="1" dirty="0">
              <a:effectLst>
                <a:outerShdw blurRad="38100" dist="38100" dir="2700000" algn="tl">
                  <a:srgbClr val="000000">
                    <a:alpha val="43137"/>
                  </a:srgbClr>
                </a:outerShdw>
              </a:effectLst>
            </a:endParaRPr>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20</a:t>
            </a:fld>
            <a:endParaRPr lang="zh-TW" altLang="en-US"/>
          </a:p>
        </p:txBody>
      </p:sp>
      <p:sp>
        <p:nvSpPr>
          <p:cNvPr id="10" name="內容版面配置區 1"/>
          <p:cNvSpPr txBox="1">
            <a:spLocks/>
          </p:cNvSpPr>
          <p:nvPr/>
        </p:nvSpPr>
        <p:spPr>
          <a:xfrm>
            <a:off x="1679166" y="1412776"/>
            <a:ext cx="7095384" cy="504056"/>
          </a:xfrm>
          <a:prstGeom prst="rect">
            <a:avLst/>
          </a:prstGeom>
        </p:spPr>
        <p:txBody>
          <a:bodyPr vert="horz">
            <a:normAutofit fontScale="925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lgn="ctr"/>
            <a:r>
              <a:rPr lang="zh-TW" altLang="en-US" sz="2800" dirty="0"/>
              <a:t>點選</a:t>
            </a:r>
            <a:r>
              <a:rPr lang="zh-TW" altLang="en-US" sz="2800" b="1" dirty="0">
                <a:solidFill>
                  <a:schemeClr val="accent1"/>
                </a:solidFill>
              </a:rPr>
              <a:t>表</a:t>
            </a:r>
            <a:r>
              <a:rPr lang="en-US" altLang="zh-TW" sz="2800" b="1" dirty="0">
                <a:solidFill>
                  <a:schemeClr val="accent1"/>
                </a:solidFill>
              </a:rPr>
              <a:t>1-2</a:t>
            </a:r>
            <a:r>
              <a:rPr lang="zh-TW" altLang="en-US" sz="2800" b="1" dirty="0">
                <a:solidFill>
                  <a:schemeClr val="accent1"/>
                </a:solidFill>
              </a:rPr>
              <a:t>：</a:t>
            </a:r>
            <a:r>
              <a:rPr lang="zh-TW" altLang="en-US" sz="2800" b="1" dirty="0" smtClean="0">
                <a:solidFill>
                  <a:schemeClr val="accent1"/>
                </a:solidFill>
              </a:rPr>
              <a:t>實習教師 </a:t>
            </a:r>
            <a:r>
              <a:rPr lang="en-US" altLang="zh-TW" sz="2800" b="1" dirty="0">
                <a:solidFill>
                  <a:schemeClr val="accent1"/>
                </a:solidFill>
              </a:rPr>
              <a:t>/ </a:t>
            </a:r>
            <a:r>
              <a:rPr lang="zh-TW" altLang="en-US" sz="2800" b="1" dirty="0">
                <a:solidFill>
                  <a:schemeClr val="accent1"/>
                </a:solidFill>
              </a:rPr>
              <a:t>實習生帳號申請表</a:t>
            </a:r>
            <a:endParaRPr lang="en-US" altLang="zh-TW" sz="2800" b="1" dirty="0">
              <a:solidFill>
                <a:schemeClr val="accent1"/>
              </a:solidFill>
            </a:endParaRPr>
          </a:p>
        </p:txBody>
      </p:sp>
    </p:spTree>
    <p:extLst>
      <p:ext uri="{BB962C8B-B14F-4D97-AF65-F5344CB8AC3E}">
        <p14:creationId xmlns:p14="http://schemas.microsoft.com/office/powerpoint/2010/main" val="18417832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smtClean="0"/>
              <a:t>(8)</a:t>
            </a:r>
            <a:r>
              <a:rPr lang="zh-TW" altLang="en-US" dirty="0" smtClean="0"/>
              <a:t>申請輔導教師聘書</a:t>
            </a:r>
            <a:endParaRPr lang="zh-TW" altLang="en-US" dirty="0"/>
          </a:p>
        </p:txBody>
      </p:sp>
      <p:sp>
        <p:nvSpPr>
          <p:cNvPr id="2" name="內容版面配置區 1"/>
          <p:cNvSpPr>
            <a:spLocks noGrp="1"/>
          </p:cNvSpPr>
          <p:nvPr>
            <p:ph idx="1"/>
          </p:nvPr>
        </p:nvSpPr>
        <p:spPr>
          <a:xfrm>
            <a:off x="307975" y="1841369"/>
            <a:ext cx="9505056" cy="1011567"/>
          </a:xfrm>
        </p:spPr>
        <p:txBody>
          <a:bodyPr>
            <a:normAutofit/>
          </a:bodyPr>
          <a:lstStyle/>
          <a:p>
            <a:pPr marL="514350" indent="-514350">
              <a:buFont typeface="+mj-lt"/>
              <a:buAutoNum type="arabicPeriod"/>
            </a:pPr>
            <a:r>
              <a:rPr lang="zh-TW" altLang="en-US" dirty="0"/>
              <a:t>填報身分</a:t>
            </a:r>
            <a:r>
              <a:rPr lang="zh-TW" altLang="en-US" dirty="0" smtClean="0"/>
              <a:t>：全體半年教育實習學生</a:t>
            </a:r>
            <a:endParaRPr lang="en-US" altLang="zh-TW" dirty="0" smtClean="0"/>
          </a:p>
          <a:p>
            <a:pPr marL="514350" indent="-514350">
              <a:buFont typeface="+mj-lt"/>
              <a:buAutoNum type="arabicPeriod"/>
            </a:pPr>
            <a:r>
              <a:rPr lang="zh-TW" altLang="en-US" dirty="0" smtClean="0"/>
              <a:t>填報連結：</a:t>
            </a:r>
            <a:r>
              <a:rPr lang="en-US" altLang="zh-TW" u="sng" dirty="0" smtClean="0">
                <a:solidFill>
                  <a:schemeClr val="accent1"/>
                </a:solidFill>
              </a:rPr>
              <a:t>https</a:t>
            </a:r>
            <a:r>
              <a:rPr lang="en-US" altLang="zh-TW" u="sng" dirty="0">
                <a:solidFill>
                  <a:schemeClr val="accent1"/>
                </a:solidFill>
              </a:rPr>
              <a:t>://forms.gle/vdcWdu5thNHeBXxBA</a:t>
            </a:r>
            <a:endParaRPr lang="en-US" altLang="zh-TW" u="sng" dirty="0" smtClean="0">
              <a:solidFill>
                <a:schemeClr val="accent1"/>
              </a:solidFill>
            </a:endParaRPr>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21</a:t>
            </a:fld>
            <a:endParaRPr lang="zh-TW" altLang="en-US"/>
          </a:p>
        </p:txBody>
      </p:sp>
      <p:sp>
        <p:nvSpPr>
          <p:cNvPr id="5" name="AutoShape 2" descr="data:image/png;base64,iVBORw0KGgoAAAANSUhEUgAAAIgAAACICAYAAAA8uqNSAAAIBElEQVR4Xu2d65LjWAiDO+//0Jmq2SRV8bT9IYSdeK39ey6AEILj3u653e/3+0/+CwIrCNxCkHBjC4EQJPzYRCAECUFCkHCgj0AUpI/dJU6GIJdIcz/IEKSP3SVOhiCXSHM/yBCkj90lTpYJcrvdDgVk+YGX7KsfhOm+ZbDf5o+bjCpeIUgR6RAEgFIrroj76rZvS8i3+TON79p9UZAi0iGIqCDVHlbE/2epUJQQd73q13Mf2aP7CC+Kn+6n9e79bQWhgMnh5ToFML2u+heCREE2EQhBQpAQ5BcExlqM+sqhitx7nVqM2kKnWyDFr/pP/o2/Yo4OgAJU11WAab9qn/CjdfKHzlcLIAqygnQVwOfxEGTxqZ0YOs3w6QSo/tH+af+Oxvf0LYYSpD6bab9qT1Ucsh+CLH7bgipQTZh6nzpkL/0JQT7cYkIQ7afppEBVQp9mSA1BQpA3DqgVQC3Cvc89Ty2JWiLF595/+iHVBdBNsHveTWAIIs44lLDphJA9Wp/2h1ou+fO/m0GiICefQYjRtE4EoPP0XUE9P1WBVbvT8RMehytIFYjVYQhajHq/2rPdFqD6N5XAqt0uAceeuVVHQ5DfEegmsIp79/4QZAXhtJj/gGkTpMrc7j41QVQhZ1vv4lY9t/sMUnWkuy8E6SJXOxeCiD8M/DaFqaW5vysECUE22TNOkD5Xz3FSfRZTC6Rn8zlQEYbUswTU9TMEWXl+589gPp5z4l8viIJ0S/Gk56IgpoLQlE+fjk/Km5fbpBjVoe95oYsn+UN4V/1tfygjA2pFUkCfXqeEEB5UQHSeCKXiTfZeRK7OIOQgAfDpBLv2QxBAMAR5/zcPVDyogKiiyd7HFUQNUA1ob4DU+6cVx8WPvqsQQSj+tXjLM4gboCvRKuEIUIonBHk8/6szCAGqEoAS7toLQd4RiILAhy4CiCRaVRTVHhUYEZ78J3/sFuM6QOcpAWqArkJRQj6tcEQoFa8QBP7lNSIwAU6EPPp+8pcK0v4O4lZY1cHnPjVgShgpgBsfVfje96t4RUGiIGpN/t0/9sylipiuaLKnokEtgO4jxVDXyZ6LZ1VhQpBHJkKQ3ykZgoQgm2IVgoQgMwQhCaYeSzMD3U/n1Z5N+1176iuJ/KnODKuvkeavtpYVhBIYgmynmPALQRYIqIRyK/rbEkSEcOMlBasqUhSkmKkqoFWJL5p9bZu2X72vTRBVAWi/uk4Ak2IQQEd9Z3jGQf5SvOo6xf/yq/rjfgKMAlQJQPYIENUfV5L39pfiVddDkOEf/xOgIYj4R+ZoyCJAaZ0qJgqyjRAR/vAWQwklQqktQCUI7Z/2T8WD9lNB0frqcH3UDEIBTieAEk4zEflLFdhNCNmtvpIoPvI/CgJ/HoISRQCHICbAeycgCjLzezzl7yCUULViaD+t00xCLYsIROfJ/pTEr30nUe9X8ZRbTAjyXpEhCDFisa4ylPbTOiWIFCAKsk34KIj5B2OIoGoLoHqkgnHXx5+5VKFqwLR/2p77CtkrIVUcyH71HtpXHlJJkglwqjhyNAR5RyAEAca4hKTzlAB3XS0IKjCKp2svCrKCnEsAOt9NWPXZ694/PqSqDCcAqaURAHtV1OowNzz0uni6LTkEIYaJ6yqhVQK7BaXaC0FEAtD2EIQQWqyrjKfvBqL5n27FqHbWZgK6R/VPxfPrWowaABGC1ikBBJBa8e59RAjCT51J3P3jLYYCnF4PQd7/FcxpAoYg4qsjCqKW5M4zR1qM99Pjr28xxDeSRDdAdcZQCUn7Kb6j/aN8rH7fqf4/qWTADVi9/9sSQDMWEZ7iJ0JSC6T7QxBAyE1ACAIAR0G8VwVVuEtguv/jCqK2BNrfDXjtwxbZUxXCbSlufFMtp/zTXHKYFGTvBJB/lLC9/SN8VP/V/RRfFER8lruEovNqgt39IYiIoNoy1P0hiJgQd7ubIEoYDYFUgeQfrRM+1KLIP7p/9xbTdaB6zgU4BKki/b5vbEjtma+fCkHen9FTrxTKQAjyQCgt5neqlAlCPZCYqK67CSN7pEjqOtmjinftfXwGCUG2f1s+BDH//4m9AVTvVyuWFE21T/fROimS6o/9iomCREE2SUcV5zKW7lfXVX+oh1OBqOdpv/osd/ePK4gaICVMJYAqwWSf4glBAEFKICWA1ul+dZ3sqT08BAlBpBbrEowUy20ZVFDVAmp/B3Elns6r6yqgLoB0nhSnmqDqPsJLJfRzfwjyQGK6okMQ889gEuPV9SiI9gyvFkQUJAqyPXtVf+1huueqCkGSTfdVe/lzn3ufer5a0Wocr1ni6H+zTgWAhiSXgK4/qn+UKNWfEGSBKAFI69MJnb7P9Z8IqK5TAa7dd9oZZDqh0/eFIAe/YqhiaEah85RQdZ3sUUVTPOQP2a+2tNMoCAVMgNJ5AlxdJ3shCCC0N+CUILWl7O0v3a/6S/FHQQih4aG5Cnj12UmKqBKKCLb7kCrm45/tJLnLAyqAdF5NsHufGi/ZIwJ07Y3NICGI99v9KkHVAglBoGVQBaoJcu/rJmytRUVBFgioFeQmlBRSTbi6n/z/OoIQYO66OoS5+90EqOcpoXSfq3jV/LRnkKqB7j434dMK4yaUcKCEu4pD9sdfMV2D1XMhyDtSIQgMmaoiqPtJ0qMg1dLOvkshUJ5BLoVKgn0hEIKEDJsIhCAhSAgSDvQRiIL0sbvEyRDkEmnuBxmC9LG7xMkQ5BJp7gcZgvSxu8TJP398Yx0YJmxFAAAAAElFTkSuQmCC"/>
          <p:cNvSpPr>
            <a:spLocks noChangeAspect="1" noChangeArrowheads="1"/>
          </p:cNvSpPr>
          <p:nvPr/>
        </p:nvSpPr>
        <p:spPr bwMode="auto">
          <a:xfrm>
            <a:off x="155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6" name="矩形 5"/>
          <p:cNvSpPr/>
          <p:nvPr/>
        </p:nvSpPr>
        <p:spPr>
          <a:xfrm>
            <a:off x="307975" y="2852936"/>
            <a:ext cx="5560169" cy="3170099"/>
          </a:xfrm>
          <a:prstGeom prst="rect">
            <a:avLst/>
          </a:prstGeom>
        </p:spPr>
        <p:txBody>
          <a:bodyPr wrap="square">
            <a:spAutoFit/>
          </a:bodyPr>
          <a:lstStyle/>
          <a:p>
            <a:pPr marL="457200" indent="-457200" algn="just">
              <a:lnSpc>
                <a:spcPts val="4000"/>
              </a:lnSpc>
              <a:buFont typeface="Wingdings" panose="05000000000000000000" pitchFamily="2" charset="2"/>
              <a:buChar char="l"/>
            </a:pPr>
            <a:r>
              <a:rPr lang="zh-TW" altLang="en-US" sz="2700" u="sng" dirty="0" smtClean="0"/>
              <a:t>填報期間</a:t>
            </a:r>
            <a:r>
              <a:rPr lang="zh-TW" altLang="en-US" sz="2700" dirty="0" smtClean="0"/>
              <a:t>：</a:t>
            </a:r>
            <a:r>
              <a:rPr lang="en-US" altLang="zh-TW" sz="2700" dirty="0"/>
              <a:t>2</a:t>
            </a:r>
            <a:r>
              <a:rPr lang="zh-TW" altLang="en-US" sz="2700" dirty="0" smtClean="0"/>
              <a:t>月</a:t>
            </a:r>
            <a:r>
              <a:rPr lang="en-US" altLang="zh-TW" sz="2700" dirty="0" smtClean="0"/>
              <a:t>1</a:t>
            </a:r>
            <a:r>
              <a:rPr lang="zh-TW" altLang="en-US" sz="2700" dirty="0" smtClean="0"/>
              <a:t>日至</a:t>
            </a:r>
            <a:r>
              <a:rPr lang="en-US" altLang="zh-TW" sz="2700" dirty="0"/>
              <a:t>2</a:t>
            </a:r>
            <a:r>
              <a:rPr lang="zh-TW" altLang="en-US" sz="2700" dirty="0" smtClean="0"/>
              <a:t>月</a:t>
            </a:r>
            <a:r>
              <a:rPr lang="en-US" altLang="zh-TW" sz="2700" dirty="0"/>
              <a:t>20</a:t>
            </a:r>
            <a:r>
              <a:rPr lang="zh-TW" altLang="en-US" sz="2700" dirty="0" smtClean="0"/>
              <a:t>日止</a:t>
            </a:r>
            <a:endParaRPr lang="en-US" altLang="zh-TW" sz="2700" dirty="0"/>
          </a:p>
          <a:p>
            <a:pPr marL="457200" indent="-457200" algn="just">
              <a:lnSpc>
                <a:spcPts val="4000"/>
              </a:lnSpc>
              <a:buFont typeface="Wingdings" panose="05000000000000000000" pitchFamily="2" charset="2"/>
              <a:buChar char="l"/>
            </a:pPr>
            <a:r>
              <a:rPr lang="zh-TW" altLang="en-US" sz="2700" u="sng" dirty="0" smtClean="0"/>
              <a:t>填表</a:t>
            </a:r>
            <a:r>
              <a:rPr lang="zh-TW" altLang="en-US" sz="2700" u="sng" dirty="0"/>
              <a:t>說明</a:t>
            </a:r>
            <a:r>
              <a:rPr lang="zh-TW" altLang="en-US" sz="2700" dirty="0" smtClean="0"/>
              <a:t>：請</a:t>
            </a:r>
            <a:r>
              <a:rPr lang="zh-TW" altLang="en-US" sz="2700" dirty="0"/>
              <a:t>各位實習</a:t>
            </a:r>
            <a:r>
              <a:rPr lang="zh-TW" altLang="en-US" sz="2700" dirty="0" smtClean="0"/>
              <a:t>學生報到</a:t>
            </a:r>
            <a:r>
              <a:rPr lang="zh-TW" altLang="en-US" sz="2700" dirty="0"/>
              <a:t>後，向學校確認輔導教師名單後填寫本表，以利製作聘書</a:t>
            </a:r>
            <a:r>
              <a:rPr lang="zh-TW" altLang="en-US" sz="2700" dirty="0" smtClean="0"/>
              <a:t>。</a:t>
            </a:r>
            <a:endParaRPr lang="en-US" altLang="zh-TW" sz="2700" dirty="0" smtClean="0"/>
          </a:p>
          <a:p>
            <a:pPr marL="457200" indent="-457200" algn="just">
              <a:lnSpc>
                <a:spcPts val="4000"/>
              </a:lnSpc>
              <a:buFont typeface="Wingdings" panose="05000000000000000000" pitchFamily="2" charset="2"/>
              <a:buChar char="l"/>
            </a:pPr>
            <a:r>
              <a:rPr lang="zh-TW" altLang="en-US" sz="2700" u="sng" dirty="0" smtClean="0"/>
              <a:t>發放日期</a:t>
            </a:r>
            <a:r>
              <a:rPr lang="zh-TW" altLang="en-US" sz="2700" dirty="0" smtClean="0"/>
              <a:t>：</a:t>
            </a:r>
            <a:r>
              <a:rPr lang="en-US" altLang="zh-TW" sz="2700" dirty="0"/>
              <a:t>3</a:t>
            </a:r>
            <a:r>
              <a:rPr lang="zh-TW" altLang="en-US" sz="2700" dirty="0" smtClean="0"/>
              <a:t>月分返校座談由指導教授點收聘書後轉發給學校。</a:t>
            </a:r>
            <a:endParaRPr lang="en-US" altLang="zh-TW" sz="2700" dirty="0"/>
          </a:p>
        </p:txBody>
      </p:sp>
      <p:sp>
        <p:nvSpPr>
          <p:cNvPr id="7" name="AutoShape 2" descr="data:image/png;base64,iVBORw0KGgoAAAANSUhEUgAAAIgAAACICAYAAAA8uqNSAAAIM0lEQVR4Xu2d0XbiQAxD4f8/uvvQwjmETa5leYA26qtnPLYsa5y00OvX19fXJT9BYAeBawgSbhwhEIKEH4cIhCAhSAgSDvQRiIL0sTvFzhDkFGXuJxmC9LE7xc4Q5BRl7icZgvSxO8XOMkGu1+tLAVFf8K6Oj+LZnk/rt2Cujn97XjW+EKRIewI0BImCHL9Q2uBDhIqCFDtzb9mnAUzxREHMDiG+EMDqHU0FnY6HzlPzI38UPylU1X97BqkeUE1EBZD8uvGp8dB50/4o/xAEEKKCEcDTBZ32R/GHICGIxBEi6J6zsSvGnREoAfJPiqH63/qj/W7Hkn/Kn95zkP8QBIZsApDsIYgIMOmf2qHUQVGQR8RVfKMgIsFdgKcVhxokV4z4JpcUha6EacCJMKp9WqH/vIJQQQlQ6tDVihKCbCqkAk4FDEEyg5AIPNhzxTx+Ho4U6tdfMTQzECFUBSJFWu2PFJa6hfYTXjf/v+ZFWQii/cFWCCL+dnl1x1NHq4pEBabzaH8UZINgCPKoQC8nCDGa7N0hane4El+MuR1O+ZF9On/3Sh6fQQgAsk8DRP5IUaYkmvK+F0K8Mqt+Xf9jQ6oa8BTDoyA15Klhlj/m1sLcX9VNIASpId/Ft60gtbD6q1SJJwB+m72PXG3n8iG1FkZ/VQjSx66yMwTZfPVaFOSRNiFICHIoJOMEqcjWyjX0WKq+x6D1bi4Ub7VAbhzu/vKQ6h7k7ifAqeC0f7pgrz7Pxdd+zF0VQNUvAR6CVJHU1kVBfvCKgvyfOGWC0FOAxsvn1eSf7FuPpDj0GO0qkrufCEv50fnVeoUgP0gR4CqhqEDqeWoD0PkhCPwVvFpwdT0VKASpUnSng6kgrgSTf7fA7n43Pzq/Wp72FaMGoM4QlAD5IztJ9nSBKJ/VhKV87MfcaUnsBnxLhAhA9hCEKPttj4IUrzgiVA3u/VVRkOG/mCKFIDsVnBSOFFUlTAhifrZWLQgBTgSgAr+bgG78lN/9Kq/+xykqEAVM+2nond5P8RKAIcgGISoQAU77Q5BHBAgvwpsIXrW/bUilAOmKcPe7AEdBRAUhBVg9FE4X3CUg4bGaYBR/1T6mIARICOJ92l4lVJUAtC4E2XkPQsCpVyCtJwUMQeD/O68e2sg/KSTtPz1BqAPoinELQB2v2tV8yD8pANnJP9m7/seuGBVQt+MIENeu5kPnUYHITv7J3vUfguwgG4J8AxOChCCH4lMmyCoJ2/NLkkh2deahGYjyV8+joZXOm96/W4fq72IoYLVgrj/1PJp5QpD/VyQKsuiKIUJOKwCd122AECQEmZlBSNJVO10xZKenDLWj6LxuB1ZnLNc/4a/md1tfVhAKQLV3A77tC0EeEST8u3iHIE3kiKDklhRO9R+CbBAnAKkAVECy0/m0n+JT/b+dIGrCaoKqf1pPd7paICoA+VPjpfi3djW+an3KVwwlSAHSfrK7BVAfK2k92Skf1U4FJfzJvjtMf+qLMuoQF2AiHBGA7Gp8tD4EAYSooCrA5I8IQHaKR7V/PEFIolT7NEDkz42PCOEWkOInO+VH++0rhgJQ7WrAVADy58YXgogSrwJGkk4FDkGOEaIGIHyjIG/+9yCrCngr7Cr/Y4+5xFA1AVrv2ileeooiRSPFfLUCb/Oh+O/Em3rMJcCpoGpByB/ZKV41HlpPBaJ4iXBqPiHIi79uIgRRKbpZTx1CALuSXO2Y3WFNJBx1vJuPWY5LFY9lMwgBRAkSgCTZ5J/io/MJYGoI9XzKh+wUj/0UQwGQAqj7qUAhiIZoCAIf3VQJTASNgmgEfVpNEkruqUBREELw0f5yBSECUIdp6V0uaoLueorPzY/wW30++b/Z20MqJegCSFcC+Q9BqhQ4XheC/OBDhHevNCK8Wk5qENXf+FMMATqdgKsIFA/lE4KIlHMBpf1qQafXU8fTEE12Ee6n5a5/wmv5DEIdF4J4FAlBxK+koo5Qr6goyDcCy4bUKMjxtxp6+nF5+l0KKTLVY3xIdRNU908rgAqYW4B3x6/ibc8g3QO7+94NcAjSrdyL9oUg10OkaQbrlqk9g3QP7O4LQT6cIKrEdolw20cdQfG4j4Fq/Op5tJ7sFB/hR/vlGYQKUj2wuo4SpHhcgKtx7hHajc+Nn/Cr5le+Yijh6oHVdZQgxeMCXI0zBPlBgAqiAkrrQxDvPQrhR/jbV8xUAPdAzD8KpniI4LR/Cyj5owJMn6cqZvX89hVTPYCACkFqCBEhQ5ANjupjrwowlY380X61wei8ECQEOeTcxxOEGL7NjhKiDiMFmbariqDiQf4JP5qRCM+988dmEBWQEESlxON6Kjg1SPX0EOQHKSIsAeruJ/9RkOHHXOog1U4FDEHML2ChDqCC0R1L/qnAZKf46IolAr3aTvmOvygjgKiAVIAQRPu/uyqef35IJQJWO2YXKFNBX60QIcimYCGIpjDVhslTzM5TTBXA+10NhFX9Ta+nx+I/f8VMS7haIHUGU/2760OQzedo6A4mu1qQEMQc0mhGUAtG6117CPKNwNgMogJKj60kiUQAiof2k538u3Y6nxRLvXKXzyCrAXEJpe6nArn50n46PwQZ/mxuCPL4sQlS6PvTWfWblonR1BFkV/2r60OQFxOECu7a6Q5Vh15aT/ESIVXJJ8JSPGSvKgT5aQ+p5Ni1hyAegiHIBj+XUFSOKAggRBJKAKt2t+AUr9phIYhawaw/BQLlGeQUaCTJJwRCkJDiEIEQJAQJQcKBPgJRkD52p9gZgpyizP0kQ5A+dqfYGYKcosz9JEOQPnan2PkPE74DHZct5NYAAAAASUVORK5CYI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8" name="AutoShape 4" descr="data:image/png;base64,iVBORw0KGgoAAAANSUhEUgAAAIgAAACICAYAAAA8uqNSAAAIM0lEQVR4Xu2d0XbiQAxD4f8/uvvQwjmETa5leYA26qtnPLYsa5y00OvX19fXJT9BYAeBawgSbhwhEIKEH4cIhCAhSAgSDvQRiIL0sTvFzhDkFGXuJxmC9LE7xc4Q5BRl7icZgvSxO8XOMkGu1+tLAVFf8K6Oj+LZnk/rt2Cujn97XjW+EKRIewI0BImCHL9Q2uBDhIqCFDtzb9mnAUzxREHMDiG+EMDqHU0FnY6HzlPzI38UPylU1X97BqkeUE1EBZD8uvGp8dB50/4o/xAEEKKCEcDTBZ32R/GHICGIxBEi6J6zsSvGnREoAfJPiqH63/qj/W7Hkn/Kn95zkP8QBIZsApDsIYgIMOmf2qHUQVGQR8RVfKMgIsFdgKcVhxokV4z4JpcUha6EacCJMKp9WqH/vIJQQQlQ6tDVihKCbCqkAk4FDEEyg5AIPNhzxTx+Ho4U6tdfMTQzECFUBSJFWu2PFJa6hfYTXjf/v+ZFWQii/cFWCCL+dnl1x1NHq4pEBabzaH8UZINgCPKoQC8nCDGa7N0hane4El+MuR1O+ZF9On/3Sh6fQQgAsk8DRP5IUaYkmvK+F0K8Mqt+Xf9jQ6oa8BTDoyA15Klhlj/m1sLcX9VNIASpId/Ft60gtbD6q1SJJwB+m72PXG3n8iG1FkZ/VQjSx66yMwTZfPVaFOSRNiFICHIoJOMEqcjWyjX0WKq+x6D1bi4Ub7VAbhzu/vKQ6h7k7ifAqeC0f7pgrz7Pxdd+zF0VQNUvAR6CVJHU1kVBfvCKgvyfOGWC0FOAxsvn1eSf7FuPpDj0GO0qkrufCEv50fnVeoUgP0gR4CqhqEDqeWoD0PkhCPwVvFpwdT0VKASpUnSng6kgrgSTf7fA7n43Pzq/Wp72FaMGoM4QlAD5IztJ9nSBKJ/VhKV87MfcaUnsBnxLhAhA9hCEKPttj4IUrzgiVA3u/VVRkOG/mCKFIDsVnBSOFFUlTAhifrZWLQgBTgSgAr+bgG78lN/9Kq/+xykqEAVM+2nond5P8RKAIcgGISoQAU77Q5BHBAgvwpsIXrW/bUilAOmKcPe7AEdBRAUhBVg9FE4X3CUg4bGaYBR/1T6mIARICOJ92l4lVJUAtC4E2XkPQsCpVyCtJwUMQeD/O68e2sg/KSTtPz1BqAPoinELQB2v2tV8yD8pANnJP9m7/seuGBVQt+MIENeu5kPnUYHITv7J3vUfguwgG4J8AxOChCCH4lMmyCoJ2/NLkkh2deahGYjyV8+joZXOm96/W4fq72IoYLVgrj/1PJp5QpD/VyQKsuiKIUJOKwCd122AECQEmZlBSNJVO10xZKenDLWj6LxuB1ZnLNc/4a/md1tfVhAKQLV3A77tC0EeEST8u3iHIE3kiKDklhRO9R+CbBAnAKkAVECy0/m0n+JT/b+dIGrCaoKqf1pPd7paICoA+VPjpfi3djW+an3KVwwlSAHSfrK7BVAfK2k92Skf1U4FJfzJvjtMf+qLMuoQF2AiHBGA7Gp8tD4EAYSooCrA5I8IQHaKR7V/PEFIolT7NEDkz42PCOEWkOInO+VH++0rhgJQ7WrAVADy58YXgogSrwJGkk4FDkGOEaIGIHyjIG/+9yCrCngr7Cr/Y4+5xFA1AVrv2ileeooiRSPFfLUCb/Oh+O/Em3rMJcCpoGpByB/ZKV41HlpPBaJ4iXBqPiHIi79uIgRRKbpZTx1CALuSXO2Y3WFNJBx1vJuPWY5LFY9lMwgBRAkSgCTZ5J/io/MJYGoI9XzKh+wUj/0UQwGQAqj7qUAhiIZoCAIf3VQJTASNgmgEfVpNEkruqUBREELw0f5yBSECUIdp6V0uaoLueorPzY/wW30++b/Z20MqJegCSFcC+Q9BqhQ4XheC/OBDhHevNCK8Wk5qENXf+FMMATqdgKsIFA/lE4KIlHMBpf1qQafXU8fTEE12Ee6n5a5/wmv5DEIdF4J4FAlBxK+koo5Qr6goyDcCy4bUKMjxtxp6+nF5+l0KKTLVY3xIdRNU908rgAqYW4B3x6/ibc8g3QO7+94NcAjSrdyL9oUg10OkaQbrlqk9g3QP7O4LQT6cIKrEdolw20cdQfG4j4Fq/Op5tJ7sFB/hR/vlGYQKUj2wuo4SpHhcgKtx7hHajc+Nn/Cr5le+Yijh6oHVdZQgxeMCXI0zBPlBgAqiAkrrQxDvPQrhR/jbV8xUAPdAzD8KpniI4LR/Cyj5owJMn6cqZvX89hVTPYCACkFqCBEhQ5ANjupjrwowlY380X61wei8ECQEOeTcxxOEGL7NjhKiDiMFmbariqDiQf4JP5qRCM+988dmEBWQEESlxON6Kjg1SPX0EOQHKSIsAeruJ/9RkOHHXOog1U4FDEHML2ChDqCC0R1L/qnAZKf46IolAr3aTvmOvygjgKiAVIAQRPu/uyqef35IJQJWO2YXKFNBX60QIcimYCGIpjDVhslTzM5TTBXA+10NhFX9Ta+nx+I/f8VMS7haIHUGU/2760OQzedo6A4mu1qQEMQc0mhGUAtG6117CPKNwNgMogJKj60kiUQAiof2k538u3Y6nxRLvXKXzyCrAXEJpe6nArn50n46PwQZ/mxuCPL4sQlS6PvTWfWblonR1BFkV/2r60OQFxOECu7a6Q5Vh15aT/ESIVXJJ8JSPGSvKgT5aQ+p5Ni1hyAegiHIBj+XUFSOKAggRBJKAKt2t+AUr9phIYhawaw/BQLlGeQUaCTJJwRCkJDiEIEQJAQJQcKBPgJRkD52p9gZgpyizP0kQ5A+dqfYGYKcosz9JEOQPnan2PkPE74DHZct5NYAAAAASUVORK5CYII="/>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10" name="Picture 2" descr="http://s05.calm9.com/qrcode/2024-12/PHA3WK585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465138"/>
            <a:ext cx="1656184" cy="1656185"/>
          </a:xfrm>
          <a:prstGeom prst="rect">
            <a:avLst/>
          </a:prstGeom>
          <a:noFill/>
          <a:extLst>
            <a:ext uri="{909E8E84-426E-40DD-AFC4-6F175D3DCCD1}">
              <a14:hiddenFill xmlns:a14="http://schemas.microsoft.com/office/drawing/2010/main">
                <a:solidFill>
                  <a:srgbClr val="FFFFFF"/>
                </a:solidFill>
              </a14:hiddenFill>
            </a:ext>
          </a:extLst>
        </p:spPr>
      </p:pic>
      <p:pic>
        <p:nvPicPr>
          <p:cNvPr id="11" name="圖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58446">
            <a:off x="6071653" y="3183671"/>
            <a:ext cx="2149753" cy="3041367"/>
          </a:xfrm>
          <a:prstGeom prst="rect">
            <a:avLst/>
          </a:prstGeom>
        </p:spPr>
      </p:pic>
    </p:spTree>
    <p:extLst>
      <p:ext uri="{BB962C8B-B14F-4D97-AF65-F5344CB8AC3E}">
        <p14:creationId xmlns:p14="http://schemas.microsoft.com/office/powerpoint/2010/main" val="27896552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22</a:t>
            </a:fld>
            <a:endParaRPr lang="zh-TW" altLang="en-US"/>
          </a:p>
        </p:txBody>
      </p:sp>
      <p:pic>
        <p:nvPicPr>
          <p:cNvPr id="5" name="圖片 4"/>
          <p:cNvPicPr>
            <a:picLocks noChangeAspect="1"/>
          </p:cNvPicPr>
          <p:nvPr/>
        </p:nvPicPr>
        <p:blipFill>
          <a:blip r:embed="rId2"/>
          <a:stretch>
            <a:fillRect/>
          </a:stretch>
        </p:blipFill>
        <p:spPr>
          <a:xfrm>
            <a:off x="539552" y="1390260"/>
            <a:ext cx="7840735" cy="4415239"/>
          </a:xfrm>
          <a:prstGeom prst="rect">
            <a:avLst/>
          </a:prstGeom>
        </p:spPr>
      </p:pic>
      <p:sp>
        <p:nvSpPr>
          <p:cNvPr id="6" name="矩形 5"/>
          <p:cNvSpPr/>
          <p:nvPr/>
        </p:nvSpPr>
        <p:spPr>
          <a:xfrm>
            <a:off x="1691680" y="1390260"/>
            <a:ext cx="5265632" cy="3825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圖說文字 6"/>
          <p:cNvSpPr/>
          <p:nvPr/>
        </p:nvSpPr>
        <p:spPr>
          <a:xfrm>
            <a:off x="2123728" y="260269"/>
            <a:ext cx="4104456" cy="936104"/>
          </a:xfrm>
          <a:prstGeom prst="wedgeRect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r>
              <a:rPr lang="zh-TW" altLang="en-US" dirty="0" smtClean="0"/>
              <a:t>實習輔導老師須由實習機構於實習平臺建置，才能登錄成績。請同學務必確認聘書與平臺資訊一致。</a:t>
            </a:r>
            <a:endParaRPr lang="zh-TW" altLang="en-US" dirty="0"/>
          </a:p>
        </p:txBody>
      </p:sp>
    </p:spTree>
    <p:extLst>
      <p:ext uri="{BB962C8B-B14F-4D97-AF65-F5344CB8AC3E}">
        <p14:creationId xmlns:p14="http://schemas.microsoft.com/office/powerpoint/2010/main" val="2008135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r>
              <a:rPr lang="zh-TW" altLang="en-US" dirty="0" smtClean="0"/>
              <a:t>其他補充</a:t>
            </a:r>
            <a:endParaRPr lang="zh-TW" altLang="en-US" dirty="0"/>
          </a:p>
        </p:txBody>
      </p:sp>
      <p:sp>
        <p:nvSpPr>
          <p:cNvPr id="6" name="副標題 5"/>
          <p:cNvSpPr>
            <a:spLocks noGrp="1"/>
          </p:cNvSpPr>
          <p:nvPr>
            <p:ph type="subTitle"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23</a:t>
            </a:fld>
            <a:endParaRPr lang="zh-TW" altLang="en-US"/>
          </a:p>
        </p:txBody>
      </p:sp>
    </p:spTree>
    <p:extLst>
      <p:ext uri="{BB962C8B-B14F-4D97-AF65-F5344CB8AC3E}">
        <p14:creationId xmlns:p14="http://schemas.microsoft.com/office/powerpoint/2010/main" val="14818870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457200" y="125760"/>
            <a:ext cx="8229600" cy="1143000"/>
          </a:xfrm>
        </p:spPr>
        <p:txBody>
          <a:bodyPr/>
          <a:lstStyle/>
          <a:p>
            <a:r>
              <a:rPr lang="zh-TW" altLang="en-US" dirty="0" smtClean="0"/>
              <a:t>本學期返校座談日期</a:t>
            </a:r>
            <a:endParaRPr lang="zh-TW" altLang="en-US" dirty="0"/>
          </a:p>
        </p:txBody>
      </p:sp>
      <p:grpSp>
        <p:nvGrpSpPr>
          <p:cNvPr id="7" name="群組 6"/>
          <p:cNvGrpSpPr/>
          <p:nvPr/>
        </p:nvGrpSpPr>
        <p:grpSpPr>
          <a:xfrm>
            <a:off x="611556" y="1792078"/>
            <a:ext cx="4273061" cy="3872629"/>
            <a:chOff x="611556" y="1792078"/>
            <a:chExt cx="4273061" cy="3872629"/>
          </a:xfrm>
        </p:grpSpPr>
        <p:sp>
          <p:nvSpPr>
            <p:cNvPr id="9" name="手繪多邊形 8"/>
            <p:cNvSpPr/>
            <p:nvPr/>
          </p:nvSpPr>
          <p:spPr>
            <a:xfrm>
              <a:off x="611556" y="3067234"/>
              <a:ext cx="1732516" cy="1155588"/>
            </a:xfrm>
            <a:custGeom>
              <a:avLst/>
              <a:gdLst>
                <a:gd name="connsiteX0" fmla="*/ 0 w 1732516"/>
                <a:gd name="connsiteY0" fmla="*/ 0 h 1155588"/>
                <a:gd name="connsiteX1" fmla="*/ 1732516 w 1732516"/>
                <a:gd name="connsiteY1" fmla="*/ 0 h 1155588"/>
                <a:gd name="connsiteX2" fmla="*/ 1732516 w 1732516"/>
                <a:gd name="connsiteY2" fmla="*/ 1155588 h 1155588"/>
                <a:gd name="connsiteX3" fmla="*/ 0 w 1732516"/>
                <a:gd name="connsiteY3" fmla="*/ 1155588 h 1155588"/>
                <a:gd name="connsiteX4" fmla="*/ 0 w 1732516"/>
                <a:gd name="connsiteY4" fmla="*/ 0 h 1155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2516" h="1155588">
                  <a:moveTo>
                    <a:pt x="0" y="0"/>
                  </a:moveTo>
                  <a:lnTo>
                    <a:pt x="1732516" y="0"/>
                  </a:lnTo>
                  <a:lnTo>
                    <a:pt x="1732516" y="1155588"/>
                  </a:lnTo>
                  <a:lnTo>
                    <a:pt x="0" y="1155588"/>
                  </a:lnTo>
                  <a:lnTo>
                    <a:pt x="0" y="0"/>
                  </a:lnTo>
                  <a:close/>
                </a:path>
              </a:pathLst>
            </a:custGeom>
          </p:spPr>
          <p:style>
            <a:lnRef idx="2">
              <a:schemeClr val="accent1"/>
            </a:lnRef>
            <a:fillRef idx="1">
              <a:schemeClr val="lt1"/>
            </a:fillRef>
            <a:effectRef idx="0">
              <a:schemeClr val="accent1"/>
            </a:effectRef>
            <a:fontRef idx="minor">
              <a:schemeClr val="dk1">
                <a:hueOff val="0"/>
                <a:satOff val="0"/>
                <a:lumOff val="0"/>
                <a:alphaOff val="0"/>
              </a:schemeClr>
            </a:fontRef>
          </p:style>
          <p:txBody>
            <a:bodyPr spcFirstLastPara="0" vert="horz" wrap="square" lIns="277202" tIns="170688" rIns="170688" bIns="170688" numCol="1" spcCol="1270" anchor="ctr" anchorCtr="0">
              <a:noAutofit/>
            </a:bodyPr>
            <a:lstStyle/>
            <a:p>
              <a:pPr lvl="0" algn="dist" defTabSz="1066800">
                <a:lnSpc>
                  <a:spcPct val="90000"/>
                </a:lnSpc>
                <a:spcBef>
                  <a:spcPct val="0"/>
                </a:spcBef>
                <a:spcAft>
                  <a:spcPct val="35000"/>
                </a:spcAft>
              </a:pPr>
              <a:r>
                <a:rPr lang="en-US" altLang="zh-TW" sz="2400" b="1" u="sng" dirty="0" smtClean="0"/>
                <a:t>3</a:t>
              </a:r>
              <a:r>
                <a:rPr lang="en-US" altLang="zh-TW" sz="2400" b="1" u="sng" kern="1200" dirty="0" smtClean="0"/>
                <a:t>/7(</a:t>
              </a:r>
              <a:r>
                <a:rPr lang="zh-TW" altLang="en-US" sz="2400" b="1" u="sng" kern="1200" dirty="0" smtClean="0"/>
                <a:t>五</a:t>
              </a:r>
              <a:r>
                <a:rPr lang="en-US" altLang="zh-TW" sz="2400" b="1" u="sng" kern="1200" dirty="0" smtClean="0"/>
                <a:t>)</a:t>
              </a:r>
            </a:p>
          </p:txBody>
        </p:sp>
        <p:sp>
          <p:nvSpPr>
            <p:cNvPr id="10" name="手繪多邊形 9"/>
            <p:cNvSpPr/>
            <p:nvPr/>
          </p:nvSpPr>
          <p:spPr>
            <a:xfrm>
              <a:off x="2483765" y="3067234"/>
              <a:ext cx="1732516" cy="1155588"/>
            </a:xfrm>
            <a:custGeom>
              <a:avLst/>
              <a:gdLst>
                <a:gd name="connsiteX0" fmla="*/ 0 w 1732516"/>
                <a:gd name="connsiteY0" fmla="*/ 0 h 1155588"/>
                <a:gd name="connsiteX1" fmla="*/ 1732516 w 1732516"/>
                <a:gd name="connsiteY1" fmla="*/ 0 h 1155588"/>
                <a:gd name="connsiteX2" fmla="*/ 1732516 w 1732516"/>
                <a:gd name="connsiteY2" fmla="*/ 1155588 h 1155588"/>
                <a:gd name="connsiteX3" fmla="*/ 0 w 1732516"/>
                <a:gd name="connsiteY3" fmla="*/ 1155588 h 1155588"/>
                <a:gd name="connsiteX4" fmla="*/ 0 w 1732516"/>
                <a:gd name="connsiteY4" fmla="*/ 0 h 1155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2516" h="1155588">
                  <a:moveTo>
                    <a:pt x="0" y="0"/>
                  </a:moveTo>
                  <a:lnTo>
                    <a:pt x="1732516" y="0"/>
                  </a:lnTo>
                  <a:lnTo>
                    <a:pt x="1732516" y="1155588"/>
                  </a:lnTo>
                  <a:lnTo>
                    <a:pt x="0" y="1155588"/>
                  </a:lnTo>
                  <a:lnTo>
                    <a:pt x="0" y="0"/>
                  </a:lnTo>
                  <a:close/>
                </a:path>
              </a:pathLst>
            </a:custGeom>
          </p:spPr>
          <p:style>
            <a:lnRef idx="2">
              <a:schemeClr val="accent1"/>
            </a:lnRef>
            <a:fillRef idx="1">
              <a:schemeClr val="lt1"/>
            </a:fillRef>
            <a:effectRef idx="0">
              <a:schemeClr val="accent1"/>
            </a:effectRef>
            <a:fontRef idx="minor">
              <a:schemeClr val="dk1">
                <a:hueOff val="0"/>
                <a:satOff val="0"/>
                <a:lumOff val="0"/>
                <a:alphaOff val="0"/>
              </a:schemeClr>
            </a:fontRef>
          </p:style>
          <p:txBody>
            <a:bodyPr spcFirstLastPara="0" vert="horz" wrap="square" lIns="277203" tIns="170688" rIns="170687" bIns="170688" numCol="1" spcCol="1270" anchor="ctr" anchorCtr="0">
              <a:noAutofit/>
            </a:bodyPr>
            <a:lstStyle/>
            <a:p>
              <a:pPr lvl="0" algn="dist" defTabSz="1066800">
                <a:lnSpc>
                  <a:spcPct val="90000"/>
                </a:lnSpc>
                <a:spcBef>
                  <a:spcPct val="0"/>
                </a:spcBef>
                <a:spcAft>
                  <a:spcPct val="35000"/>
                </a:spcAft>
              </a:pPr>
              <a:r>
                <a:rPr lang="en-US" altLang="zh-TW" sz="2400" b="1" u="sng" dirty="0" smtClean="0"/>
                <a:t>4</a:t>
              </a:r>
              <a:r>
                <a:rPr lang="en-US" sz="2400" b="1" u="sng" kern="1200" dirty="0" smtClean="0"/>
                <a:t>/</a:t>
              </a:r>
              <a:r>
                <a:rPr lang="en-US" altLang="zh-TW" sz="2400" b="1" u="sng" dirty="0" smtClean="0"/>
                <a:t>11</a:t>
              </a:r>
              <a:r>
                <a:rPr lang="en-US" sz="2400" b="1" u="sng" kern="1200" dirty="0" smtClean="0"/>
                <a:t>(</a:t>
              </a:r>
              <a:r>
                <a:rPr lang="zh-TW" sz="2400" b="1" u="sng" kern="1200" dirty="0" smtClean="0"/>
                <a:t>五</a:t>
              </a:r>
              <a:r>
                <a:rPr lang="en-US" sz="2400" b="1" u="sng" kern="1200" dirty="0" smtClean="0"/>
                <a:t>)</a:t>
              </a:r>
            </a:p>
          </p:txBody>
        </p:sp>
        <p:sp>
          <p:nvSpPr>
            <p:cNvPr id="11" name="手繪多邊形 10"/>
            <p:cNvSpPr/>
            <p:nvPr/>
          </p:nvSpPr>
          <p:spPr>
            <a:xfrm>
              <a:off x="971600" y="4509119"/>
              <a:ext cx="2092558" cy="1155588"/>
            </a:xfrm>
            <a:custGeom>
              <a:avLst/>
              <a:gdLst>
                <a:gd name="connsiteX0" fmla="*/ 0 w 1732516"/>
                <a:gd name="connsiteY0" fmla="*/ 0 h 1155588"/>
                <a:gd name="connsiteX1" fmla="*/ 1732516 w 1732516"/>
                <a:gd name="connsiteY1" fmla="*/ 0 h 1155588"/>
                <a:gd name="connsiteX2" fmla="*/ 1732516 w 1732516"/>
                <a:gd name="connsiteY2" fmla="*/ 1155588 h 1155588"/>
                <a:gd name="connsiteX3" fmla="*/ 0 w 1732516"/>
                <a:gd name="connsiteY3" fmla="*/ 1155588 h 1155588"/>
                <a:gd name="connsiteX4" fmla="*/ 0 w 1732516"/>
                <a:gd name="connsiteY4" fmla="*/ 0 h 1155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2516" h="1155588">
                  <a:moveTo>
                    <a:pt x="0" y="0"/>
                  </a:moveTo>
                  <a:lnTo>
                    <a:pt x="1732516" y="0"/>
                  </a:lnTo>
                  <a:lnTo>
                    <a:pt x="1732516" y="1155588"/>
                  </a:lnTo>
                  <a:lnTo>
                    <a:pt x="0" y="1155588"/>
                  </a:lnTo>
                  <a:lnTo>
                    <a:pt x="0" y="0"/>
                  </a:lnTo>
                  <a:close/>
                </a:path>
              </a:pathLst>
            </a:custGeom>
          </p:spPr>
          <p:style>
            <a:lnRef idx="2">
              <a:schemeClr val="accent1"/>
            </a:lnRef>
            <a:fillRef idx="1">
              <a:schemeClr val="lt1"/>
            </a:fillRef>
            <a:effectRef idx="0">
              <a:schemeClr val="accent1"/>
            </a:effectRef>
            <a:fontRef idx="minor">
              <a:schemeClr val="dk1">
                <a:hueOff val="0"/>
                <a:satOff val="0"/>
                <a:lumOff val="0"/>
                <a:alphaOff val="0"/>
              </a:schemeClr>
            </a:fontRef>
          </p:style>
          <p:txBody>
            <a:bodyPr spcFirstLastPara="0" vert="horz" wrap="square" lIns="277202" tIns="170688" rIns="170688" bIns="170688" numCol="1" spcCol="1270" anchor="ctr" anchorCtr="0">
              <a:noAutofit/>
            </a:bodyPr>
            <a:lstStyle/>
            <a:p>
              <a:pPr lvl="0" algn="just" defTabSz="1066800">
                <a:lnSpc>
                  <a:spcPct val="90000"/>
                </a:lnSpc>
                <a:spcBef>
                  <a:spcPct val="0"/>
                </a:spcBef>
                <a:spcAft>
                  <a:spcPct val="35000"/>
                </a:spcAft>
              </a:pPr>
              <a:r>
                <a:rPr lang="en-US" altLang="zh-TW" sz="2400" b="1" u="sng" dirty="0" smtClean="0"/>
                <a:t>5</a:t>
              </a:r>
              <a:r>
                <a:rPr lang="en-US" sz="2400" b="1" u="sng" kern="1200" dirty="0" smtClean="0"/>
                <a:t>/</a:t>
              </a:r>
              <a:r>
                <a:rPr lang="en-US" altLang="zh-TW" sz="2400" b="1" u="sng" kern="1200" dirty="0" smtClean="0"/>
                <a:t>2</a:t>
              </a:r>
              <a:r>
                <a:rPr lang="en-US" sz="2400" b="1" u="sng" kern="1200" dirty="0" smtClean="0"/>
                <a:t>(</a:t>
              </a:r>
              <a:r>
                <a:rPr lang="zh-TW" sz="2400" b="1" u="sng" kern="1200" dirty="0" smtClean="0"/>
                <a:t>五</a:t>
              </a:r>
              <a:r>
                <a:rPr lang="en-US" sz="2400" b="1" u="sng" kern="1200" dirty="0" smtClean="0"/>
                <a:t>)</a:t>
              </a:r>
              <a:endParaRPr lang="en-US" sz="2400" b="1" u="sng" kern="1200" dirty="0" smtClean="0"/>
            </a:p>
          </p:txBody>
        </p:sp>
        <p:sp>
          <p:nvSpPr>
            <p:cNvPr id="12" name="手繪多邊形 11"/>
            <p:cNvSpPr/>
            <p:nvPr/>
          </p:nvSpPr>
          <p:spPr>
            <a:xfrm>
              <a:off x="3152101" y="4509119"/>
              <a:ext cx="1732516" cy="1155588"/>
            </a:xfrm>
            <a:custGeom>
              <a:avLst/>
              <a:gdLst>
                <a:gd name="connsiteX0" fmla="*/ 0 w 1732516"/>
                <a:gd name="connsiteY0" fmla="*/ 0 h 1155588"/>
                <a:gd name="connsiteX1" fmla="*/ 1732516 w 1732516"/>
                <a:gd name="connsiteY1" fmla="*/ 0 h 1155588"/>
                <a:gd name="connsiteX2" fmla="*/ 1732516 w 1732516"/>
                <a:gd name="connsiteY2" fmla="*/ 1155588 h 1155588"/>
                <a:gd name="connsiteX3" fmla="*/ 0 w 1732516"/>
                <a:gd name="connsiteY3" fmla="*/ 1155588 h 1155588"/>
                <a:gd name="connsiteX4" fmla="*/ 0 w 1732516"/>
                <a:gd name="connsiteY4" fmla="*/ 0 h 1155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2516" h="1155588">
                  <a:moveTo>
                    <a:pt x="0" y="0"/>
                  </a:moveTo>
                  <a:lnTo>
                    <a:pt x="1732516" y="0"/>
                  </a:lnTo>
                  <a:lnTo>
                    <a:pt x="1732516" y="1155588"/>
                  </a:lnTo>
                  <a:lnTo>
                    <a:pt x="0" y="1155588"/>
                  </a:lnTo>
                  <a:lnTo>
                    <a:pt x="0" y="0"/>
                  </a:lnTo>
                  <a:close/>
                </a:path>
              </a:pathLst>
            </a:custGeom>
          </p:spPr>
          <p:style>
            <a:lnRef idx="2">
              <a:schemeClr val="accent1"/>
            </a:lnRef>
            <a:fillRef idx="1">
              <a:schemeClr val="lt1"/>
            </a:fillRef>
            <a:effectRef idx="0">
              <a:schemeClr val="accent1"/>
            </a:effectRef>
            <a:fontRef idx="minor">
              <a:schemeClr val="dk1">
                <a:hueOff val="0"/>
                <a:satOff val="0"/>
                <a:lumOff val="0"/>
                <a:alphaOff val="0"/>
              </a:schemeClr>
            </a:fontRef>
          </p:style>
          <p:txBody>
            <a:bodyPr spcFirstLastPara="0" vert="horz" wrap="square" lIns="277203" tIns="170688" rIns="170687" bIns="170688" numCol="1" spcCol="1270" anchor="ctr" anchorCtr="0">
              <a:noAutofit/>
            </a:bodyPr>
            <a:lstStyle/>
            <a:p>
              <a:pPr lvl="0" algn="just" defTabSz="1066800">
                <a:lnSpc>
                  <a:spcPct val="90000"/>
                </a:lnSpc>
                <a:spcBef>
                  <a:spcPct val="0"/>
                </a:spcBef>
                <a:spcAft>
                  <a:spcPct val="35000"/>
                </a:spcAft>
              </a:pPr>
              <a:r>
                <a:rPr lang="en-US" altLang="zh-TW" sz="2400" b="1" u="sng" dirty="0" smtClean="0"/>
                <a:t>6</a:t>
              </a:r>
              <a:r>
                <a:rPr lang="en-US" altLang="zh-TW" sz="2400" b="1" u="sng" kern="1200" dirty="0" smtClean="0"/>
                <a:t>/6(</a:t>
              </a:r>
              <a:r>
                <a:rPr lang="zh-TW" altLang="en-US" sz="2400" b="1" u="sng" kern="1200" dirty="0" smtClean="0"/>
                <a:t>五</a:t>
              </a:r>
              <a:r>
                <a:rPr lang="en-US" altLang="zh-TW" sz="2400" b="1" u="sng" kern="1200" dirty="0" smtClean="0"/>
                <a:t>)</a:t>
              </a:r>
              <a:endParaRPr lang="zh-TW" altLang="en-US" sz="2400" b="1" u="sng" kern="1200" dirty="0"/>
            </a:p>
          </p:txBody>
        </p:sp>
        <p:sp>
          <p:nvSpPr>
            <p:cNvPr id="13" name="手繪多邊形 12"/>
            <p:cNvSpPr/>
            <p:nvPr/>
          </p:nvSpPr>
          <p:spPr>
            <a:xfrm>
              <a:off x="663016" y="1792078"/>
              <a:ext cx="1155011" cy="1155011"/>
            </a:xfrm>
            <a:custGeom>
              <a:avLst/>
              <a:gdLst>
                <a:gd name="connsiteX0" fmla="*/ 0 w 1155011"/>
                <a:gd name="connsiteY0" fmla="*/ 577506 h 1155011"/>
                <a:gd name="connsiteX1" fmla="*/ 577506 w 1155011"/>
                <a:gd name="connsiteY1" fmla="*/ 0 h 1155011"/>
                <a:gd name="connsiteX2" fmla="*/ 1155012 w 1155011"/>
                <a:gd name="connsiteY2" fmla="*/ 577506 h 1155011"/>
                <a:gd name="connsiteX3" fmla="*/ 577506 w 1155011"/>
                <a:gd name="connsiteY3" fmla="*/ 1155012 h 1155011"/>
                <a:gd name="connsiteX4" fmla="*/ 0 w 1155011"/>
                <a:gd name="connsiteY4" fmla="*/ 577506 h 1155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011" h="1155011">
                  <a:moveTo>
                    <a:pt x="0" y="577506"/>
                  </a:moveTo>
                  <a:cubicBezTo>
                    <a:pt x="0" y="258558"/>
                    <a:pt x="258558" y="0"/>
                    <a:pt x="577506" y="0"/>
                  </a:cubicBezTo>
                  <a:cubicBezTo>
                    <a:pt x="896454" y="0"/>
                    <a:pt x="1155012" y="258558"/>
                    <a:pt x="1155012" y="577506"/>
                  </a:cubicBezTo>
                  <a:cubicBezTo>
                    <a:pt x="1155012" y="896454"/>
                    <a:pt x="896454" y="1155012"/>
                    <a:pt x="577506" y="1155012"/>
                  </a:cubicBezTo>
                  <a:cubicBezTo>
                    <a:pt x="258558" y="1155012"/>
                    <a:pt x="0" y="896454"/>
                    <a:pt x="0" y="577506"/>
                  </a:cubicBezTo>
                  <a:close/>
                </a:path>
              </a:pathLst>
            </a:cu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69147" tIns="169147" rIns="169147" bIns="169147" numCol="1" spcCol="1270" anchor="ctr" anchorCtr="0">
              <a:noAutofit/>
            </a:bodyPr>
            <a:lstStyle/>
            <a:p>
              <a:pPr lvl="0" algn="ctr" defTabSz="977900">
                <a:lnSpc>
                  <a:spcPct val="90000"/>
                </a:lnSpc>
                <a:spcBef>
                  <a:spcPct val="0"/>
                </a:spcBef>
                <a:spcAft>
                  <a:spcPct val="35000"/>
                </a:spcAft>
              </a:pPr>
              <a:r>
                <a:rPr lang="en-US" altLang="zh-TW" sz="2200" kern="1200" dirty="0" smtClean="0"/>
                <a:t>114</a:t>
              </a:r>
              <a:r>
                <a:rPr lang="zh-TW" altLang="en-US" sz="2200" kern="1200" dirty="0" smtClean="0"/>
                <a:t>年</a:t>
              </a:r>
              <a:endParaRPr lang="zh-TW" altLang="en-US" sz="2200" kern="1200" dirty="0"/>
            </a:p>
          </p:txBody>
        </p:sp>
      </p:grpSp>
      <p:sp>
        <p:nvSpPr>
          <p:cNvPr id="8" name="圓角矩形圖說文字 7"/>
          <p:cNvSpPr/>
          <p:nvPr/>
        </p:nvSpPr>
        <p:spPr>
          <a:xfrm>
            <a:off x="5292080" y="2636912"/>
            <a:ext cx="3067467" cy="2109827"/>
          </a:xfrm>
          <a:prstGeom prst="wedgeRoundRectCallout">
            <a:avLst>
              <a:gd name="adj1" fmla="val -59271"/>
              <a:gd name="adj2" fmla="val 25716"/>
              <a:gd name="adj3" fmla="val 16667"/>
            </a:avLst>
          </a:prstGeom>
        </p:spPr>
        <p:style>
          <a:lnRef idx="3">
            <a:schemeClr val="lt1"/>
          </a:lnRef>
          <a:fillRef idx="1">
            <a:schemeClr val="accent1"/>
          </a:fillRef>
          <a:effectRef idx="1">
            <a:schemeClr val="accent1"/>
          </a:effectRef>
          <a:fontRef idx="minor">
            <a:schemeClr val="lt1"/>
          </a:fontRef>
        </p:style>
        <p:txBody>
          <a:bodyPr rtlCol="0" anchor="ctr"/>
          <a:lstStyle/>
          <a:p>
            <a:pPr algn="just"/>
            <a:r>
              <a:rPr lang="en-US" altLang="zh-TW" dirty="0" smtClean="0"/>
              <a:t>1.</a:t>
            </a:r>
            <a:r>
              <a:rPr lang="zh-TW" altLang="en-US" dirty="0" smtClean="0"/>
              <a:t>返校座談如需請假，請告知指導教授及輔導教師，填寫實習手冊附件三假單，經任一教師簽核後，上傳表單或繳交至師培處。</a:t>
            </a:r>
            <a:endParaRPr lang="en-US" altLang="zh-TW" dirty="0" smtClean="0"/>
          </a:p>
          <a:p>
            <a:pPr algn="just"/>
            <a:r>
              <a:rPr lang="en-US" altLang="zh-TW" dirty="0" smtClean="0"/>
              <a:t>2.</a:t>
            </a:r>
            <a:r>
              <a:rPr lang="zh-TW" altLang="en-US" dirty="0" smtClean="0"/>
              <a:t>屢次</a:t>
            </a:r>
            <a:r>
              <a:rPr lang="zh-TW" altLang="en-US" dirty="0"/>
              <a:t>遲</a:t>
            </a:r>
            <a:r>
              <a:rPr lang="zh-TW" altLang="en-US" dirty="0" smtClean="0"/>
              <a:t>交假單或無故缺曠將</a:t>
            </a:r>
            <a:r>
              <a:rPr lang="zh-TW" altLang="en-US" dirty="0"/>
              <a:t>影響</a:t>
            </a:r>
            <a:r>
              <a:rPr lang="zh-TW" altLang="en-US" dirty="0" smtClean="0"/>
              <a:t>成績評量。</a:t>
            </a:r>
            <a:endParaRPr lang="zh-TW" altLang="en-US" dirty="0"/>
          </a:p>
        </p:txBody>
      </p:sp>
      <p:sp>
        <p:nvSpPr>
          <p:cNvPr id="2" name="矩形 1"/>
          <p:cNvSpPr/>
          <p:nvPr/>
        </p:nvSpPr>
        <p:spPr>
          <a:xfrm>
            <a:off x="607132" y="1077723"/>
            <a:ext cx="4468924"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zh-TW" altLang="zh-TW" dirty="0" smtClean="0"/>
              <a:t>本</a:t>
            </a:r>
            <a:r>
              <a:rPr lang="zh-TW" altLang="zh-TW" dirty="0" smtClean="0"/>
              <a:t>處</a:t>
            </a:r>
            <a:r>
              <a:rPr lang="zh-TW" altLang="en-US" dirty="0" smtClean="0"/>
              <a:t>會</a:t>
            </a:r>
            <a:r>
              <a:rPr lang="zh-TW" altLang="zh-TW" dirty="0" smtClean="0"/>
              <a:t>函</a:t>
            </a:r>
            <a:r>
              <a:rPr lang="zh-TW" altLang="zh-TW" dirty="0"/>
              <a:t>文至實習機構核</a:t>
            </a:r>
            <a:r>
              <a:rPr lang="zh-TW" altLang="zh-TW" dirty="0" smtClean="0"/>
              <a:t>予</a:t>
            </a:r>
            <a:r>
              <a:rPr lang="zh-TW" altLang="en-US" b="1" dirty="0" smtClean="0">
                <a:solidFill>
                  <a:srgbClr val="FF0000"/>
                </a:solidFill>
              </a:rPr>
              <a:t>當日全天</a:t>
            </a:r>
            <a:r>
              <a:rPr lang="zh-TW" altLang="zh-TW" b="1" dirty="0" smtClean="0">
                <a:solidFill>
                  <a:srgbClr val="FF0000"/>
                </a:solidFill>
              </a:rPr>
              <a:t>公假</a:t>
            </a:r>
            <a:endParaRPr lang="zh-TW" altLang="en-US" dirty="0"/>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24</a:t>
            </a:fld>
            <a:endParaRPr lang="zh-TW" altLang="en-US"/>
          </a:p>
        </p:txBody>
      </p:sp>
      <p:sp>
        <p:nvSpPr>
          <p:cNvPr id="14" name="手繪多邊形 13"/>
          <p:cNvSpPr/>
          <p:nvPr/>
        </p:nvSpPr>
        <p:spPr>
          <a:xfrm>
            <a:off x="4968503" y="5230855"/>
            <a:ext cx="1732516" cy="1155588"/>
          </a:xfrm>
          <a:custGeom>
            <a:avLst/>
            <a:gdLst>
              <a:gd name="connsiteX0" fmla="*/ 0 w 1732516"/>
              <a:gd name="connsiteY0" fmla="*/ 0 h 1155588"/>
              <a:gd name="connsiteX1" fmla="*/ 1732516 w 1732516"/>
              <a:gd name="connsiteY1" fmla="*/ 0 h 1155588"/>
              <a:gd name="connsiteX2" fmla="*/ 1732516 w 1732516"/>
              <a:gd name="connsiteY2" fmla="*/ 1155588 h 1155588"/>
              <a:gd name="connsiteX3" fmla="*/ 0 w 1732516"/>
              <a:gd name="connsiteY3" fmla="*/ 1155588 h 1155588"/>
              <a:gd name="connsiteX4" fmla="*/ 0 w 1732516"/>
              <a:gd name="connsiteY4" fmla="*/ 0 h 1155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2516" h="1155588">
                <a:moveTo>
                  <a:pt x="0" y="0"/>
                </a:moveTo>
                <a:lnTo>
                  <a:pt x="1732516" y="0"/>
                </a:lnTo>
                <a:lnTo>
                  <a:pt x="1732516" y="1155588"/>
                </a:lnTo>
                <a:lnTo>
                  <a:pt x="0" y="1155588"/>
                </a:lnTo>
                <a:lnTo>
                  <a:pt x="0" y="0"/>
                </a:lnTo>
                <a:close/>
              </a:path>
            </a:pathLst>
          </a:custGeom>
        </p:spPr>
        <p:style>
          <a:lnRef idx="2">
            <a:schemeClr val="accent1"/>
          </a:lnRef>
          <a:fillRef idx="1">
            <a:schemeClr val="lt1"/>
          </a:fillRef>
          <a:effectRef idx="0">
            <a:schemeClr val="accent1"/>
          </a:effectRef>
          <a:fontRef idx="minor">
            <a:schemeClr val="dk1">
              <a:hueOff val="0"/>
              <a:satOff val="0"/>
              <a:lumOff val="0"/>
              <a:alphaOff val="0"/>
            </a:schemeClr>
          </a:fontRef>
        </p:style>
        <p:txBody>
          <a:bodyPr spcFirstLastPara="0" vert="horz" wrap="square" lIns="277203" tIns="170688" rIns="170687" bIns="170688" numCol="1" spcCol="1270" anchor="ctr" anchorCtr="0">
            <a:noAutofit/>
          </a:bodyPr>
          <a:lstStyle/>
          <a:p>
            <a:pPr lvl="0" algn="dist" defTabSz="1066800">
              <a:lnSpc>
                <a:spcPct val="90000"/>
              </a:lnSpc>
              <a:spcBef>
                <a:spcPct val="0"/>
              </a:spcBef>
              <a:spcAft>
                <a:spcPct val="35000"/>
              </a:spcAft>
            </a:pPr>
            <a:r>
              <a:rPr lang="en-US" altLang="zh-TW" sz="2400" b="1" u="sng" dirty="0" smtClean="0"/>
              <a:t>7</a:t>
            </a:r>
            <a:r>
              <a:rPr lang="en-US" altLang="zh-TW" sz="2400" b="1" u="sng" kern="1200" dirty="0" smtClean="0"/>
              <a:t>/4(</a:t>
            </a:r>
            <a:r>
              <a:rPr lang="zh-TW" altLang="en-US" sz="2400" b="1" u="sng" kern="1200" dirty="0" smtClean="0"/>
              <a:t>五</a:t>
            </a:r>
            <a:r>
              <a:rPr lang="en-US" altLang="zh-TW" sz="2400" b="1" u="sng" kern="1200" dirty="0" smtClean="0"/>
              <a:t>)</a:t>
            </a:r>
          </a:p>
        </p:txBody>
      </p:sp>
      <p:sp>
        <p:nvSpPr>
          <p:cNvPr id="16" name="向上箭號圖說文字 15"/>
          <p:cNvSpPr/>
          <p:nvPr/>
        </p:nvSpPr>
        <p:spPr>
          <a:xfrm>
            <a:off x="2380077" y="1678486"/>
            <a:ext cx="5979470" cy="672129"/>
          </a:xfrm>
          <a:prstGeom prst="upArrow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sz="2400" dirty="0" smtClean="0">
                <a:solidFill>
                  <a:srgbClr val="FF0000"/>
                </a:solidFill>
                <a:effectLst>
                  <a:outerShdw blurRad="50800" dist="38100" dir="2700000" algn="tl" rotWithShape="0">
                    <a:prstClr val="black">
                      <a:alpha val="40000"/>
                    </a:prstClr>
                  </a:outerShdw>
                </a:effectLst>
              </a:rPr>
              <a:t>該公假，僅限返校座談及研習使用。</a:t>
            </a:r>
            <a:endParaRPr lang="zh-TW" altLang="en-US" sz="2400" dirty="0">
              <a:solidFill>
                <a:srgbClr val="FF00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1357688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資料庫圖表 1"/>
          <p:cNvGraphicFramePr/>
          <p:nvPr/>
        </p:nvGraphicFramePr>
        <p:xfrm>
          <a:off x="1439652" y="2132856"/>
          <a:ext cx="6048672" cy="30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標題 2"/>
          <p:cNvSpPr txBox="1">
            <a:spLocks/>
          </p:cNvSpPr>
          <p:nvPr/>
        </p:nvSpPr>
        <p:spPr bwMode="auto">
          <a:xfrm>
            <a:off x="73986" y="1214754"/>
            <a:ext cx="6172200" cy="857250"/>
          </a:xfrm>
          <a:prstGeom prst="homePlate">
            <a:avLst/>
          </a:prstGeom>
          <a:solidFill>
            <a:schemeClr val="bg2">
              <a:lumMod val="9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ea typeface="微軟正黑體" pitchFamily="34" charset="-120"/>
              </a:defRPr>
            </a:lvl2pPr>
            <a:lvl3pPr algn="ctr" rtl="0" eaLnBrk="0" fontAlgn="base" hangingPunct="0">
              <a:spcBef>
                <a:spcPct val="0"/>
              </a:spcBef>
              <a:spcAft>
                <a:spcPct val="0"/>
              </a:spcAft>
              <a:defRPr sz="4400">
                <a:solidFill>
                  <a:schemeClr val="tx1"/>
                </a:solidFill>
                <a:latin typeface="Arial" charset="0"/>
                <a:ea typeface="微軟正黑體" pitchFamily="34" charset="-120"/>
              </a:defRPr>
            </a:lvl3pPr>
            <a:lvl4pPr algn="ctr" rtl="0" eaLnBrk="0" fontAlgn="base" hangingPunct="0">
              <a:spcBef>
                <a:spcPct val="0"/>
              </a:spcBef>
              <a:spcAft>
                <a:spcPct val="0"/>
              </a:spcAft>
              <a:defRPr sz="4400">
                <a:solidFill>
                  <a:schemeClr val="tx1"/>
                </a:solidFill>
                <a:latin typeface="Arial" charset="0"/>
                <a:ea typeface="微軟正黑體" pitchFamily="34" charset="-120"/>
              </a:defRPr>
            </a:lvl4pPr>
            <a:lvl5pPr algn="ctr" rtl="0" eaLnBrk="0" fontAlgn="base" hangingPunct="0">
              <a:spcBef>
                <a:spcPct val="0"/>
              </a:spcBef>
              <a:spcAft>
                <a:spcPct val="0"/>
              </a:spcAft>
              <a:defRPr sz="4400">
                <a:solidFill>
                  <a:schemeClr val="tx1"/>
                </a:solidFill>
                <a:latin typeface="Arial" charset="0"/>
                <a:ea typeface="微軟正黑體" pitchFamily="34"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a:lstStyle>
          <a:p>
            <a:pPr algn="l">
              <a:defRPr/>
            </a:pPr>
            <a:r>
              <a:rPr lang="zh-TW" altLang="en-US" sz="2700" b="1" dirty="0">
                <a:effectLst>
                  <a:outerShdw blurRad="38100" dist="38100" dir="2700000" algn="tl">
                    <a:srgbClr val="000000">
                      <a:alpha val="43137"/>
                    </a:srgbClr>
                  </a:outerShdw>
                </a:effectLst>
              </a:rPr>
              <a:t>實習機構到校訪視（實習辦法第</a:t>
            </a:r>
            <a:r>
              <a:rPr lang="en-US" altLang="zh-TW" sz="2700" b="1" dirty="0">
                <a:effectLst>
                  <a:outerShdw blurRad="38100" dist="38100" dir="2700000" algn="tl">
                    <a:srgbClr val="000000">
                      <a:alpha val="43137"/>
                    </a:srgbClr>
                  </a:outerShdw>
                </a:effectLst>
              </a:rPr>
              <a:t>9</a:t>
            </a:r>
            <a:r>
              <a:rPr lang="zh-TW" altLang="en-US" sz="2700" b="1" dirty="0">
                <a:effectLst>
                  <a:outerShdw blurRad="38100" dist="38100" dir="2700000" algn="tl">
                    <a:srgbClr val="000000">
                      <a:alpha val="43137"/>
                    </a:srgbClr>
                  </a:outerShdw>
                </a:effectLst>
              </a:rPr>
              <a:t>條）</a:t>
            </a:r>
          </a:p>
        </p:txBody>
      </p:sp>
      <p:sp>
        <p:nvSpPr>
          <p:cNvPr id="7" name="向下箭號 6"/>
          <p:cNvSpPr/>
          <p:nvPr/>
        </p:nvSpPr>
        <p:spPr>
          <a:xfrm>
            <a:off x="1763688" y="4293096"/>
            <a:ext cx="378042" cy="4176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pic>
        <p:nvPicPr>
          <p:cNvPr id="8" name="圖片 7"/>
          <p:cNvPicPr>
            <a:picLocks noChangeAspect="1"/>
          </p:cNvPicPr>
          <p:nvPr/>
        </p:nvPicPr>
        <p:blipFill rotWithShape="1">
          <a:blip r:embed="rId7">
            <a:extLst>
              <a:ext uri="{28A0092B-C50C-407E-A947-70E740481C1C}">
                <a14:useLocalDpi xmlns:a14="http://schemas.microsoft.com/office/drawing/2010/main" val="0"/>
              </a:ext>
            </a:extLst>
          </a:blip>
          <a:srcRect l="15082" t="52066" r="4878" b="11059"/>
          <a:stretch/>
        </p:blipFill>
        <p:spPr>
          <a:xfrm>
            <a:off x="143508" y="4752282"/>
            <a:ext cx="6781091" cy="857148"/>
          </a:xfrm>
          <a:prstGeom prst="rect">
            <a:avLst/>
          </a:prstGeom>
        </p:spPr>
      </p:pic>
    </p:spTree>
    <p:extLst>
      <p:ext uri="{BB962C8B-B14F-4D97-AF65-F5344CB8AC3E}">
        <p14:creationId xmlns:p14="http://schemas.microsoft.com/office/powerpoint/2010/main" val="14253502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不可從事</a:t>
            </a:r>
            <a:r>
              <a:rPr lang="zh-TW" altLang="en-US" dirty="0" smtClean="0"/>
              <a:t>事項</a:t>
            </a:r>
            <a:r>
              <a:rPr lang="en-US" altLang="zh-TW" dirty="0" smtClean="0"/>
              <a:t/>
            </a:r>
            <a:br>
              <a:rPr lang="en-US" altLang="zh-TW" dirty="0" smtClean="0"/>
            </a:br>
            <a:r>
              <a:rPr lang="zh-TW" altLang="en-US" sz="2400" dirty="0" smtClean="0"/>
              <a:t>（依國立</a:t>
            </a:r>
            <a:r>
              <a:rPr lang="zh-TW" altLang="en-US" sz="2400" dirty="0"/>
              <a:t>臺中教育大學教育實習實施要點）</a:t>
            </a:r>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26</a:t>
            </a:fld>
            <a:endParaRPr lang="zh-TW" altLang="en-US"/>
          </a:p>
        </p:txBody>
      </p:sp>
      <p:sp>
        <p:nvSpPr>
          <p:cNvPr id="7" name="流程圖: 程序 6"/>
          <p:cNvSpPr/>
          <p:nvPr/>
        </p:nvSpPr>
        <p:spPr>
          <a:xfrm>
            <a:off x="5940152" y="1968869"/>
            <a:ext cx="1872208" cy="288032"/>
          </a:xfrm>
          <a:prstGeom prst="flowChart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流程圖: 程序 7"/>
          <p:cNvSpPr/>
          <p:nvPr/>
        </p:nvSpPr>
        <p:spPr>
          <a:xfrm>
            <a:off x="683568" y="2204864"/>
            <a:ext cx="4536504" cy="288032"/>
          </a:xfrm>
          <a:prstGeom prst="flowChart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內容版面配置區 8"/>
          <p:cNvSpPr>
            <a:spLocks noGrp="1"/>
          </p:cNvSpPr>
          <p:nvPr>
            <p:ph idx="1"/>
          </p:nvPr>
        </p:nvSpPr>
        <p:spPr>
          <a:xfrm>
            <a:off x="609599" y="1969856"/>
            <a:ext cx="7547015" cy="4340555"/>
          </a:xfrm>
        </p:spPr>
        <p:txBody>
          <a:bodyPr>
            <a:normAutofit lnSpcReduction="10000"/>
          </a:bodyPr>
          <a:lstStyle/>
          <a:p>
            <a:pPr marL="0" indent="0" hangingPunct="0">
              <a:buNone/>
            </a:pPr>
            <a:r>
              <a:rPr lang="zh-TW" altLang="zh-TW" dirty="0"/>
              <a:t>二十七、實習學生應於教育實習機構日間辦公時間內全程修習教育實習，不得進修、兼職或從事</a:t>
            </a:r>
            <a:r>
              <a:rPr lang="zh-TW" altLang="zh-TW" dirty="0" smtClean="0"/>
              <a:t>其他</a:t>
            </a:r>
            <a:r>
              <a:rPr lang="zh-TW" altLang="zh-TW" dirty="0"/>
              <a:t>實習</a:t>
            </a:r>
            <a:r>
              <a:rPr lang="zh-TW" altLang="zh-TW" dirty="0" smtClean="0"/>
              <a:t>業務</a:t>
            </a:r>
            <a:r>
              <a:rPr lang="zh-TW" altLang="zh-TW" dirty="0"/>
              <a:t>。</a:t>
            </a:r>
          </a:p>
          <a:p>
            <a:pPr marL="0" indent="0" hangingPunct="0">
              <a:buNone/>
            </a:pPr>
            <a:r>
              <a:rPr lang="zh-TW" altLang="zh-TW" dirty="0"/>
              <a:t>實習學生修習教育實習時，應</a:t>
            </a:r>
            <a:r>
              <a:rPr lang="zh-TW" altLang="zh-TW" dirty="0" smtClean="0"/>
              <a:t>有輔導</a:t>
            </a:r>
            <a:r>
              <a:rPr lang="zh-TW" altLang="zh-TW" dirty="0"/>
              <a:t>教師或專任教師或教學實習輔導員在場指導。</a:t>
            </a:r>
          </a:p>
          <a:p>
            <a:pPr marL="0" indent="0" hangingPunct="0">
              <a:buNone/>
            </a:pPr>
            <a:r>
              <a:rPr lang="zh-TW" altLang="zh-TW" dirty="0" smtClean="0"/>
              <a:t>實習</a:t>
            </a:r>
            <a:r>
              <a:rPr lang="zh-TW" altLang="zh-TW" dirty="0"/>
              <a:t>學生不得從事下列事項：</a:t>
            </a:r>
          </a:p>
          <a:p>
            <a:pPr marL="0" indent="0">
              <a:buNone/>
            </a:pPr>
            <a:r>
              <a:rPr lang="zh-TW" altLang="en-US" dirty="0" smtClean="0"/>
              <a:t>（一）</a:t>
            </a:r>
            <a:r>
              <a:rPr lang="zh-TW" altLang="zh-TW" dirty="0" smtClean="0"/>
              <a:t>單獨</a:t>
            </a:r>
            <a:r>
              <a:rPr lang="zh-TW" altLang="zh-TW" dirty="0"/>
              <a:t>擔任交通導護</a:t>
            </a:r>
            <a:r>
              <a:rPr lang="zh-TW" altLang="zh-TW" dirty="0" smtClean="0"/>
              <a:t>。</a:t>
            </a:r>
            <a:endParaRPr lang="en-US" altLang="zh-TW" dirty="0" smtClean="0"/>
          </a:p>
          <a:p>
            <a:pPr marL="0" lvl="0" indent="0" hangingPunct="0">
              <a:buNone/>
            </a:pPr>
            <a:r>
              <a:rPr lang="zh-TW" altLang="en-US" dirty="0" smtClean="0"/>
              <a:t>（二）</a:t>
            </a:r>
            <a:r>
              <a:rPr lang="zh-TW" altLang="zh-TW" dirty="0" smtClean="0"/>
              <a:t>單獨</a:t>
            </a:r>
            <a:r>
              <a:rPr lang="zh-TW" altLang="zh-TW" dirty="0"/>
              <a:t>帶學生參加校外活動。</a:t>
            </a:r>
          </a:p>
          <a:p>
            <a:pPr marL="0" lvl="0" indent="0" hangingPunct="0">
              <a:buNone/>
            </a:pPr>
            <a:r>
              <a:rPr lang="zh-TW" altLang="en-US" dirty="0" smtClean="0"/>
              <a:t>（三）</a:t>
            </a:r>
            <a:r>
              <a:rPr lang="zh-TW" altLang="zh-TW" dirty="0" smtClean="0"/>
              <a:t>單獨</a:t>
            </a:r>
            <a:r>
              <a:rPr lang="zh-TW" altLang="zh-TW" dirty="0"/>
              <a:t>照顧身心障礙學生。</a:t>
            </a:r>
          </a:p>
          <a:p>
            <a:pPr marL="0" lvl="0" indent="0" hangingPunct="0">
              <a:buNone/>
            </a:pPr>
            <a:r>
              <a:rPr lang="zh-TW" altLang="en-US" dirty="0" smtClean="0"/>
              <a:t>（</a:t>
            </a:r>
            <a:r>
              <a:rPr lang="zh-TW" altLang="en-US" dirty="0"/>
              <a:t>四</a:t>
            </a:r>
            <a:r>
              <a:rPr lang="zh-TW" altLang="en-US" dirty="0" smtClean="0"/>
              <a:t>）</a:t>
            </a:r>
            <a:r>
              <a:rPr lang="zh-TW" altLang="zh-TW" dirty="0" smtClean="0"/>
              <a:t>代理</a:t>
            </a:r>
            <a:r>
              <a:rPr lang="zh-TW" altLang="zh-TW" dirty="0"/>
              <a:t>導師職務及行政職務。</a:t>
            </a:r>
          </a:p>
          <a:p>
            <a:pPr marL="0" lvl="0" indent="0" hangingPunct="0">
              <a:buNone/>
            </a:pPr>
            <a:r>
              <a:rPr lang="zh-TW" altLang="en-US" dirty="0" smtClean="0"/>
              <a:t>（五）</a:t>
            </a:r>
            <a:r>
              <a:rPr lang="zh-TW" altLang="zh-TW" dirty="0" smtClean="0"/>
              <a:t>擔任</a:t>
            </a:r>
            <a:r>
              <a:rPr lang="zh-TW" altLang="zh-TW" dirty="0"/>
              <a:t>專職工作或進修學位。</a:t>
            </a:r>
          </a:p>
          <a:p>
            <a:pPr marL="0" indent="0" hangingPunct="0">
              <a:buNone/>
            </a:pPr>
            <a:r>
              <a:rPr lang="zh-TW" altLang="zh-TW" dirty="0"/>
              <a:t>實習學生於教育實習機構課後打工、兼差、從事教學活動，應經過輔導教師及指導教師同意，並填具申請書，並送本校備查。</a:t>
            </a:r>
          </a:p>
          <a:p>
            <a:endParaRPr lang="zh-TW" altLang="en-US" dirty="0"/>
          </a:p>
        </p:txBody>
      </p:sp>
      <p:sp>
        <p:nvSpPr>
          <p:cNvPr id="10" name="流程圖: 程序 9"/>
          <p:cNvSpPr/>
          <p:nvPr/>
        </p:nvSpPr>
        <p:spPr>
          <a:xfrm>
            <a:off x="755576" y="4725144"/>
            <a:ext cx="3384376" cy="288032"/>
          </a:xfrm>
          <a:prstGeom prst="flowChart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763270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188640"/>
            <a:ext cx="8229600" cy="1143000"/>
          </a:xfrm>
        </p:spPr>
        <p:txBody>
          <a:bodyPr>
            <a:normAutofit/>
          </a:bodyPr>
          <a:lstStyle/>
          <a:p>
            <a:pPr marL="624078" indent="-514350"/>
            <a:r>
              <a:rPr lang="zh-TW" altLang="en-US" dirty="0" smtClean="0"/>
              <a:t>請假</a:t>
            </a:r>
            <a:r>
              <a:rPr lang="zh-TW" altLang="en-US" dirty="0" smtClean="0"/>
              <a:t>日數</a:t>
            </a:r>
            <a:r>
              <a:rPr lang="en-US" altLang="zh-TW" sz="2400" dirty="0" smtClean="0"/>
              <a:t>(</a:t>
            </a:r>
            <a:r>
              <a:rPr lang="zh-TW" altLang="en-US" sz="2400" dirty="0" smtClean="0"/>
              <a:t>本校教育實習實施</a:t>
            </a:r>
            <a:r>
              <a:rPr lang="zh-TW" altLang="en-US" sz="2400" dirty="0"/>
              <a:t>要點</a:t>
            </a:r>
            <a:r>
              <a:rPr lang="zh-TW" altLang="en-US" sz="2400" dirty="0" smtClean="0"/>
              <a:t>第</a:t>
            </a:r>
            <a:r>
              <a:rPr lang="en-US" altLang="zh-TW" sz="2400" dirty="0" smtClean="0"/>
              <a:t>39</a:t>
            </a:r>
            <a:r>
              <a:rPr lang="zh-TW" altLang="en-US" sz="2400" dirty="0" smtClean="0"/>
              <a:t>點</a:t>
            </a:r>
            <a:r>
              <a:rPr lang="en-US" altLang="zh-TW" sz="2400" dirty="0" smtClean="0"/>
              <a:t>)</a:t>
            </a:r>
            <a:endParaRPr lang="en-US" altLang="zh-TW" sz="2400" dirty="0"/>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27</a:t>
            </a:fld>
            <a:endParaRPr lang="zh-TW" altLang="en-US"/>
          </a:p>
        </p:txBody>
      </p:sp>
      <p:graphicFrame>
        <p:nvGraphicFramePr>
          <p:cNvPr id="5" name="資料庫圖表 4"/>
          <p:cNvGraphicFramePr/>
          <p:nvPr>
            <p:extLst/>
          </p:nvPr>
        </p:nvGraphicFramePr>
        <p:xfrm>
          <a:off x="755576" y="1844824"/>
          <a:ext cx="7776864"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755576" y="1124744"/>
            <a:ext cx="7863050" cy="646331"/>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lgn="ctr"/>
            <a:r>
              <a:rPr lang="zh-TW" altLang="en-US" dirty="0" smtClean="0"/>
              <a:t>請假流程依實習機構規定辦理，總</a:t>
            </a:r>
            <a:r>
              <a:rPr lang="zh-TW" altLang="en-US" dirty="0"/>
              <a:t>請假日數超過</a:t>
            </a:r>
            <a:r>
              <a:rPr lang="en-US" altLang="zh-TW" dirty="0"/>
              <a:t>40</a:t>
            </a:r>
            <a:r>
              <a:rPr lang="zh-TW" altLang="en-US" dirty="0"/>
              <a:t>日者依規定應終止實習</a:t>
            </a:r>
            <a:r>
              <a:rPr lang="zh-TW" altLang="en-US" dirty="0" smtClean="0"/>
              <a:t>。</a:t>
            </a:r>
            <a:endParaRPr lang="en-US" altLang="zh-TW" dirty="0" smtClean="0"/>
          </a:p>
          <a:p>
            <a:pPr algn="ctr"/>
            <a:r>
              <a:rPr lang="zh-TW" altLang="en-US" dirty="0"/>
              <a:t>如有特殊情形，</a:t>
            </a:r>
            <a:r>
              <a:rPr lang="zh-TW" altLang="en-US" dirty="0" smtClean="0"/>
              <a:t>請與師培處聯繫。（參加海外</a:t>
            </a:r>
            <a:r>
              <a:rPr lang="zh-TW" altLang="en-US" dirty="0"/>
              <a:t>實習計畫</a:t>
            </a:r>
            <a:r>
              <a:rPr lang="zh-TW" altLang="en-US" dirty="0" smtClean="0"/>
              <a:t>不在此</a:t>
            </a:r>
            <a:r>
              <a:rPr lang="zh-TW" altLang="en-US" dirty="0"/>
              <a:t>限）</a:t>
            </a:r>
            <a:endParaRPr lang="en-US" altLang="zh-TW" dirty="0"/>
          </a:p>
        </p:txBody>
      </p:sp>
    </p:spTree>
    <p:extLst>
      <p:ext uri="{BB962C8B-B14F-4D97-AF65-F5344CB8AC3E}">
        <p14:creationId xmlns:p14="http://schemas.microsoft.com/office/powerpoint/2010/main" val="40329297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374361">
            <a:off x="6367812" y="3608728"/>
            <a:ext cx="1891832" cy="26725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3" name="標題 2"/>
          <p:cNvSpPr>
            <a:spLocks noGrp="1"/>
          </p:cNvSpPr>
          <p:nvPr>
            <p:ph type="title"/>
          </p:nvPr>
        </p:nvSpPr>
        <p:spPr>
          <a:xfrm>
            <a:off x="467544" y="260648"/>
            <a:ext cx="8229600" cy="926976"/>
          </a:xfrm>
        </p:spPr>
        <p:txBody>
          <a:bodyPr>
            <a:normAutofit/>
          </a:bodyPr>
          <a:lstStyle/>
          <a:p>
            <a:pPr marL="624078" indent="-514350"/>
            <a:r>
              <a:rPr lang="zh-TW" altLang="en-US" dirty="0" smtClean="0"/>
              <a:t>課後打工兼差</a:t>
            </a:r>
            <a:endParaRPr lang="zh-TW" altLang="en-US" sz="2800" dirty="0"/>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28</a:t>
            </a:fld>
            <a:endParaRPr lang="zh-TW" altLang="en-US"/>
          </a:p>
        </p:txBody>
      </p:sp>
      <p:graphicFrame>
        <p:nvGraphicFramePr>
          <p:cNvPr id="7" name="資料庫圖表 6"/>
          <p:cNvGraphicFramePr/>
          <p:nvPr>
            <p:extLst/>
          </p:nvPr>
        </p:nvGraphicFramePr>
        <p:xfrm>
          <a:off x="560475" y="3722792"/>
          <a:ext cx="6003821" cy="25317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矩形 5"/>
          <p:cNvSpPr/>
          <p:nvPr/>
        </p:nvSpPr>
        <p:spPr>
          <a:xfrm>
            <a:off x="593530" y="980728"/>
            <a:ext cx="7848872" cy="258532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just">
              <a:buFont typeface="Arial" panose="020B0604020202020204" pitchFamily="34" charset="0"/>
              <a:buChar char="•"/>
            </a:pPr>
            <a:r>
              <a:rPr lang="zh-TW" altLang="zh-TW" dirty="0" smtClean="0"/>
              <a:t>依據</a:t>
            </a:r>
            <a:r>
              <a:rPr lang="zh-TW" altLang="zh-TW" dirty="0"/>
              <a:t>教育部</a:t>
            </a:r>
            <a:r>
              <a:rPr lang="en-US" altLang="zh-TW" dirty="0"/>
              <a:t>108</a:t>
            </a:r>
            <a:r>
              <a:rPr lang="zh-TW" altLang="zh-TW" dirty="0"/>
              <a:t>年</a:t>
            </a:r>
            <a:r>
              <a:rPr lang="en-US" altLang="zh-TW" dirty="0"/>
              <a:t>7</a:t>
            </a:r>
            <a:r>
              <a:rPr lang="zh-TW" altLang="zh-TW" dirty="0"/>
              <a:t>月</a:t>
            </a:r>
            <a:r>
              <a:rPr lang="en-US" altLang="zh-TW" dirty="0"/>
              <a:t>24</a:t>
            </a:r>
            <a:r>
              <a:rPr lang="zh-TW" altLang="zh-TW" dirty="0"/>
              <a:t>日以臺教師</a:t>
            </a:r>
            <a:r>
              <a:rPr lang="en-US" altLang="zh-TW" dirty="0"/>
              <a:t>(</a:t>
            </a:r>
            <a:r>
              <a:rPr lang="zh-TW" altLang="zh-TW" dirty="0"/>
              <a:t>二</a:t>
            </a:r>
            <a:r>
              <a:rPr lang="en-US" altLang="zh-TW" dirty="0"/>
              <a:t>)</a:t>
            </a:r>
            <a:r>
              <a:rPr lang="zh-TW" altLang="zh-TW" dirty="0"/>
              <a:t>字第</a:t>
            </a:r>
            <a:r>
              <a:rPr lang="en-US" altLang="zh-TW" dirty="0"/>
              <a:t>1080094500B</a:t>
            </a:r>
            <a:r>
              <a:rPr lang="zh-TW" altLang="zh-TW" dirty="0"/>
              <a:t>號令訂定發布之「師資培育之大學及教育實習機構辦理教育實習辦法」，考量實習學生經濟等因素</a:t>
            </a:r>
            <a:r>
              <a:rPr lang="zh-TW" altLang="zh-TW" dirty="0" smtClean="0"/>
              <a:t>，實習</a:t>
            </a:r>
            <a:r>
              <a:rPr lang="zh-TW" altLang="zh-TW" dirty="0"/>
              <a:t>學生得於教育實習機構</a:t>
            </a:r>
            <a:r>
              <a:rPr lang="zh-TW" altLang="zh-TW" b="1" dirty="0">
                <a:solidFill>
                  <a:schemeClr val="accent5"/>
                </a:solidFill>
              </a:rPr>
              <a:t>日間辦公以外</a:t>
            </a:r>
            <a:r>
              <a:rPr lang="zh-TW" altLang="zh-TW" dirty="0"/>
              <a:t>的時間進修、兼職，惟須取得實習機構及師資培育之大學同意，並填具教育實習輔導手冊附件四打工兼差申請書，繳交至本處備查</a:t>
            </a:r>
            <a:r>
              <a:rPr lang="zh-TW" altLang="zh-TW" dirty="0" smtClean="0"/>
              <a:t>。</a:t>
            </a:r>
            <a:endParaRPr lang="en-US" altLang="zh-TW" dirty="0" smtClean="0"/>
          </a:p>
          <a:p>
            <a:pPr marL="285750" indent="-285750" algn="just">
              <a:buFont typeface="Arial" panose="020B0604020202020204" pitchFamily="34" charset="0"/>
              <a:buChar char="•"/>
            </a:pPr>
            <a:r>
              <a:rPr lang="zh-TW" altLang="en-US" b="1" dirty="0" smtClean="0">
                <a:solidFill>
                  <a:srgbClr val="FF0000"/>
                </a:solidFill>
              </a:rPr>
              <a:t>若</a:t>
            </a:r>
            <a:r>
              <a:rPr lang="zh-TW" altLang="en-US" b="1" dirty="0">
                <a:solidFill>
                  <a:srgbClr val="FF0000"/>
                </a:solidFill>
              </a:rPr>
              <a:t>來不及在課後兼差前</a:t>
            </a:r>
            <a:r>
              <a:rPr lang="zh-TW" altLang="en-US" b="1" dirty="0" smtClean="0">
                <a:solidFill>
                  <a:srgbClr val="FF0000"/>
                </a:solidFill>
              </a:rPr>
              <a:t>完成書面簽核</a:t>
            </a:r>
            <a:r>
              <a:rPr lang="zh-TW" altLang="en-US" b="1" dirty="0">
                <a:solidFill>
                  <a:srgbClr val="FF0000"/>
                </a:solidFill>
              </a:rPr>
              <a:t>流程</a:t>
            </a:r>
            <a:r>
              <a:rPr lang="zh-TW" altLang="en-US" dirty="0"/>
              <a:t>，</a:t>
            </a:r>
            <a:r>
              <a:rPr lang="zh-TW" altLang="en-US" b="1" dirty="0">
                <a:solidFill>
                  <a:srgbClr val="FF0000"/>
                </a:solidFill>
              </a:rPr>
              <a:t>請務必</a:t>
            </a:r>
            <a:r>
              <a:rPr lang="zh-TW" altLang="en-US" b="1" dirty="0" smtClean="0">
                <a:solidFill>
                  <a:srgbClr val="FF0000"/>
                </a:solidFill>
              </a:rPr>
              <a:t>於先取得</a:t>
            </a:r>
            <a:r>
              <a:rPr lang="zh-TW" altLang="en-US" b="1" dirty="0">
                <a:solidFill>
                  <a:srgbClr val="FF0000"/>
                </a:solidFill>
              </a:rPr>
              <a:t>輔導教師及指導教師的同意</a:t>
            </a:r>
            <a:r>
              <a:rPr lang="zh-TW" altLang="en-US" b="1" dirty="0" smtClean="0">
                <a:solidFill>
                  <a:srgbClr val="FF0000"/>
                </a:solidFill>
              </a:rPr>
              <a:t>，並使用</a:t>
            </a:r>
            <a:r>
              <a:rPr lang="en-US" altLang="zh-TW" b="1" dirty="0" smtClean="0">
                <a:solidFill>
                  <a:srgbClr val="FF0000"/>
                </a:solidFill>
              </a:rPr>
              <a:t>Email</a:t>
            </a:r>
            <a:r>
              <a:rPr lang="zh-TW" altLang="en-US" b="1" dirty="0" smtClean="0">
                <a:solidFill>
                  <a:srgbClr val="FF0000"/>
                </a:solidFill>
              </a:rPr>
              <a:t>或</a:t>
            </a:r>
            <a:r>
              <a:rPr lang="en-US" altLang="zh-TW" b="1" dirty="0" smtClean="0">
                <a:solidFill>
                  <a:srgbClr val="FF0000"/>
                </a:solidFill>
              </a:rPr>
              <a:t>Line</a:t>
            </a:r>
            <a:r>
              <a:rPr lang="zh-TW" altLang="en-US" b="1" dirty="0" smtClean="0">
                <a:solidFill>
                  <a:srgbClr val="FF0000"/>
                </a:solidFill>
              </a:rPr>
              <a:t>等通訊軟體先留下文字紀錄</a:t>
            </a:r>
            <a:r>
              <a:rPr lang="zh-TW" altLang="en-US" dirty="0" smtClean="0"/>
              <a:t>，經實習機構逐級核章後，於每月</a:t>
            </a:r>
            <a:r>
              <a:rPr lang="zh-TW" altLang="en-US" dirty="0"/>
              <a:t>返校座談</a:t>
            </a:r>
            <a:r>
              <a:rPr lang="zh-TW" altLang="en-US" dirty="0" smtClean="0"/>
              <a:t>時給指導教授簽核，最後再交回正本給師培處。</a:t>
            </a:r>
            <a:endParaRPr lang="zh-TW" altLang="en-US" dirty="0"/>
          </a:p>
        </p:txBody>
      </p:sp>
    </p:spTree>
    <p:extLst>
      <p:ext uri="{BB962C8B-B14F-4D97-AF65-F5344CB8AC3E}">
        <p14:creationId xmlns:p14="http://schemas.microsoft.com/office/powerpoint/2010/main" val="41056366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51065">
            <a:off x="6483990" y="4165227"/>
            <a:ext cx="1718861" cy="24411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3" name="標題 2"/>
          <p:cNvSpPr>
            <a:spLocks noGrp="1"/>
          </p:cNvSpPr>
          <p:nvPr>
            <p:ph type="title"/>
          </p:nvPr>
        </p:nvSpPr>
        <p:spPr>
          <a:xfrm>
            <a:off x="467544" y="188640"/>
            <a:ext cx="8229600" cy="864096"/>
          </a:xfrm>
        </p:spPr>
        <p:txBody>
          <a:bodyPr>
            <a:normAutofit/>
          </a:bodyPr>
          <a:lstStyle/>
          <a:p>
            <a:pPr marL="624078" indent="-514350"/>
            <a:r>
              <a:rPr lang="zh-TW" altLang="en-US" dirty="0" smtClean="0"/>
              <a:t>校內教學活動</a:t>
            </a:r>
            <a:endParaRPr lang="zh-TW" altLang="en-US" sz="2800" dirty="0"/>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29</a:t>
            </a:fld>
            <a:endParaRPr lang="zh-TW" altLang="en-US"/>
          </a:p>
        </p:txBody>
      </p:sp>
      <p:graphicFrame>
        <p:nvGraphicFramePr>
          <p:cNvPr id="7" name="資料庫圖表 6"/>
          <p:cNvGraphicFramePr/>
          <p:nvPr>
            <p:extLst>
              <p:ext uri="{D42A27DB-BD31-4B8C-83A1-F6EECF244321}">
                <p14:modId xmlns:p14="http://schemas.microsoft.com/office/powerpoint/2010/main" val="93844358"/>
              </p:ext>
            </p:extLst>
          </p:nvPr>
        </p:nvGraphicFramePr>
        <p:xfrm>
          <a:off x="611560" y="4365104"/>
          <a:ext cx="5976664" cy="22322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矩形 7"/>
          <p:cNvSpPr/>
          <p:nvPr/>
        </p:nvSpPr>
        <p:spPr>
          <a:xfrm>
            <a:off x="611560" y="812826"/>
            <a:ext cx="7848872" cy="34163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just">
              <a:buFont typeface="Arial" panose="020B0604020202020204" pitchFamily="34" charset="0"/>
              <a:buChar char="•"/>
            </a:pPr>
            <a:r>
              <a:rPr lang="zh-TW" altLang="en-US" dirty="0" smtClean="0"/>
              <a:t>依據教育部</a:t>
            </a:r>
            <a:r>
              <a:rPr lang="zh-TW" altLang="en-US" dirty="0"/>
              <a:t>師資培育之大學及教育實習機構辦理教育實習辦法第七章第二十三條</a:t>
            </a:r>
            <a:r>
              <a:rPr lang="zh-TW" altLang="en-US" dirty="0" smtClean="0"/>
              <a:t>規定：一</a:t>
            </a:r>
            <a:r>
              <a:rPr lang="zh-TW" altLang="en-US" dirty="0"/>
              <a:t>、擔任高級中等以下學校</a:t>
            </a:r>
            <a:r>
              <a:rPr lang="zh-TW" altLang="en-US" b="1" u="sng" dirty="0">
                <a:solidFill>
                  <a:schemeClr val="accent1"/>
                </a:solidFill>
              </a:rPr>
              <a:t>補救教學、社團活動指導、監考或其他教學活動</a:t>
            </a:r>
            <a:r>
              <a:rPr lang="zh-TW" altLang="en-US" dirty="0"/>
              <a:t>。二、擔任高級中等以下學校</a:t>
            </a:r>
            <a:r>
              <a:rPr lang="zh-TW" altLang="en-US" b="1" u="sng" dirty="0">
                <a:solidFill>
                  <a:schemeClr val="accent1"/>
                </a:solidFill>
              </a:rPr>
              <a:t>未滿三個月之代課及幼兒園未滿三個月之代理教保服務</a:t>
            </a:r>
            <a:r>
              <a:rPr lang="zh-TW" altLang="en-US" dirty="0"/>
              <a:t>。前項教學活動</a:t>
            </a:r>
            <a:r>
              <a:rPr lang="zh-TW" altLang="en-US" dirty="0" smtClean="0"/>
              <a:t>，</a:t>
            </a:r>
            <a:r>
              <a:rPr lang="zh-TW" altLang="en-US" b="1" u="sng" dirty="0" smtClean="0">
                <a:solidFill>
                  <a:schemeClr val="accent1"/>
                </a:solidFill>
              </a:rPr>
              <a:t>每週</a:t>
            </a:r>
            <a:r>
              <a:rPr lang="zh-TW" altLang="en-US" b="1" u="sng" dirty="0">
                <a:solidFill>
                  <a:schemeClr val="accent1"/>
                </a:solidFill>
              </a:rPr>
              <a:t>累計總節（時）數最高為十節（時），前項第二款代課或教保服務，每月最高為二十節（時）</a:t>
            </a:r>
            <a:r>
              <a:rPr lang="zh-TW" altLang="en-US" dirty="0"/>
              <a:t>；上開節</a:t>
            </a:r>
            <a:r>
              <a:rPr lang="en-US" altLang="zh-TW" dirty="0"/>
              <a:t>(</a:t>
            </a:r>
            <a:r>
              <a:rPr lang="zh-TW" altLang="en-US" dirty="0"/>
              <a:t>時</a:t>
            </a:r>
            <a:r>
              <a:rPr lang="en-US" altLang="zh-TW" dirty="0"/>
              <a:t>)</a:t>
            </a:r>
            <a:r>
              <a:rPr lang="zh-TW" altLang="en-US" dirty="0"/>
              <a:t>數，</a:t>
            </a:r>
            <a:r>
              <a:rPr lang="zh-TW" altLang="en-US" b="1" u="sng" dirty="0">
                <a:solidFill>
                  <a:schemeClr val="accent1"/>
                </a:solidFill>
              </a:rPr>
              <a:t>均不得計入第四條節（時）數及日數</a:t>
            </a:r>
            <a:r>
              <a:rPr lang="zh-TW" altLang="en-US" dirty="0"/>
              <a:t>。第一項教學活動，</a:t>
            </a:r>
            <a:r>
              <a:rPr lang="zh-TW" altLang="en-US" b="1" u="sng" dirty="0">
                <a:solidFill>
                  <a:schemeClr val="accent1"/>
                </a:solidFill>
              </a:rPr>
              <a:t>以</a:t>
            </a:r>
            <a:r>
              <a:rPr lang="zh-TW" altLang="en-US" b="1" u="sng" dirty="0">
                <a:solidFill>
                  <a:schemeClr val="accent5"/>
                </a:solidFill>
              </a:rPr>
              <a:t>實習學生之教育實習機構辦理者為限</a:t>
            </a:r>
            <a:r>
              <a:rPr lang="zh-TW" altLang="en-US" dirty="0" smtClean="0"/>
              <a:t>。</a:t>
            </a:r>
            <a:endParaRPr lang="en-US" altLang="zh-TW" dirty="0" smtClean="0"/>
          </a:p>
          <a:p>
            <a:pPr marL="285750" indent="-285750" algn="just">
              <a:buFont typeface="Arial" panose="020B0604020202020204" pitchFamily="34" charset="0"/>
              <a:buChar char="•"/>
            </a:pPr>
            <a:r>
              <a:rPr lang="zh-TW" altLang="en-US" dirty="0"/>
              <a:t>教學活動包含臨時代課、課後輔導、學習扶助、社團活動、監考等。</a:t>
            </a:r>
          </a:p>
          <a:p>
            <a:pPr marL="285750" indent="-285750" algn="just">
              <a:buFont typeface="Arial" panose="020B0604020202020204" pitchFamily="34" charset="0"/>
              <a:buChar char="•"/>
            </a:pPr>
            <a:r>
              <a:rPr lang="zh-TW" altLang="en-US" b="1" dirty="0">
                <a:solidFill>
                  <a:srgbClr val="FF0000"/>
                </a:solidFill>
              </a:rPr>
              <a:t>若來不及</a:t>
            </a:r>
            <a:r>
              <a:rPr lang="zh-TW" altLang="en-US" b="1" dirty="0" smtClean="0">
                <a:solidFill>
                  <a:srgbClr val="FF0000"/>
                </a:solidFill>
              </a:rPr>
              <a:t>在進行教學活動前</a:t>
            </a:r>
            <a:r>
              <a:rPr lang="zh-TW" altLang="en-US" b="1" dirty="0">
                <a:solidFill>
                  <a:srgbClr val="FF0000"/>
                </a:solidFill>
              </a:rPr>
              <a:t>完成書面簽核流程，請務必於先取得輔導教師及指導教師的同意，並使用</a:t>
            </a:r>
            <a:r>
              <a:rPr lang="en-US" altLang="zh-TW" b="1" dirty="0">
                <a:solidFill>
                  <a:srgbClr val="FF0000"/>
                </a:solidFill>
              </a:rPr>
              <a:t>Email</a:t>
            </a:r>
            <a:r>
              <a:rPr lang="zh-TW" altLang="en-US" b="1" dirty="0">
                <a:solidFill>
                  <a:srgbClr val="FF0000"/>
                </a:solidFill>
              </a:rPr>
              <a:t>或</a:t>
            </a:r>
            <a:r>
              <a:rPr lang="en-US" altLang="zh-TW" b="1" dirty="0">
                <a:solidFill>
                  <a:srgbClr val="FF0000"/>
                </a:solidFill>
              </a:rPr>
              <a:t>Line</a:t>
            </a:r>
            <a:r>
              <a:rPr lang="zh-TW" altLang="en-US" b="1" dirty="0">
                <a:solidFill>
                  <a:srgbClr val="FF0000"/>
                </a:solidFill>
              </a:rPr>
              <a:t>等通訊軟體先留下文字紀錄</a:t>
            </a:r>
            <a:r>
              <a:rPr lang="zh-TW" altLang="en-US" dirty="0" smtClean="0"/>
              <a:t>，</a:t>
            </a:r>
            <a:r>
              <a:rPr lang="zh-TW" altLang="en-US" dirty="0"/>
              <a:t>經實習機構逐級核章後，於每月返校座談時給指導教授簽核，最後再</a:t>
            </a:r>
            <a:r>
              <a:rPr lang="zh-TW" altLang="en-US" dirty="0" smtClean="0"/>
              <a:t>交回正本</a:t>
            </a:r>
            <a:r>
              <a:rPr lang="zh-TW" altLang="en-US" dirty="0"/>
              <a:t>給師培處</a:t>
            </a:r>
            <a:r>
              <a:rPr lang="zh-TW" altLang="en-US" dirty="0" smtClean="0"/>
              <a:t>。</a:t>
            </a:r>
            <a:endParaRPr lang="zh-TW" altLang="en-US" dirty="0"/>
          </a:p>
        </p:txBody>
      </p:sp>
    </p:spTree>
    <p:extLst>
      <p:ext uri="{BB962C8B-B14F-4D97-AF65-F5344CB8AC3E}">
        <p14:creationId xmlns:p14="http://schemas.microsoft.com/office/powerpoint/2010/main" val="17127900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1244873"/>
            <a:ext cx="8229600" cy="857250"/>
          </a:xfrm>
        </p:spPr>
        <p:txBody>
          <a:bodyPr/>
          <a:lstStyle/>
          <a:p>
            <a:pPr algn="l"/>
            <a:r>
              <a:rPr lang="zh-TW" altLang="en-US" sz="2400" dirty="0"/>
              <a:t>依師資培育之大學及教育實習機構辦理教育實習辦法</a:t>
            </a:r>
          </a:p>
        </p:txBody>
      </p:sp>
      <p:sp>
        <p:nvSpPr>
          <p:cNvPr id="3" name="內容版面配置區 2"/>
          <p:cNvSpPr>
            <a:spLocks noGrp="1"/>
          </p:cNvSpPr>
          <p:nvPr>
            <p:ph idx="1"/>
          </p:nvPr>
        </p:nvSpPr>
        <p:spPr>
          <a:xfrm>
            <a:off x="457200" y="1862827"/>
            <a:ext cx="8229600" cy="3394472"/>
          </a:xfrm>
        </p:spPr>
        <p:txBody>
          <a:bodyPr/>
          <a:lstStyle/>
          <a:p>
            <a:r>
              <a:rPr lang="zh-TW" altLang="en-US" dirty="0" smtClean="0">
                <a:solidFill>
                  <a:srgbClr val="FF0000"/>
                </a:solidFill>
              </a:rPr>
              <a:t>第二十三條第一項須符合（</a:t>
            </a:r>
            <a:r>
              <a:rPr lang="en-US" altLang="zh-TW" dirty="0" smtClean="0">
                <a:solidFill>
                  <a:srgbClr val="FF0000"/>
                </a:solidFill>
              </a:rPr>
              <a:t>1</a:t>
            </a:r>
            <a:r>
              <a:rPr lang="zh-TW" altLang="en-US" dirty="0" smtClean="0">
                <a:solidFill>
                  <a:srgbClr val="FF0000"/>
                </a:solidFill>
              </a:rPr>
              <a:t>）</a:t>
            </a:r>
            <a:endParaRPr lang="en-US" altLang="zh-TW" dirty="0" smtClean="0">
              <a:solidFill>
                <a:srgbClr val="FF0000"/>
              </a:solidFill>
            </a:endParaRPr>
          </a:p>
          <a:p>
            <a:r>
              <a:rPr lang="zh-TW" altLang="en-US" dirty="0">
                <a:solidFill>
                  <a:srgbClr val="FF0000"/>
                </a:solidFill>
              </a:rPr>
              <a:t>第二十三</a:t>
            </a:r>
            <a:r>
              <a:rPr lang="zh-TW" altLang="en-US" dirty="0" smtClean="0">
                <a:solidFill>
                  <a:srgbClr val="FF0000"/>
                </a:solidFill>
              </a:rPr>
              <a:t>條第二項須符合（</a:t>
            </a:r>
            <a:r>
              <a:rPr lang="en-US" altLang="zh-TW" dirty="0" smtClean="0">
                <a:solidFill>
                  <a:srgbClr val="FF0000"/>
                </a:solidFill>
              </a:rPr>
              <a:t>1</a:t>
            </a:r>
            <a:r>
              <a:rPr lang="zh-TW" altLang="en-US" dirty="0" smtClean="0">
                <a:solidFill>
                  <a:srgbClr val="FF0000"/>
                </a:solidFill>
              </a:rPr>
              <a:t>）</a:t>
            </a:r>
            <a:r>
              <a:rPr lang="en-US" altLang="zh-TW" dirty="0" smtClean="0">
                <a:solidFill>
                  <a:srgbClr val="FF0000"/>
                </a:solidFill>
              </a:rPr>
              <a:t>+</a:t>
            </a:r>
            <a:r>
              <a:rPr lang="zh-TW" altLang="en-US" dirty="0" smtClean="0">
                <a:solidFill>
                  <a:srgbClr val="FF0000"/>
                </a:solidFill>
              </a:rPr>
              <a:t>（</a:t>
            </a:r>
            <a:r>
              <a:rPr lang="en-US" altLang="zh-TW" dirty="0" smtClean="0">
                <a:solidFill>
                  <a:srgbClr val="FF0000"/>
                </a:solidFill>
              </a:rPr>
              <a:t>2</a:t>
            </a:r>
            <a:r>
              <a:rPr lang="zh-TW" altLang="en-US" dirty="0" smtClean="0">
                <a:solidFill>
                  <a:srgbClr val="FF0000"/>
                </a:solidFill>
              </a:rPr>
              <a:t>）</a:t>
            </a:r>
            <a:endParaRPr lang="en-US" altLang="zh-TW" dirty="0" smtClean="0">
              <a:solidFill>
                <a:srgbClr val="FF0000"/>
              </a:solidFill>
            </a:endParaRPr>
          </a:p>
          <a:p>
            <a:endParaRPr lang="zh-TW" altLang="en-US" dirty="0"/>
          </a:p>
        </p:txBody>
      </p:sp>
      <p:pic>
        <p:nvPicPr>
          <p:cNvPr id="4" name="圖片 3"/>
          <p:cNvPicPr/>
          <p:nvPr/>
        </p:nvPicPr>
        <p:blipFill rotWithShape="1">
          <a:blip r:embed="rId2"/>
          <a:srcRect l="22273" t="39170" r="22585" b="31078"/>
          <a:stretch/>
        </p:blipFill>
        <p:spPr bwMode="auto">
          <a:xfrm>
            <a:off x="457200" y="2720076"/>
            <a:ext cx="8046894" cy="2646294"/>
          </a:xfrm>
          <a:prstGeom prst="rect">
            <a:avLst/>
          </a:prstGeom>
          <a:ln>
            <a:noFill/>
          </a:ln>
          <a:extLst>
            <a:ext uri="{53640926-AAD7-44D8-BBD7-CCE9431645EC}">
              <a14:shadowObscured xmlns:a14="http://schemas.microsoft.com/office/drawing/2010/main"/>
            </a:ext>
          </a:extLst>
        </p:spPr>
      </p:pic>
      <p:sp>
        <p:nvSpPr>
          <p:cNvPr id="6" name="文字方塊 5"/>
          <p:cNvSpPr txBox="1"/>
          <p:nvPr/>
        </p:nvSpPr>
        <p:spPr>
          <a:xfrm>
            <a:off x="1277634" y="4296197"/>
            <a:ext cx="810090" cy="369332"/>
          </a:xfrm>
          <a:prstGeom prst="rect">
            <a:avLst/>
          </a:prstGeom>
          <a:noFill/>
        </p:spPr>
        <p:txBody>
          <a:bodyPr wrap="square" rtlCol="0">
            <a:spAutoFit/>
          </a:bodyPr>
          <a:lstStyle/>
          <a:p>
            <a:r>
              <a:rPr lang="zh-TW" altLang="en-US" b="1" dirty="0">
                <a:solidFill>
                  <a:srgbClr val="FF0000"/>
                </a:solidFill>
              </a:rPr>
              <a:t>（</a:t>
            </a:r>
            <a:r>
              <a:rPr lang="en-US" altLang="zh-TW" b="1" dirty="0">
                <a:solidFill>
                  <a:srgbClr val="FF0000"/>
                </a:solidFill>
              </a:rPr>
              <a:t>1</a:t>
            </a:r>
            <a:r>
              <a:rPr lang="zh-TW" altLang="en-US" b="1" dirty="0">
                <a:solidFill>
                  <a:srgbClr val="FF0000"/>
                </a:solidFill>
              </a:rPr>
              <a:t>）</a:t>
            </a:r>
          </a:p>
        </p:txBody>
      </p:sp>
      <p:sp>
        <p:nvSpPr>
          <p:cNvPr id="7" name="文字方塊 6"/>
          <p:cNvSpPr txBox="1"/>
          <p:nvPr/>
        </p:nvSpPr>
        <p:spPr>
          <a:xfrm>
            <a:off x="6084168" y="4293096"/>
            <a:ext cx="810090" cy="369332"/>
          </a:xfrm>
          <a:prstGeom prst="rect">
            <a:avLst/>
          </a:prstGeom>
          <a:noFill/>
        </p:spPr>
        <p:txBody>
          <a:bodyPr wrap="square" rtlCol="0">
            <a:spAutoFit/>
          </a:bodyPr>
          <a:lstStyle/>
          <a:p>
            <a:r>
              <a:rPr lang="zh-TW" altLang="en-US" b="1" dirty="0">
                <a:solidFill>
                  <a:srgbClr val="FF0000"/>
                </a:solidFill>
              </a:rPr>
              <a:t>（</a:t>
            </a:r>
            <a:r>
              <a:rPr lang="en-US" altLang="zh-TW" b="1" dirty="0">
                <a:solidFill>
                  <a:srgbClr val="FF0000"/>
                </a:solidFill>
              </a:rPr>
              <a:t>2</a:t>
            </a:r>
            <a:r>
              <a:rPr lang="zh-TW" altLang="en-US" b="1" dirty="0">
                <a:solidFill>
                  <a:srgbClr val="FF0000"/>
                </a:solidFill>
              </a:rPr>
              <a:t>）</a:t>
            </a:r>
          </a:p>
        </p:txBody>
      </p:sp>
    </p:spTree>
    <p:extLst>
      <p:ext uri="{BB962C8B-B14F-4D97-AF65-F5344CB8AC3E}">
        <p14:creationId xmlns:p14="http://schemas.microsoft.com/office/powerpoint/2010/main" val="2177205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179512" y="160192"/>
            <a:ext cx="7634809" cy="1320800"/>
          </a:xfrm>
        </p:spPr>
        <p:txBody>
          <a:bodyPr>
            <a:normAutofit/>
          </a:bodyPr>
          <a:lstStyle/>
          <a:p>
            <a:r>
              <a:rPr lang="zh-TW" altLang="en-US" dirty="0" smtClean="0"/>
              <a:t>補充：</a:t>
            </a:r>
            <a:r>
              <a:rPr lang="en-US" altLang="zh-TW" dirty="0" smtClean="0"/>
              <a:t>E-mail</a:t>
            </a:r>
            <a:r>
              <a:rPr lang="zh-TW" altLang="en-US" dirty="0" smtClean="0"/>
              <a:t>書信禮儀</a:t>
            </a:r>
            <a:r>
              <a:rPr lang="en-US" altLang="zh-TW" dirty="0" smtClean="0"/>
              <a:t/>
            </a:r>
            <a:br>
              <a:rPr lang="en-US" altLang="zh-TW" dirty="0" smtClean="0"/>
            </a:br>
            <a:endParaRPr lang="zh-TW" altLang="en-US" dirty="0"/>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t>31</a:t>
            </a:fld>
            <a:endParaRPr lang="zh-TW" altLang="en-US"/>
          </a:p>
        </p:txBody>
      </p:sp>
      <p:graphicFrame>
        <p:nvGraphicFramePr>
          <p:cNvPr id="5" name="資料庫圖表 4"/>
          <p:cNvGraphicFramePr/>
          <p:nvPr>
            <p:extLst>
              <p:ext uri="{D42A27DB-BD31-4B8C-83A1-F6EECF244321}">
                <p14:modId xmlns:p14="http://schemas.microsoft.com/office/powerpoint/2010/main" val="4184395932"/>
              </p:ext>
            </p:extLst>
          </p:nvPr>
        </p:nvGraphicFramePr>
        <p:xfrm>
          <a:off x="-612576" y="1856407"/>
          <a:ext cx="8568952"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矩形 1"/>
          <p:cNvSpPr/>
          <p:nvPr/>
        </p:nvSpPr>
        <p:spPr>
          <a:xfrm>
            <a:off x="251520" y="812121"/>
            <a:ext cx="6840760" cy="923330"/>
          </a:xfrm>
          <a:prstGeom prst="rect">
            <a:avLst/>
          </a:prstGeom>
        </p:spPr>
        <p:txBody>
          <a:bodyPr wrap="square">
            <a:spAutoFit/>
          </a:bodyPr>
          <a:lstStyle/>
          <a:p>
            <a:pPr algn="just"/>
            <a:r>
              <a:rPr lang="zh-TW" altLang="en-US" dirty="0"/>
              <a:t>有許多同學實習時遇到問題，</a:t>
            </a:r>
            <a:r>
              <a:rPr lang="en-US" altLang="zh-TW" dirty="0" smtClean="0"/>
              <a:t>E-mail</a:t>
            </a:r>
            <a:r>
              <a:rPr lang="zh-TW" altLang="en-US" dirty="0" smtClean="0"/>
              <a:t>給師培處卻主旨空白、題意不清甚至沒有署名，影響處理時效，為提供更好的服務品質，請各位同學書寫</a:t>
            </a:r>
            <a:r>
              <a:rPr lang="en-US" altLang="zh-TW" dirty="0" smtClean="0"/>
              <a:t>E-mail</a:t>
            </a:r>
            <a:r>
              <a:rPr lang="zh-TW" altLang="en-US" dirty="0" smtClean="0"/>
              <a:t>時務必留意以下格式：</a:t>
            </a:r>
            <a:endParaRPr lang="zh-TW" altLang="en-US" dirty="0"/>
          </a:p>
        </p:txBody>
      </p:sp>
    </p:spTree>
    <p:extLst>
      <p:ext uri="{BB962C8B-B14F-4D97-AF65-F5344CB8AC3E}">
        <p14:creationId xmlns:p14="http://schemas.microsoft.com/office/powerpoint/2010/main" val="28366494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30920" y="260648"/>
            <a:ext cx="7421400" cy="1143000"/>
          </a:xfrm>
        </p:spPr>
        <p:txBody>
          <a:bodyPr>
            <a:noAutofit/>
          </a:bodyPr>
          <a:lstStyle/>
          <a:p>
            <a:pPr marL="624078" indent="-514350"/>
            <a:r>
              <a:rPr lang="zh-TW" altLang="en-US" dirty="0" smtClean="0"/>
              <a:t>補助教育實習助學金</a:t>
            </a:r>
            <a:endParaRPr lang="en-US" altLang="zh-TW" dirty="0"/>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32</a:t>
            </a:fld>
            <a:endParaRPr lang="zh-TW" altLang="en-US"/>
          </a:p>
        </p:txBody>
      </p:sp>
      <p:sp>
        <p:nvSpPr>
          <p:cNvPr id="4" name="內容版面配置區 3"/>
          <p:cNvSpPr>
            <a:spLocks noGrp="1"/>
          </p:cNvSpPr>
          <p:nvPr>
            <p:ph idx="1"/>
          </p:nvPr>
        </p:nvSpPr>
        <p:spPr>
          <a:xfrm>
            <a:off x="457200" y="1481329"/>
            <a:ext cx="6707088" cy="4755983"/>
          </a:xfrm>
        </p:spPr>
        <p:txBody>
          <a:bodyPr>
            <a:normAutofit/>
          </a:bodyPr>
          <a:lstStyle/>
          <a:p>
            <a:pPr algn="just"/>
            <a:r>
              <a:rPr lang="zh-TW" altLang="en-US" sz="2400" dirty="0" smtClean="0">
                <a:latin typeface="+mn-ea"/>
              </a:rPr>
              <a:t>每人</a:t>
            </a:r>
            <a:r>
              <a:rPr lang="zh-TW" altLang="en-US" sz="2400" dirty="0" smtClean="0">
                <a:latin typeface="+mn-ea"/>
              </a:rPr>
              <a:t>每月</a:t>
            </a:r>
            <a:r>
              <a:rPr lang="en-US" altLang="zh-TW" sz="2400" dirty="0" smtClean="0">
                <a:latin typeface="+mn-ea"/>
              </a:rPr>
              <a:t>10</a:t>
            </a:r>
            <a:r>
              <a:rPr lang="en-US" altLang="zh-TW" sz="2400" dirty="0">
                <a:latin typeface="+mn-ea"/>
              </a:rPr>
              <a:t>,</a:t>
            </a:r>
            <a:r>
              <a:rPr lang="en-US" altLang="zh-TW" sz="2400" dirty="0" smtClean="0">
                <a:latin typeface="+mn-ea"/>
              </a:rPr>
              <a:t>000</a:t>
            </a:r>
            <a:r>
              <a:rPr lang="zh-TW" altLang="en-US" sz="2400" dirty="0" smtClean="0">
                <a:latin typeface="+mn-ea"/>
              </a:rPr>
              <a:t>元，共可受領</a:t>
            </a:r>
            <a:r>
              <a:rPr lang="en-US" altLang="zh-TW" sz="2400" dirty="0" smtClean="0">
                <a:latin typeface="+mn-ea"/>
              </a:rPr>
              <a:t>6</a:t>
            </a:r>
            <a:r>
              <a:rPr lang="zh-TW" altLang="en-US" sz="2400" dirty="0" smtClean="0">
                <a:latin typeface="+mn-ea"/>
              </a:rPr>
              <a:t>個月。</a:t>
            </a:r>
            <a:endParaRPr lang="en-US" altLang="zh-TW" sz="2400" dirty="0" smtClean="0">
              <a:latin typeface="+mn-ea"/>
            </a:endParaRPr>
          </a:p>
          <a:p>
            <a:pPr algn="just"/>
            <a:r>
              <a:rPr lang="zh-TW" altLang="en-US" sz="2400" dirty="0" smtClean="0">
                <a:latin typeface="+mn-ea"/>
              </a:rPr>
              <a:t>依據教育部落實教育實習輔導工作實施要點規定，得補助實習學生教育實習獎助金，補助情形依教育部年度預算經費審核結果為主</a:t>
            </a:r>
            <a:r>
              <a:rPr lang="zh-TW" altLang="en-US" sz="2400" dirty="0" smtClean="0">
                <a:latin typeface="+mn-ea"/>
              </a:rPr>
              <a:t>。</a:t>
            </a:r>
            <a:endParaRPr lang="en-US" altLang="zh-TW" sz="2400" dirty="0" smtClean="0">
              <a:latin typeface="+mn-ea"/>
            </a:endParaRPr>
          </a:p>
          <a:p>
            <a:pPr algn="just"/>
            <a:r>
              <a:rPr lang="zh-TW" altLang="en-US" sz="2400" dirty="0">
                <a:latin typeface="+mn-ea"/>
              </a:rPr>
              <a:t>一般</a:t>
            </a:r>
            <a:r>
              <a:rPr lang="zh-TW" altLang="en-US" sz="2400" dirty="0" smtClean="0">
                <a:latin typeface="+mn-ea"/>
              </a:rPr>
              <a:t>於</a:t>
            </a:r>
            <a:r>
              <a:rPr lang="zh-TW" altLang="en-US" sz="2400" dirty="0">
                <a:latin typeface="+mn-ea"/>
              </a:rPr>
              <a:t>每月底送件進行核撥該月獎助金，於下個月中旬前入帳，不再另行</a:t>
            </a:r>
            <a:r>
              <a:rPr lang="zh-TW" altLang="en-US" sz="2400" dirty="0" smtClean="0">
                <a:latin typeface="+mn-ea"/>
              </a:rPr>
              <a:t>通知。</a:t>
            </a:r>
            <a:endParaRPr lang="en-US" altLang="zh-TW" sz="2400" dirty="0" smtClean="0">
              <a:latin typeface="+mn-ea"/>
            </a:endParaRPr>
          </a:p>
          <a:p>
            <a:pPr algn="just"/>
            <a:r>
              <a:rPr lang="en-US" altLang="zh-TW" sz="2400" dirty="0" smtClean="0">
                <a:latin typeface="+mn-ea"/>
              </a:rPr>
              <a:t>113</a:t>
            </a:r>
            <a:r>
              <a:rPr lang="zh-TW" altLang="en-US" sz="2400" dirty="0" smtClean="0">
                <a:latin typeface="+mn-ea"/>
              </a:rPr>
              <a:t>學年度</a:t>
            </a:r>
            <a:r>
              <a:rPr lang="zh-TW" altLang="en-US" sz="2400" dirty="0" smtClean="0">
                <a:latin typeface="+mn-ea"/>
              </a:rPr>
              <a:t>第</a:t>
            </a:r>
            <a:r>
              <a:rPr lang="en-US" altLang="zh-TW" sz="2400" dirty="0">
                <a:latin typeface="+mn-ea"/>
              </a:rPr>
              <a:t>2</a:t>
            </a:r>
            <a:r>
              <a:rPr lang="zh-TW" altLang="en-US" sz="2400" dirty="0" smtClean="0">
                <a:latin typeface="+mn-ea"/>
              </a:rPr>
              <a:t>學期</a:t>
            </a:r>
            <a:r>
              <a:rPr lang="zh-TW" altLang="en-US" sz="2400" dirty="0" smtClean="0">
                <a:latin typeface="+mn-ea"/>
              </a:rPr>
              <a:t>的補助款尚未確定何時會審核通過撥款，請各位同學耐心等候。</a:t>
            </a:r>
            <a:endParaRPr lang="en-US" altLang="zh-TW" sz="2400" dirty="0" smtClean="0">
              <a:latin typeface="+mn-ea"/>
            </a:endParaRPr>
          </a:p>
          <a:p>
            <a:endParaRPr lang="en-US" altLang="zh-TW" dirty="0"/>
          </a:p>
        </p:txBody>
      </p:sp>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8224" y="3829977"/>
            <a:ext cx="2014910" cy="2808237"/>
          </a:xfrm>
          <a:prstGeom prst="rect">
            <a:avLst/>
          </a:prstGeom>
        </p:spPr>
      </p:pic>
    </p:spTree>
    <p:extLst>
      <p:ext uri="{BB962C8B-B14F-4D97-AF65-F5344CB8AC3E}">
        <p14:creationId xmlns:p14="http://schemas.microsoft.com/office/powerpoint/2010/main" val="8148469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30920" y="260648"/>
            <a:ext cx="7421400" cy="1143000"/>
          </a:xfrm>
        </p:spPr>
        <p:txBody>
          <a:bodyPr>
            <a:noAutofit/>
          </a:bodyPr>
          <a:lstStyle/>
          <a:p>
            <a:pPr marL="624078" indent="-514350"/>
            <a:r>
              <a:rPr lang="zh-TW" altLang="en-US" dirty="0" smtClean="0"/>
              <a:t>補助教育實習助學金</a:t>
            </a:r>
            <a:endParaRPr lang="en-US" altLang="zh-TW" dirty="0"/>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33</a:t>
            </a:fld>
            <a:endParaRPr lang="zh-TW" altLang="en-US"/>
          </a:p>
        </p:txBody>
      </p:sp>
      <p:sp>
        <p:nvSpPr>
          <p:cNvPr id="4" name="內容版面配置區 3"/>
          <p:cNvSpPr>
            <a:spLocks noGrp="1"/>
          </p:cNvSpPr>
          <p:nvPr>
            <p:ph idx="1"/>
          </p:nvPr>
        </p:nvSpPr>
        <p:spPr>
          <a:xfrm>
            <a:off x="457200" y="1481329"/>
            <a:ext cx="6923112" cy="4755983"/>
          </a:xfrm>
        </p:spPr>
        <p:txBody>
          <a:bodyPr>
            <a:normAutofit/>
          </a:bodyPr>
          <a:lstStyle/>
          <a:p>
            <a:r>
              <a:rPr lang="zh-TW" altLang="en-US" sz="2400" dirty="0" smtClean="0">
                <a:latin typeface="+mn-ea"/>
              </a:rPr>
              <a:t>補助</a:t>
            </a:r>
            <a:r>
              <a:rPr lang="zh-TW" altLang="en-US" sz="2400" dirty="0">
                <a:latin typeface="+mn-ea"/>
              </a:rPr>
              <a:t>規定：</a:t>
            </a:r>
            <a:br>
              <a:rPr lang="zh-TW" altLang="en-US" sz="2400" dirty="0">
                <a:latin typeface="+mn-ea"/>
              </a:rPr>
            </a:br>
            <a:r>
              <a:rPr lang="en-US" altLang="zh-TW" sz="2400" dirty="0" smtClean="0">
                <a:latin typeface="+mn-ea"/>
              </a:rPr>
              <a:t>1.</a:t>
            </a:r>
            <a:r>
              <a:rPr lang="zh-TW" altLang="en-US" sz="2400" dirty="0" smtClean="0">
                <a:latin typeface="+mn-ea"/>
              </a:rPr>
              <a:t>受</a:t>
            </a:r>
            <a:r>
              <a:rPr lang="zh-TW" altLang="en-US" sz="2400" dirty="0">
                <a:latin typeface="+mn-ea"/>
              </a:rPr>
              <a:t>補助者，以補助一次為限，不得重複申請補助。</a:t>
            </a:r>
            <a:br>
              <a:rPr lang="zh-TW" altLang="en-US" sz="2400" dirty="0">
                <a:latin typeface="+mn-ea"/>
              </a:rPr>
            </a:br>
            <a:r>
              <a:rPr lang="en-US" altLang="zh-TW" sz="2400" dirty="0" smtClean="0">
                <a:latin typeface="+mn-ea"/>
              </a:rPr>
              <a:t>2.</a:t>
            </a:r>
            <a:r>
              <a:rPr lang="zh-TW" altLang="en-US" sz="2400" b="1" u="sng" dirty="0" smtClean="0">
                <a:solidFill>
                  <a:srgbClr val="FF0000"/>
                </a:solidFill>
                <a:latin typeface="+mn-ea"/>
              </a:rPr>
              <a:t>實習</a:t>
            </a:r>
            <a:r>
              <a:rPr lang="zh-TW" altLang="en-US" sz="2400" b="1" u="sng" dirty="0" smtClean="0">
                <a:solidFill>
                  <a:srgbClr val="FF0000"/>
                </a:solidFill>
                <a:latin typeface="+mn-ea"/>
              </a:rPr>
              <a:t>當月</a:t>
            </a:r>
            <a:r>
              <a:rPr lang="zh-TW" altLang="en-US" sz="2400" b="1" u="sng" dirty="0">
                <a:solidFill>
                  <a:srgbClr val="FF0000"/>
                </a:solidFill>
                <a:latin typeface="+mn-ea"/>
              </a:rPr>
              <a:t>分</a:t>
            </a:r>
            <a:r>
              <a:rPr lang="zh-TW" altLang="en-US" sz="2400" b="1" u="sng" dirty="0" smtClean="0">
                <a:solidFill>
                  <a:srgbClr val="FF0000"/>
                </a:solidFill>
                <a:latin typeface="+mn-ea"/>
              </a:rPr>
              <a:t>請假</a:t>
            </a:r>
            <a:r>
              <a:rPr lang="zh-TW" altLang="en-US" sz="2400" b="1" u="sng" dirty="0">
                <a:solidFill>
                  <a:srgbClr val="FF0000"/>
                </a:solidFill>
                <a:latin typeface="+mn-ea"/>
              </a:rPr>
              <a:t>超過十日者</a:t>
            </a:r>
            <a:r>
              <a:rPr lang="zh-TW" altLang="en-US" sz="2400" dirty="0">
                <a:latin typeface="+mn-ea"/>
              </a:rPr>
              <a:t>，該</a:t>
            </a:r>
            <a:r>
              <a:rPr lang="zh-TW" altLang="en-US" sz="2400" dirty="0" smtClean="0">
                <a:latin typeface="+mn-ea"/>
              </a:rPr>
              <a:t>月分不予</a:t>
            </a:r>
            <a:r>
              <a:rPr lang="zh-TW" altLang="en-US" sz="2400" dirty="0">
                <a:latin typeface="+mn-ea"/>
              </a:rPr>
              <a:t>補助。並請主動告知本校。</a:t>
            </a:r>
            <a:br>
              <a:rPr lang="zh-TW" altLang="en-US" sz="2400" dirty="0">
                <a:latin typeface="+mn-ea"/>
              </a:rPr>
            </a:br>
            <a:r>
              <a:rPr lang="en-US" altLang="zh-TW" sz="2400" dirty="0" smtClean="0">
                <a:latin typeface="+mn-ea"/>
              </a:rPr>
              <a:t>3.</a:t>
            </a:r>
            <a:r>
              <a:rPr lang="zh-TW" altLang="en-US" sz="2400" dirty="0" smtClean="0">
                <a:latin typeface="+mn-ea"/>
              </a:rPr>
              <a:t>中止</a:t>
            </a:r>
            <a:r>
              <a:rPr lang="zh-TW" altLang="en-US" sz="2400" dirty="0">
                <a:latin typeface="+mn-ea"/>
              </a:rPr>
              <a:t>實習者，應停止補助。但其重新申請實習後，得申請未曾受領補助之月份。</a:t>
            </a:r>
            <a:br>
              <a:rPr lang="zh-TW" altLang="en-US" sz="2400" dirty="0">
                <a:latin typeface="+mn-ea"/>
              </a:rPr>
            </a:br>
            <a:r>
              <a:rPr lang="en-US" altLang="zh-TW" sz="2400" dirty="0" smtClean="0">
                <a:latin typeface="+mn-ea"/>
              </a:rPr>
              <a:t>4.</a:t>
            </a:r>
            <a:r>
              <a:rPr lang="zh-TW" altLang="en-US" sz="2400" dirty="0" smtClean="0">
                <a:latin typeface="+mn-ea"/>
              </a:rPr>
              <a:t>延長</a:t>
            </a:r>
            <a:r>
              <a:rPr lang="zh-TW" altLang="en-US" sz="2400" dirty="0">
                <a:latin typeface="+mn-ea"/>
              </a:rPr>
              <a:t>實習之</a:t>
            </a:r>
            <a:r>
              <a:rPr lang="zh-TW" altLang="en-US" sz="2400" dirty="0" smtClean="0">
                <a:latin typeface="+mn-ea"/>
              </a:rPr>
              <a:t>月分，</a:t>
            </a:r>
            <a:r>
              <a:rPr lang="zh-TW" altLang="en-US" sz="2400" dirty="0">
                <a:latin typeface="+mn-ea"/>
              </a:rPr>
              <a:t>不予補助。</a:t>
            </a:r>
            <a:br>
              <a:rPr lang="zh-TW" altLang="en-US" sz="2400" dirty="0">
                <a:latin typeface="+mn-ea"/>
              </a:rPr>
            </a:br>
            <a:r>
              <a:rPr lang="en-US" altLang="zh-TW" sz="2400" dirty="0" smtClean="0">
                <a:latin typeface="+mn-ea"/>
              </a:rPr>
              <a:t>5.</a:t>
            </a:r>
            <a:r>
              <a:rPr lang="zh-TW" altLang="en-US" sz="2400" dirty="0" smtClean="0">
                <a:latin typeface="+mn-ea"/>
              </a:rPr>
              <a:t>清</a:t>
            </a:r>
            <a:r>
              <a:rPr lang="zh-TW" altLang="en-US" sz="2400" dirty="0">
                <a:latin typeface="+mn-ea"/>
              </a:rPr>
              <a:t>寒實習學生助學金得同時請領。</a:t>
            </a:r>
          </a:p>
          <a:p>
            <a:endParaRPr lang="en-US" altLang="zh-TW" dirty="0"/>
          </a:p>
        </p:txBody>
      </p:sp>
    </p:spTree>
    <p:extLst>
      <p:ext uri="{BB962C8B-B14F-4D97-AF65-F5344CB8AC3E}">
        <p14:creationId xmlns:p14="http://schemas.microsoft.com/office/powerpoint/2010/main" val="14407574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實習平臺操作說明會參與</a:t>
            </a:r>
          </a:p>
        </p:txBody>
      </p:sp>
      <p:sp>
        <p:nvSpPr>
          <p:cNvPr id="3" name="內容版面配置區 2"/>
          <p:cNvSpPr>
            <a:spLocks noGrp="1"/>
          </p:cNvSpPr>
          <p:nvPr>
            <p:ph idx="1"/>
          </p:nvPr>
        </p:nvSpPr>
        <p:spPr/>
        <p:txBody>
          <a:bodyPr>
            <a:normAutofit/>
          </a:bodyPr>
          <a:lstStyle/>
          <a:p>
            <a:pPr algn="just"/>
            <a:r>
              <a:rPr lang="zh-TW" altLang="zh-TW" sz="2400" dirty="0"/>
              <a:t>（一）</a:t>
            </a:r>
            <a:r>
              <a:rPr lang="en-US" altLang="zh-TW" sz="2400" dirty="0"/>
              <a:t>114</a:t>
            </a:r>
            <a:r>
              <a:rPr lang="zh-TW" altLang="zh-TW" sz="2400" dirty="0"/>
              <a:t>年</a:t>
            </a:r>
            <a:r>
              <a:rPr lang="en-US" altLang="zh-TW" sz="2400" dirty="0"/>
              <a:t>1</a:t>
            </a:r>
            <a:r>
              <a:rPr lang="zh-TW" altLang="zh-TW" sz="2400" dirty="0"/>
              <a:t>月</a:t>
            </a:r>
            <a:r>
              <a:rPr lang="en-US" altLang="zh-TW" sz="2400" dirty="0"/>
              <a:t>21</a:t>
            </a:r>
            <a:r>
              <a:rPr lang="zh-TW" altLang="zh-TW" sz="2400" dirty="0"/>
              <a:t>日</a:t>
            </a:r>
            <a:r>
              <a:rPr lang="zh-TW" altLang="zh-TW" sz="2400" dirty="0" smtClean="0"/>
              <a:t>（</a:t>
            </a:r>
            <a:r>
              <a:rPr lang="zh-TW" altLang="en-US" sz="2400" dirty="0" smtClean="0"/>
              <a:t>二</a:t>
            </a:r>
            <a:r>
              <a:rPr lang="zh-TW" altLang="zh-TW" sz="2400" dirty="0" smtClean="0"/>
              <a:t>）</a:t>
            </a:r>
            <a:r>
              <a:rPr lang="en-US" altLang="zh-TW" sz="2400" dirty="0"/>
              <a:t>1400-1600</a:t>
            </a:r>
            <a:r>
              <a:rPr lang="zh-TW" altLang="zh-TW" sz="2400" dirty="0"/>
              <a:t>彰化師範大學辦理實習平臺操作說明會，操作手冊、簡報及請假所需公文見附件。</a:t>
            </a:r>
          </a:p>
          <a:p>
            <a:pPr algn="just"/>
            <a:r>
              <a:rPr lang="zh-TW" altLang="zh-TW" sz="2400" dirty="0"/>
              <a:t>（二）辦理方式：</a:t>
            </a:r>
            <a:r>
              <a:rPr lang="en-US" altLang="zh-TW" sz="2400" dirty="0" err="1"/>
              <a:t>Webex</a:t>
            </a:r>
            <a:r>
              <a:rPr lang="zh-TW" altLang="zh-TW" sz="2400" dirty="0"/>
              <a:t>線上會議室</a:t>
            </a:r>
            <a:r>
              <a:rPr lang="en-US" altLang="zh-TW" sz="2400" dirty="0"/>
              <a:t>(</a:t>
            </a:r>
            <a:r>
              <a:rPr lang="zh-TW" altLang="zh-TW" sz="2400" dirty="0"/>
              <a:t>會議連結：</a:t>
            </a:r>
          </a:p>
          <a:p>
            <a:pPr algn="just"/>
            <a:r>
              <a:rPr lang="en-US" altLang="zh-TW" sz="2400" dirty="0"/>
              <a:t>https://reurl.cc/Nbp53n</a:t>
            </a:r>
            <a:r>
              <a:rPr lang="zh-TW" altLang="zh-TW" sz="2400" dirty="0"/>
              <a:t>；會議號：</a:t>
            </a:r>
            <a:r>
              <a:rPr lang="en-US" altLang="zh-TW" sz="2400" dirty="0"/>
              <a:t>2644 313 7465</a:t>
            </a:r>
            <a:r>
              <a:rPr lang="zh-TW" altLang="zh-TW" sz="2400" dirty="0"/>
              <a:t>密碼：</a:t>
            </a:r>
            <a:r>
              <a:rPr lang="en-US" altLang="zh-TW" sz="2400" dirty="0"/>
              <a:t> 0121)</a:t>
            </a:r>
            <a:r>
              <a:rPr lang="zh-TW" altLang="zh-TW" sz="2400" dirty="0"/>
              <a:t>。</a:t>
            </a:r>
            <a:endParaRPr lang="zh-TW" altLang="en-US" sz="2400" dirty="0"/>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34</a:t>
            </a:fld>
            <a:endParaRPr lang="zh-TW" altLang="en-US"/>
          </a:p>
        </p:txBody>
      </p:sp>
    </p:spTree>
    <p:extLst>
      <p:ext uri="{BB962C8B-B14F-4D97-AF65-F5344CB8AC3E}">
        <p14:creationId xmlns:p14="http://schemas.microsoft.com/office/powerpoint/2010/main" val="25847216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179512" y="160192"/>
            <a:ext cx="7634809" cy="1320800"/>
          </a:xfrm>
        </p:spPr>
        <p:txBody>
          <a:bodyPr>
            <a:normAutofit/>
          </a:bodyPr>
          <a:lstStyle/>
          <a:p>
            <a:r>
              <a:rPr lang="zh-TW" altLang="en-US" dirty="0" smtClean="0"/>
              <a:t>補充：</a:t>
            </a:r>
            <a:r>
              <a:rPr lang="en-US" altLang="zh-TW" dirty="0" smtClean="0"/>
              <a:t>E-mail</a:t>
            </a:r>
            <a:r>
              <a:rPr lang="zh-TW" altLang="en-US" dirty="0" smtClean="0"/>
              <a:t>書信禮儀</a:t>
            </a:r>
            <a:r>
              <a:rPr lang="en-US" altLang="zh-TW" dirty="0" smtClean="0"/>
              <a:t>(</a:t>
            </a:r>
            <a:r>
              <a:rPr lang="zh-TW" altLang="en-US" dirty="0" smtClean="0"/>
              <a:t>範例</a:t>
            </a:r>
            <a:r>
              <a:rPr lang="en-US" altLang="zh-TW" dirty="0" smtClean="0"/>
              <a:t>)</a:t>
            </a:r>
            <a:br>
              <a:rPr lang="en-US" altLang="zh-TW" dirty="0" smtClean="0"/>
            </a:br>
            <a:endParaRPr lang="zh-TW" altLang="en-US" dirty="0"/>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t>35</a:t>
            </a:fld>
            <a:endParaRPr lang="zh-TW" altLang="en-US"/>
          </a:p>
        </p:txBody>
      </p:sp>
      <p:pic>
        <p:nvPicPr>
          <p:cNvPr id="6" name="圖片 5"/>
          <p:cNvPicPr>
            <a:picLocks noChangeAspect="1"/>
          </p:cNvPicPr>
          <p:nvPr/>
        </p:nvPicPr>
        <p:blipFill>
          <a:blip r:embed="rId2"/>
          <a:stretch>
            <a:fillRect/>
          </a:stretch>
        </p:blipFill>
        <p:spPr>
          <a:xfrm>
            <a:off x="251520" y="842358"/>
            <a:ext cx="6552728" cy="5216145"/>
          </a:xfrm>
          <a:prstGeom prst="rect">
            <a:avLst/>
          </a:prstGeom>
          <a:ln>
            <a:solidFill>
              <a:schemeClr val="tx1"/>
            </a:solidFill>
          </a:ln>
        </p:spPr>
      </p:pic>
    </p:spTree>
    <p:extLst>
      <p:ext uri="{BB962C8B-B14F-4D97-AF65-F5344CB8AC3E}">
        <p14:creationId xmlns:p14="http://schemas.microsoft.com/office/powerpoint/2010/main" val="32043162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601981" y="283711"/>
            <a:ext cx="6347713" cy="1320800"/>
          </a:xfrm>
        </p:spPr>
        <p:txBody>
          <a:bodyPr>
            <a:normAutofit/>
          </a:bodyPr>
          <a:lstStyle/>
          <a:p>
            <a:r>
              <a:rPr lang="zh-TW" altLang="en-US" dirty="0" smtClean="0"/>
              <a:t>教育實習電子檔</a:t>
            </a:r>
            <a:endParaRPr lang="zh-TW" altLang="en-US" dirty="0"/>
          </a:p>
        </p:txBody>
      </p:sp>
      <p:sp>
        <p:nvSpPr>
          <p:cNvPr id="2" name="內容版面配置區 1"/>
          <p:cNvSpPr>
            <a:spLocks noGrp="1"/>
          </p:cNvSpPr>
          <p:nvPr>
            <p:ph idx="1"/>
          </p:nvPr>
        </p:nvSpPr>
        <p:spPr>
          <a:xfrm>
            <a:off x="395536" y="1036319"/>
            <a:ext cx="8039784" cy="4179919"/>
          </a:xfrm>
        </p:spPr>
        <p:txBody>
          <a:bodyPr/>
          <a:lstStyle/>
          <a:p>
            <a:pPr marL="624078" indent="-514350">
              <a:buFont typeface="+mj-lt"/>
              <a:buAutoNum type="arabicPeriod"/>
            </a:pPr>
            <a:r>
              <a:rPr lang="zh-TW" altLang="en-US" dirty="0" smtClean="0"/>
              <a:t>半</a:t>
            </a:r>
            <a:r>
              <a:rPr lang="zh-TW" altLang="en-US" dirty="0"/>
              <a:t>年教育實習輔導手冊</a:t>
            </a:r>
            <a:endParaRPr lang="en-US" altLang="zh-TW" dirty="0"/>
          </a:p>
          <a:p>
            <a:pPr marL="624078" indent="-514350">
              <a:buFont typeface="+mj-lt"/>
              <a:buAutoNum type="arabicPeriod"/>
            </a:pPr>
            <a:r>
              <a:rPr lang="zh-TW" altLang="en-US" dirty="0" smtClean="0"/>
              <a:t>新制實習</a:t>
            </a:r>
            <a:r>
              <a:rPr lang="zh-TW" altLang="en-US" dirty="0"/>
              <a:t>成績評量手冊</a:t>
            </a:r>
            <a:endParaRPr lang="en-US" altLang="zh-TW" dirty="0"/>
          </a:p>
          <a:p>
            <a:pPr marL="624078" indent="-514350">
              <a:buFont typeface="+mj-lt"/>
              <a:buAutoNum type="arabicPeriod"/>
            </a:pPr>
            <a:r>
              <a:rPr lang="zh-TW" altLang="en-US" dirty="0" smtClean="0"/>
              <a:t>教育實習歷程檔案檔案競賽格式</a:t>
            </a:r>
            <a:endParaRPr lang="en-US" altLang="zh-TW" dirty="0" smtClean="0"/>
          </a:p>
          <a:p>
            <a:pPr marL="624078" indent="-514350">
              <a:buFont typeface="+mj-lt"/>
              <a:buAutoNum type="arabicPeriod"/>
            </a:pPr>
            <a:r>
              <a:rPr lang="zh-TW" altLang="en-US" dirty="0" smtClean="0"/>
              <a:t>教育</a:t>
            </a:r>
            <a:r>
              <a:rPr lang="zh-TW" altLang="en-US" dirty="0"/>
              <a:t>實習</a:t>
            </a:r>
            <a:r>
              <a:rPr lang="zh-TW" altLang="en-US" dirty="0" smtClean="0"/>
              <a:t>績</a:t>
            </a:r>
            <a:r>
              <a:rPr lang="zh-TW" altLang="en-US" dirty="0"/>
              <a:t>優</a:t>
            </a:r>
            <a:r>
              <a:rPr lang="zh-TW" altLang="en-US" dirty="0" smtClean="0"/>
              <a:t>獎釋例彙編</a:t>
            </a:r>
            <a:endParaRPr lang="en-US" altLang="zh-TW" dirty="0" smtClean="0"/>
          </a:p>
          <a:p>
            <a:pPr marL="624078" indent="-514350">
              <a:buFont typeface="+mj-lt"/>
              <a:buAutoNum type="arabicPeriod"/>
            </a:pPr>
            <a:r>
              <a:rPr lang="zh-TW" altLang="en-US" dirty="0" smtClean="0">
                <a:solidFill>
                  <a:schemeClr val="tx1"/>
                </a:solidFill>
              </a:rPr>
              <a:t>歷年</a:t>
            </a:r>
            <a:r>
              <a:rPr lang="zh-TW" altLang="en-US" dirty="0">
                <a:solidFill>
                  <a:schemeClr val="tx1"/>
                </a:solidFill>
              </a:rPr>
              <a:t>教師資格考試</a:t>
            </a:r>
            <a:r>
              <a:rPr lang="zh-TW" altLang="en-US" dirty="0" smtClean="0">
                <a:solidFill>
                  <a:schemeClr val="tx1"/>
                </a:solidFill>
              </a:rPr>
              <a:t>題庫</a:t>
            </a:r>
            <a:endParaRPr lang="en-US" altLang="zh-TW" dirty="0">
              <a:solidFill>
                <a:schemeClr val="tx1"/>
              </a:solidFill>
            </a:endParaRPr>
          </a:p>
          <a:p>
            <a:pPr marL="624078" indent="-514350">
              <a:buFont typeface="+mj-lt"/>
              <a:buAutoNum type="arabicPeriod"/>
            </a:pPr>
            <a:r>
              <a:rPr lang="zh-TW" altLang="en-US" dirty="0" smtClean="0">
                <a:solidFill>
                  <a:schemeClr val="tx1"/>
                </a:solidFill>
              </a:rPr>
              <a:t>歷年</a:t>
            </a:r>
            <a:r>
              <a:rPr lang="zh-TW" altLang="en-US" dirty="0">
                <a:solidFill>
                  <a:schemeClr val="tx1"/>
                </a:solidFill>
              </a:rPr>
              <a:t>各縣市教師甄試</a:t>
            </a:r>
            <a:r>
              <a:rPr lang="zh-TW" altLang="en-US" dirty="0" smtClean="0">
                <a:solidFill>
                  <a:schemeClr val="tx1"/>
                </a:solidFill>
              </a:rPr>
              <a:t>題庫</a:t>
            </a:r>
            <a:endParaRPr lang="en-US" altLang="zh-TW" dirty="0">
              <a:solidFill>
                <a:schemeClr val="tx1"/>
              </a:solidFill>
            </a:endParaRPr>
          </a:p>
          <a:p>
            <a:pPr marL="624078" indent="-514350">
              <a:buFont typeface="+mj-lt"/>
              <a:buAutoNum type="arabicPeriod"/>
            </a:pPr>
            <a:endParaRPr lang="en-US" altLang="zh-TW" dirty="0" smtClean="0"/>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36</a:t>
            </a:fld>
            <a:endParaRPr lang="zh-TW" altLang="en-US"/>
          </a:p>
        </p:txBody>
      </p:sp>
      <p:graphicFrame>
        <p:nvGraphicFramePr>
          <p:cNvPr id="6" name="表格 5"/>
          <p:cNvGraphicFramePr>
            <a:graphicFrameLocks noGrp="1"/>
          </p:cNvGraphicFramePr>
          <p:nvPr>
            <p:extLst>
              <p:ext uri="{D42A27DB-BD31-4B8C-83A1-F6EECF244321}">
                <p14:modId xmlns:p14="http://schemas.microsoft.com/office/powerpoint/2010/main" val="1023233768"/>
              </p:ext>
            </p:extLst>
          </p:nvPr>
        </p:nvGraphicFramePr>
        <p:xfrm>
          <a:off x="601981" y="3717032"/>
          <a:ext cx="4608511" cy="2016224"/>
        </p:xfrm>
        <a:graphic>
          <a:graphicData uri="http://schemas.openxmlformats.org/drawingml/2006/table">
            <a:tbl>
              <a:tblPr firstRow="1" firstCol="1" bandRow="1">
                <a:tableStyleId>{93296810-A885-4BE3-A3E7-6D5BEEA58F35}</a:tableStyleId>
              </a:tblPr>
              <a:tblGrid>
                <a:gridCol w="4608511">
                  <a:extLst>
                    <a:ext uri="{9D8B030D-6E8A-4147-A177-3AD203B41FA5}">
                      <a16:colId xmlns:a16="http://schemas.microsoft.com/office/drawing/2014/main" val="3154687026"/>
                    </a:ext>
                  </a:extLst>
                </a:gridCol>
              </a:tblGrid>
              <a:tr h="1008112">
                <a:tc>
                  <a:txBody>
                    <a:bodyPr/>
                    <a:lstStyle/>
                    <a:p>
                      <a:pPr algn="ctr">
                        <a:spcAft>
                          <a:spcPts val="0"/>
                        </a:spcAft>
                      </a:pPr>
                      <a:r>
                        <a:rPr lang="zh-TW" sz="1800" kern="100" dirty="0">
                          <a:effectLst/>
                        </a:rPr>
                        <a:t>教育</a:t>
                      </a:r>
                      <a:r>
                        <a:rPr lang="zh-TW" sz="1800" kern="100" dirty="0" smtClean="0">
                          <a:effectLst/>
                        </a:rPr>
                        <a:t>實習電子</a:t>
                      </a:r>
                      <a:r>
                        <a:rPr lang="zh-TW" sz="1800" kern="100" dirty="0">
                          <a:effectLst/>
                        </a:rPr>
                        <a:t>檔</a:t>
                      </a:r>
                    </a:p>
                    <a:p>
                      <a:pPr algn="ctr">
                        <a:spcAft>
                          <a:spcPts val="0"/>
                        </a:spcAft>
                      </a:pPr>
                      <a:r>
                        <a:rPr lang="en-US" sz="1800" kern="100" dirty="0">
                          <a:effectLst/>
                        </a:rPr>
                        <a:t>(</a:t>
                      </a:r>
                      <a:r>
                        <a:rPr lang="zh-TW" sz="1800" kern="100" dirty="0">
                          <a:effectLst/>
                        </a:rPr>
                        <a:t>雲端硬碟</a:t>
                      </a:r>
                      <a:r>
                        <a:rPr lang="en-US" sz="1800" kern="100" dirty="0">
                          <a:effectLst/>
                        </a:rPr>
                        <a:t>)</a:t>
                      </a:r>
                      <a:endParaRPr lang="zh-TW" sz="1800" kern="100" dirty="0">
                        <a:effectLst/>
                      </a:endParaRPr>
                    </a:p>
                    <a:p>
                      <a:pPr algn="ctr">
                        <a:spcAft>
                          <a:spcPts val="0"/>
                        </a:spcAft>
                      </a:pPr>
                      <a:r>
                        <a:rPr lang="zh-TW" sz="1100" kern="100" dirty="0" smtClean="0">
                          <a:effectLst/>
                        </a:rPr>
                        <a:t>含</a:t>
                      </a:r>
                      <a:r>
                        <a:rPr lang="zh-TW" altLang="en-US" sz="1100" kern="100" dirty="0" smtClean="0">
                          <a:effectLst/>
                        </a:rPr>
                        <a:t>實習</a:t>
                      </a:r>
                      <a:r>
                        <a:rPr lang="zh-TW" sz="1100" kern="100" dirty="0" smtClean="0">
                          <a:effectLst/>
                        </a:rPr>
                        <a:t>手冊</a:t>
                      </a:r>
                      <a:r>
                        <a:rPr lang="zh-TW" sz="1100" kern="100" dirty="0">
                          <a:effectLst/>
                        </a:rPr>
                        <a:t>、實習平臺手冊、評量表件、實習檔案競賽範例等電子</a:t>
                      </a:r>
                      <a:r>
                        <a:rPr lang="zh-TW" sz="1100" kern="100" dirty="0" smtClean="0">
                          <a:effectLst/>
                        </a:rPr>
                        <a:t>檔</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387861714"/>
                  </a:ext>
                </a:extLst>
              </a:tr>
              <a:tr h="100811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1800" kern="100" dirty="0" smtClean="0">
                          <a:effectLst/>
                          <a:hlinkClick r:id="rId2"/>
                        </a:rPr>
                        <a:t>https://drive.google.com/drive/folders/1OzAVMOsNsrRG_QhxQOsYNF_3IurFkGUB?usp=sharing</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3705360293"/>
                  </a:ext>
                </a:extLst>
              </a:tr>
            </a:tbl>
          </a:graphicData>
        </a:graphic>
      </p:graphicFrame>
      <p:pic>
        <p:nvPicPr>
          <p:cNvPr id="1025" name="Picture 1" descr="1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564" y="3717032"/>
            <a:ext cx="2016224" cy="20162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679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r>
              <a:rPr lang="zh-TW" altLang="en-US" dirty="0" smtClean="0"/>
              <a:t>性別平等教育宣導</a:t>
            </a:r>
            <a:endParaRPr lang="zh-TW" altLang="en-US" dirty="0"/>
          </a:p>
        </p:txBody>
      </p:sp>
      <p:sp>
        <p:nvSpPr>
          <p:cNvPr id="6" name="副標題 5"/>
          <p:cNvSpPr>
            <a:spLocks noGrp="1"/>
          </p:cNvSpPr>
          <p:nvPr>
            <p:ph type="subTitle"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37</a:t>
            </a:fld>
            <a:endParaRPr lang="zh-TW" altLang="en-US"/>
          </a:p>
        </p:txBody>
      </p:sp>
    </p:spTree>
    <p:extLst>
      <p:ext uri="{BB962C8B-B14F-4D97-AF65-F5344CB8AC3E}">
        <p14:creationId xmlns:p14="http://schemas.microsoft.com/office/powerpoint/2010/main" val="27866012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zh-TW" altLang="zh-TW" b="1" dirty="0"/>
              <a:t>學生校外實習期間疑似遭遇性騷擾可以怎麼做？</a:t>
            </a:r>
            <a:r>
              <a:rPr lang="zh-TW" altLang="zh-TW" dirty="0"/>
              <a:t/>
            </a:r>
            <a:br>
              <a:rPr lang="zh-TW" altLang="zh-TW" dirty="0"/>
            </a:br>
            <a:endParaRPr lang="zh-TW" altLang="en-US" dirty="0"/>
          </a:p>
        </p:txBody>
      </p:sp>
      <p:sp>
        <p:nvSpPr>
          <p:cNvPr id="3" name="內容版面配置區 2"/>
          <p:cNvSpPr>
            <a:spLocks noGrp="1"/>
          </p:cNvSpPr>
          <p:nvPr>
            <p:ph idx="1"/>
          </p:nvPr>
        </p:nvSpPr>
        <p:spPr>
          <a:xfrm>
            <a:off x="609598" y="2160590"/>
            <a:ext cx="6842721" cy="3880773"/>
          </a:xfrm>
        </p:spPr>
        <p:txBody>
          <a:bodyPr>
            <a:normAutofit/>
          </a:bodyPr>
          <a:lstStyle/>
          <a:p>
            <a:pPr algn="just"/>
            <a:r>
              <a:rPr lang="zh-TW" altLang="zh-TW" sz="3200" dirty="0"/>
              <a:t>為落實保護實習學生於實習機構安全及學習權益，維護學生校外學習之人身安全，宣導學生於實習期間遭受性騷擾事件，能懂得保護自己及採取正確的處理方式，同樣也要避免觸法成為性騷擾行為人！</a:t>
            </a:r>
          </a:p>
          <a:p>
            <a:pPr algn="just"/>
            <a:endParaRPr lang="zh-TW" altLang="en-US" sz="3200" dirty="0"/>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38</a:t>
            </a:fld>
            <a:endParaRPr lang="zh-TW" altLang="en-US"/>
          </a:p>
        </p:txBody>
      </p:sp>
      <p:pic>
        <p:nvPicPr>
          <p:cNvPr id="5" name="圖片 4" descr="C:\Users\user\AppData\Local\Microsoft\Windows\Temporary Internet Files\Content.Word\0001.jpg"/>
          <p:cNvPicPr/>
          <p:nvPr/>
        </p:nvPicPr>
        <p:blipFill>
          <a:blip r:embed="rId2" cstate="print">
            <a:extLst>
              <a:ext uri="{28A0092B-C50C-407E-A947-70E740481C1C}">
                <a14:useLocalDpi xmlns:a14="http://schemas.microsoft.com/office/drawing/2010/main" val="0"/>
              </a:ext>
            </a:extLst>
          </a:blip>
          <a:srcRect l="9007" r="20293"/>
          <a:stretch>
            <a:fillRect/>
          </a:stretch>
        </p:blipFill>
        <p:spPr bwMode="auto">
          <a:xfrm>
            <a:off x="7452320" y="116632"/>
            <a:ext cx="1566330" cy="1550566"/>
          </a:xfrm>
          <a:prstGeom prst="ellipse">
            <a:avLst/>
          </a:prstGeom>
          <a:noFill/>
          <a:ln>
            <a:solidFill>
              <a:schemeClr val="accent2"/>
            </a:solidFill>
          </a:ln>
        </p:spPr>
      </p:pic>
    </p:spTree>
    <p:extLst>
      <p:ext uri="{BB962C8B-B14F-4D97-AF65-F5344CB8AC3E}">
        <p14:creationId xmlns:p14="http://schemas.microsoft.com/office/powerpoint/2010/main" val="1134194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zh-TW" altLang="zh-TW" b="1" dirty="0"/>
              <a:t>★正確知識：認識性騷擾</a:t>
            </a:r>
            <a:r>
              <a:rPr lang="en-US" altLang="zh-TW" b="1" dirty="0"/>
              <a:t>/</a:t>
            </a:r>
            <a:r>
              <a:rPr lang="zh-TW" altLang="zh-TW" b="1" dirty="0"/>
              <a:t>性侵害</a:t>
            </a:r>
            <a:r>
              <a:rPr lang="en-US" altLang="zh-TW" b="1" dirty="0"/>
              <a:t>/</a:t>
            </a:r>
            <a:r>
              <a:rPr lang="zh-TW" altLang="zh-TW" b="1" dirty="0"/>
              <a:t>性霸凌的定義與概念，對性平有正確的瞭解。 </a:t>
            </a:r>
            <a:r>
              <a:rPr lang="zh-TW" altLang="zh-TW" dirty="0"/>
              <a:t/>
            </a:r>
            <a:br>
              <a:rPr lang="zh-TW" altLang="zh-TW" dirty="0"/>
            </a:br>
            <a:r>
              <a:rPr lang="zh-TW" altLang="zh-TW" dirty="0" smtClean="0"/>
              <a:t/>
            </a:r>
            <a:br>
              <a:rPr lang="zh-TW" altLang="zh-TW" dirty="0" smtClean="0"/>
            </a:br>
            <a:endParaRPr lang="zh-TW" altLang="en-US" dirty="0"/>
          </a:p>
        </p:txBody>
      </p:sp>
      <p:sp>
        <p:nvSpPr>
          <p:cNvPr id="3" name="內容版面配置區 2"/>
          <p:cNvSpPr>
            <a:spLocks noGrp="1"/>
          </p:cNvSpPr>
          <p:nvPr>
            <p:ph idx="1"/>
          </p:nvPr>
        </p:nvSpPr>
        <p:spPr>
          <a:xfrm>
            <a:off x="609599" y="2525715"/>
            <a:ext cx="6842721" cy="3880773"/>
          </a:xfrm>
        </p:spPr>
        <p:txBody>
          <a:bodyPr>
            <a:normAutofit fontScale="92500" lnSpcReduction="10000"/>
          </a:bodyPr>
          <a:lstStyle/>
          <a:p>
            <a:pPr marL="0" indent="0">
              <a:buNone/>
            </a:pPr>
            <a:r>
              <a:rPr lang="en-US" altLang="zh-TW" dirty="0"/>
              <a:t>Q1</a:t>
            </a:r>
            <a:r>
              <a:rPr lang="zh-TW" altLang="zh-TW" dirty="0"/>
              <a:t>：什麼是性騷擾</a:t>
            </a:r>
            <a:r>
              <a:rPr lang="en-US" altLang="zh-TW" dirty="0"/>
              <a:t>/</a:t>
            </a:r>
            <a:r>
              <a:rPr lang="zh-TW" altLang="zh-TW" dirty="0"/>
              <a:t>性侵害</a:t>
            </a:r>
            <a:r>
              <a:rPr lang="en-US" altLang="zh-TW" dirty="0"/>
              <a:t>/</a:t>
            </a:r>
            <a:r>
              <a:rPr lang="zh-TW" altLang="zh-TW" dirty="0"/>
              <a:t>性霸凌事件？</a:t>
            </a:r>
          </a:p>
          <a:p>
            <a:pPr marL="0" indent="0">
              <a:buNone/>
            </a:pPr>
            <a:r>
              <a:rPr lang="en-US" altLang="zh-TW" dirty="0"/>
              <a:t>1. </a:t>
            </a:r>
            <a:r>
              <a:rPr lang="zh-TW" altLang="zh-TW" dirty="0"/>
              <a:t>性騷擾指符合下列情形之一，且未達性侵害之程度者：</a:t>
            </a:r>
          </a:p>
          <a:p>
            <a:pPr marL="0" indent="0">
              <a:buNone/>
            </a:pPr>
            <a:r>
              <a:rPr lang="en-US" altLang="zh-TW" dirty="0"/>
              <a:t>(1) </a:t>
            </a:r>
            <a:r>
              <a:rPr lang="zh-TW" altLang="zh-TW" dirty="0"/>
              <a:t>以明示或暗示之方式，從事不受歡迎且具有性意味或性別歧視之言詞或行為，致影響他人之人格尊嚴、學習、或工作之機會或表現者；</a:t>
            </a:r>
          </a:p>
          <a:p>
            <a:pPr marL="0" indent="0">
              <a:buNone/>
            </a:pPr>
            <a:r>
              <a:rPr lang="en-US" altLang="zh-TW" dirty="0"/>
              <a:t>(2) </a:t>
            </a:r>
            <a:r>
              <a:rPr lang="zh-TW" altLang="zh-TW" dirty="0"/>
              <a:t>以性或性別有關之行為，作為自己或他人獲得、喪失或減損其學習或工作有關權益之條件者。</a:t>
            </a:r>
          </a:p>
          <a:p>
            <a:pPr marL="0" indent="0">
              <a:buNone/>
            </a:pPr>
            <a:r>
              <a:rPr lang="en-US" altLang="zh-TW" dirty="0"/>
              <a:t>2. </a:t>
            </a:r>
            <a:r>
              <a:rPr lang="zh-TW" altLang="zh-TW" dirty="0"/>
              <a:t>性侵害指以強暴、脅迫、恐嚇、催眠術及其他違反其意願之方法對他人進行性交或猥褻。</a:t>
            </a:r>
          </a:p>
          <a:p>
            <a:pPr marL="0" indent="0">
              <a:buNone/>
            </a:pPr>
            <a:r>
              <a:rPr lang="en-US" altLang="zh-TW" dirty="0"/>
              <a:t>3. </a:t>
            </a:r>
            <a:r>
              <a:rPr lang="zh-TW" altLang="zh-TW" dirty="0"/>
              <a:t>性霸凌：指透過語言、肢體或其他暴力，對於他人之性別特徵、性別特質、性傾向或性別認同進行貶抑、攻擊或威脅之行為且非屬性騷擾者。</a:t>
            </a:r>
          </a:p>
          <a:p>
            <a:pPr marL="0" indent="0">
              <a:buNone/>
            </a:pPr>
            <a:r>
              <a:rPr lang="en-US" altLang="zh-TW" dirty="0"/>
              <a:t>  </a:t>
            </a:r>
            <a:r>
              <a:rPr lang="zh-TW" altLang="zh-TW" dirty="0"/>
              <a:t>（備註：性別認同：指個人對自我歸屬性別的自我認知與接受。）</a:t>
            </a:r>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39</a:t>
            </a:fld>
            <a:endParaRPr lang="zh-TW" altLang="en-US"/>
          </a:p>
        </p:txBody>
      </p:sp>
      <p:pic>
        <p:nvPicPr>
          <p:cNvPr id="5" name="圖片 4" descr="C:\Users\user\AppData\Local\Microsoft\Windows\Temporary Internet Files\Content.Word\0001.jpg"/>
          <p:cNvPicPr/>
          <p:nvPr/>
        </p:nvPicPr>
        <p:blipFill>
          <a:blip r:embed="rId2" cstate="print">
            <a:extLst>
              <a:ext uri="{28A0092B-C50C-407E-A947-70E740481C1C}">
                <a14:useLocalDpi xmlns:a14="http://schemas.microsoft.com/office/drawing/2010/main" val="0"/>
              </a:ext>
            </a:extLst>
          </a:blip>
          <a:srcRect l="9007" r="20293"/>
          <a:stretch>
            <a:fillRect/>
          </a:stretch>
        </p:blipFill>
        <p:spPr bwMode="auto">
          <a:xfrm>
            <a:off x="7452320" y="116632"/>
            <a:ext cx="1566330" cy="1550566"/>
          </a:xfrm>
          <a:prstGeom prst="ellipse">
            <a:avLst/>
          </a:prstGeom>
          <a:noFill/>
          <a:ln>
            <a:solidFill>
              <a:schemeClr val="accent2"/>
            </a:solidFill>
          </a:ln>
        </p:spPr>
      </p:pic>
    </p:spTree>
    <p:extLst>
      <p:ext uri="{BB962C8B-B14F-4D97-AF65-F5344CB8AC3E}">
        <p14:creationId xmlns:p14="http://schemas.microsoft.com/office/powerpoint/2010/main" val="22326316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b="1" dirty="0"/>
              <a:t>★確認感受對自己的身體敏銳覺察，對自己的感受要有信心。</a:t>
            </a:r>
            <a:endParaRPr lang="zh-TW" altLang="zh-TW" dirty="0"/>
          </a:p>
        </p:txBody>
      </p:sp>
      <p:sp>
        <p:nvSpPr>
          <p:cNvPr id="3" name="內容版面配置區 2"/>
          <p:cNvSpPr>
            <a:spLocks noGrp="1"/>
          </p:cNvSpPr>
          <p:nvPr>
            <p:ph idx="1"/>
          </p:nvPr>
        </p:nvSpPr>
        <p:spPr>
          <a:xfrm>
            <a:off x="609599" y="2525715"/>
            <a:ext cx="6842721" cy="3880773"/>
          </a:xfrm>
        </p:spPr>
        <p:txBody>
          <a:bodyPr>
            <a:normAutofit lnSpcReduction="10000"/>
          </a:bodyPr>
          <a:lstStyle/>
          <a:p>
            <a:pPr marL="0" indent="0">
              <a:buNone/>
            </a:pPr>
            <a:r>
              <a:rPr lang="en-US" altLang="zh-TW" dirty="0"/>
              <a:t>Q2</a:t>
            </a:r>
            <a:r>
              <a:rPr lang="zh-TW" altLang="zh-TW" dirty="0"/>
              <a:t>：常見的職場性騷擾型態有哪些？</a:t>
            </a:r>
          </a:p>
          <a:p>
            <a:pPr marL="0" indent="0">
              <a:buNone/>
            </a:pPr>
            <a:r>
              <a:rPr lang="en-US" altLang="zh-TW" dirty="0"/>
              <a:t>1. </a:t>
            </a:r>
            <a:r>
              <a:rPr lang="zh-TW" altLang="zh-TW" dirty="0"/>
              <a:t>語言騷擾：包含性意涵、性別偏見或歧視行為及態度，甚或帶有侮辱、敵視或詆毀其他性別的言論。如：詢問個人的性隱私、對別人的衣著、外表和身材給予有關性方面的評語，講述色情笑話、故事。</a:t>
            </a:r>
          </a:p>
          <a:p>
            <a:pPr marL="0" indent="0">
              <a:buNone/>
            </a:pPr>
            <a:r>
              <a:rPr lang="en-US" altLang="zh-TW" dirty="0"/>
              <a:t>2. </a:t>
            </a:r>
            <a:r>
              <a:rPr lang="zh-TW" altLang="zh-TW" dirty="0"/>
              <a:t>肢體騷擾：任一性別對其他性別做出肢體上的動作，讓對方覺得不受尊重及不舒服。如：故意緊貼著對方的身體，或故意接近他人，產生身體上的接觸或碰撞等。</a:t>
            </a:r>
          </a:p>
          <a:p>
            <a:pPr marL="0" indent="0">
              <a:buNone/>
            </a:pPr>
            <a:r>
              <a:rPr lang="en-US" altLang="zh-TW" dirty="0"/>
              <a:t>3. </a:t>
            </a:r>
            <a:r>
              <a:rPr lang="zh-TW" altLang="zh-TW" dirty="0"/>
              <a:t>視覺騷擾：展示裸露色情圖片或是帶有貶抑任一性別意味的海報、宣傳單，造成當事人不舒服者。如：散播性暗示圖片。</a:t>
            </a:r>
          </a:p>
          <a:p>
            <a:pPr marL="0" indent="0">
              <a:buNone/>
            </a:pPr>
            <a:r>
              <a:rPr lang="en-US" altLang="zh-TW" dirty="0"/>
              <a:t>4. </a:t>
            </a:r>
            <a:r>
              <a:rPr lang="zh-TW" altLang="zh-TW" dirty="0"/>
              <a:t>以性作為賄賂或要脅的行為以同意性服務作為藉口，來換取一些利益，如：實習督導以實習內容的調整</a:t>
            </a:r>
            <a:r>
              <a:rPr lang="en-US" altLang="zh-TW" dirty="0"/>
              <a:t>…</a:t>
            </a:r>
            <a:r>
              <a:rPr lang="zh-TW" altLang="zh-TW" dirty="0"/>
              <a:t>等，來要脅學生同意進行性服務等。</a:t>
            </a:r>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40</a:t>
            </a:fld>
            <a:endParaRPr lang="zh-TW" altLang="en-US"/>
          </a:p>
        </p:txBody>
      </p:sp>
      <p:pic>
        <p:nvPicPr>
          <p:cNvPr id="5" name="圖片 4" descr="C:\Users\user\AppData\Local\Microsoft\Windows\Temporary Internet Files\Content.Word\0001.jpg"/>
          <p:cNvPicPr/>
          <p:nvPr/>
        </p:nvPicPr>
        <p:blipFill>
          <a:blip r:embed="rId2" cstate="print">
            <a:extLst>
              <a:ext uri="{28A0092B-C50C-407E-A947-70E740481C1C}">
                <a14:useLocalDpi xmlns:a14="http://schemas.microsoft.com/office/drawing/2010/main" val="0"/>
              </a:ext>
            </a:extLst>
          </a:blip>
          <a:srcRect l="9007" r="20293"/>
          <a:stretch>
            <a:fillRect/>
          </a:stretch>
        </p:blipFill>
        <p:spPr bwMode="auto">
          <a:xfrm>
            <a:off x="7452320" y="116632"/>
            <a:ext cx="1566330" cy="1550566"/>
          </a:xfrm>
          <a:prstGeom prst="ellipse">
            <a:avLst/>
          </a:prstGeom>
          <a:noFill/>
          <a:ln>
            <a:solidFill>
              <a:schemeClr val="accent2"/>
            </a:solidFill>
          </a:ln>
        </p:spPr>
      </p:pic>
    </p:spTree>
    <p:extLst>
      <p:ext uri="{BB962C8B-B14F-4D97-AF65-F5344CB8AC3E}">
        <p14:creationId xmlns:p14="http://schemas.microsoft.com/office/powerpoint/2010/main" val="17781238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b="1" dirty="0"/>
              <a:t>★確認感受對自己的身體敏銳覺察，對自己的感受要有信心。</a:t>
            </a:r>
            <a:endParaRPr lang="zh-TW" altLang="zh-TW" dirty="0"/>
          </a:p>
        </p:txBody>
      </p:sp>
      <p:sp>
        <p:nvSpPr>
          <p:cNvPr id="3" name="內容版面配置區 2"/>
          <p:cNvSpPr>
            <a:spLocks noGrp="1"/>
          </p:cNvSpPr>
          <p:nvPr>
            <p:ph idx="1"/>
          </p:nvPr>
        </p:nvSpPr>
        <p:spPr>
          <a:xfrm>
            <a:off x="609599" y="2525715"/>
            <a:ext cx="6842721" cy="3880773"/>
          </a:xfrm>
        </p:spPr>
        <p:txBody>
          <a:bodyPr>
            <a:normAutofit/>
          </a:bodyPr>
          <a:lstStyle/>
          <a:p>
            <a:pPr marL="0" indent="0">
              <a:buNone/>
            </a:pPr>
            <a:r>
              <a:rPr lang="en-US" altLang="zh-TW" dirty="0"/>
              <a:t>Q3</a:t>
            </a:r>
            <a:r>
              <a:rPr lang="zh-TW" altLang="zh-TW" dirty="0"/>
              <a:t>：性騷擾由誰來定義？</a:t>
            </a:r>
          </a:p>
          <a:p>
            <a:pPr marL="0" indent="0">
              <a:buNone/>
            </a:pPr>
            <a:r>
              <a:rPr lang="en-US" altLang="zh-TW" dirty="0"/>
              <a:t>    </a:t>
            </a:r>
            <a:r>
              <a:rPr lang="zh-TW" altLang="zh-TW" dirty="0"/>
              <a:t>性騷擾之認定標準是以「接受者的主觀感受」與事件發生的情境、行為人之言詞、當事人之關係、行為人及相關人的認知等具體事實來認定，而非以行為人之侵犯意圖判定。由於每個人感受不同，應尊重他人不同的感受，即使只是輕微的動作或是令人不悅的玩笑，只要是當事人不歡迎而且違反其意願的，都可能構成性騷擾。</a:t>
            </a:r>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41</a:t>
            </a:fld>
            <a:endParaRPr lang="zh-TW" altLang="en-US"/>
          </a:p>
        </p:txBody>
      </p:sp>
      <p:pic>
        <p:nvPicPr>
          <p:cNvPr id="5" name="圖片 4" descr="C:\Users\user\AppData\Local\Microsoft\Windows\Temporary Internet Files\Content.Word\0001.jpg"/>
          <p:cNvPicPr/>
          <p:nvPr/>
        </p:nvPicPr>
        <p:blipFill>
          <a:blip r:embed="rId2" cstate="print">
            <a:extLst>
              <a:ext uri="{28A0092B-C50C-407E-A947-70E740481C1C}">
                <a14:useLocalDpi xmlns:a14="http://schemas.microsoft.com/office/drawing/2010/main" val="0"/>
              </a:ext>
            </a:extLst>
          </a:blip>
          <a:srcRect l="9007" r="20293"/>
          <a:stretch>
            <a:fillRect/>
          </a:stretch>
        </p:blipFill>
        <p:spPr bwMode="auto">
          <a:xfrm>
            <a:off x="7452320" y="116632"/>
            <a:ext cx="1566330" cy="1550566"/>
          </a:xfrm>
          <a:prstGeom prst="ellipse">
            <a:avLst/>
          </a:prstGeom>
          <a:noFill/>
          <a:ln>
            <a:solidFill>
              <a:schemeClr val="accent2"/>
            </a:solidFill>
          </a:ln>
        </p:spPr>
      </p:pic>
    </p:spTree>
    <p:extLst>
      <p:ext uri="{BB962C8B-B14F-4D97-AF65-F5344CB8AC3E}">
        <p14:creationId xmlns:p14="http://schemas.microsoft.com/office/powerpoint/2010/main" val="940264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b="1" dirty="0"/>
              <a:t>★確認感受對自己的身體敏銳覺察，對自己的感受要有信心。</a:t>
            </a:r>
            <a:endParaRPr lang="zh-TW" altLang="zh-TW" dirty="0"/>
          </a:p>
        </p:txBody>
      </p:sp>
      <p:sp>
        <p:nvSpPr>
          <p:cNvPr id="3" name="內容版面配置區 2"/>
          <p:cNvSpPr>
            <a:spLocks noGrp="1"/>
          </p:cNvSpPr>
          <p:nvPr>
            <p:ph idx="1"/>
          </p:nvPr>
        </p:nvSpPr>
        <p:spPr>
          <a:xfrm>
            <a:off x="609599" y="2525715"/>
            <a:ext cx="6842721" cy="3880773"/>
          </a:xfrm>
        </p:spPr>
        <p:txBody>
          <a:bodyPr>
            <a:normAutofit/>
          </a:bodyPr>
          <a:lstStyle/>
          <a:p>
            <a:pPr marL="0" indent="0">
              <a:buNone/>
            </a:pPr>
            <a:r>
              <a:rPr lang="en-US" altLang="zh-TW" dirty="0"/>
              <a:t>Q4</a:t>
            </a:r>
            <a:r>
              <a:rPr lang="zh-TW" altLang="zh-TW" dirty="0"/>
              <a:t>：被性騷擾了怎麼辦？</a:t>
            </a:r>
          </a:p>
          <a:p>
            <a:pPr marL="0" indent="0">
              <a:buNone/>
            </a:pPr>
            <a:r>
              <a:rPr lang="zh-TW" altLang="zh-TW" b="1" dirty="0"/>
              <a:t>★大聲說不，立即反擊</a:t>
            </a:r>
            <a:endParaRPr lang="zh-TW" altLang="zh-TW" dirty="0"/>
          </a:p>
          <a:p>
            <a:pPr marL="0" indent="0">
              <a:buNone/>
            </a:pPr>
            <a:r>
              <a:rPr lang="en-US" altLang="zh-TW" dirty="0"/>
              <a:t>    </a:t>
            </a:r>
            <a:r>
              <a:rPr lang="zh-TW" altLang="zh-TW" dirty="0"/>
              <a:t>遇到性騷擾的情況大不相同</a:t>
            </a:r>
            <a:r>
              <a:rPr lang="en-US" altLang="zh-TW" dirty="0"/>
              <a:t>,</a:t>
            </a:r>
            <a:r>
              <a:rPr lang="zh-TW" altLang="zh-TW" dirty="0"/>
              <a:t>因此臨場的處理方式及應對技巧也不盡相同，但不論遇到何種情況，切記不要懷疑和壓抑自己的感覺，並應立即採取制止行動，勇敢大聲說「不要」、「我不喜歡」、「我很不舒服」，要清楚讓對方知道他的言行是不受歡迎的，嚴正要求對方立即停止行為。抓住不當觸摸的手，明確表達你的憤怒，甚至利用身體部位（如手肘、膝蓋）或手邊的物品主動反擊、保護自己，並向周圍他人尋求協助。</a:t>
            </a:r>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42</a:t>
            </a:fld>
            <a:endParaRPr lang="zh-TW" altLang="en-US"/>
          </a:p>
        </p:txBody>
      </p:sp>
      <p:pic>
        <p:nvPicPr>
          <p:cNvPr id="5" name="圖片 4" descr="C:\Users\user\AppData\Local\Microsoft\Windows\Temporary Internet Files\Content.Word\0001.jpg"/>
          <p:cNvPicPr/>
          <p:nvPr/>
        </p:nvPicPr>
        <p:blipFill>
          <a:blip r:embed="rId2" cstate="print">
            <a:extLst>
              <a:ext uri="{28A0092B-C50C-407E-A947-70E740481C1C}">
                <a14:useLocalDpi xmlns:a14="http://schemas.microsoft.com/office/drawing/2010/main" val="0"/>
              </a:ext>
            </a:extLst>
          </a:blip>
          <a:srcRect l="9007" r="20293"/>
          <a:stretch>
            <a:fillRect/>
          </a:stretch>
        </p:blipFill>
        <p:spPr bwMode="auto">
          <a:xfrm>
            <a:off x="7452320" y="116632"/>
            <a:ext cx="1566330" cy="1550566"/>
          </a:xfrm>
          <a:prstGeom prst="ellipse">
            <a:avLst/>
          </a:prstGeom>
          <a:noFill/>
          <a:ln>
            <a:solidFill>
              <a:schemeClr val="accent2"/>
            </a:solidFill>
          </a:ln>
        </p:spPr>
      </p:pic>
    </p:spTree>
    <p:extLst>
      <p:ext uri="{BB962C8B-B14F-4D97-AF65-F5344CB8AC3E}">
        <p14:creationId xmlns:p14="http://schemas.microsoft.com/office/powerpoint/2010/main" val="13855826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609599" y="620688"/>
            <a:ext cx="6554689" cy="5785801"/>
          </a:xfrm>
        </p:spPr>
        <p:txBody>
          <a:bodyPr>
            <a:normAutofit fontScale="85000" lnSpcReduction="10000"/>
          </a:bodyPr>
          <a:lstStyle/>
          <a:p>
            <a:pPr marL="0" indent="0" algn="just">
              <a:buNone/>
            </a:pPr>
            <a:r>
              <a:rPr lang="en-US" altLang="zh-TW" dirty="0"/>
              <a:t>Q5</a:t>
            </a:r>
            <a:r>
              <a:rPr lang="zh-TW" altLang="zh-TW" dirty="0"/>
              <a:t>：我想要提出申訴，該怎麼做？</a:t>
            </a:r>
          </a:p>
          <a:p>
            <a:pPr marL="0" indent="0" algn="just">
              <a:buNone/>
            </a:pPr>
            <a:r>
              <a:rPr lang="zh-TW" altLang="zh-TW" b="1" dirty="0"/>
              <a:t>★如於實習期間，遭遇疑似性騷擾事件時，請盡速與本校實習負責指導教師反映，並向實習單位主管提出申訴，以維護自身權益與安全。</a:t>
            </a:r>
            <a:endParaRPr lang="zh-TW" altLang="zh-TW" dirty="0"/>
          </a:p>
          <a:p>
            <a:pPr marL="0" indent="0" algn="just">
              <a:buNone/>
            </a:pPr>
            <a:r>
              <a:rPr lang="en-US" altLang="zh-TW" dirty="0"/>
              <a:t>1.</a:t>
            </a:r>
            <a:r>
              <a:rPr lang="zh-TW" altLang="zh-TW" dirty="0"/>
              <a:t>實習期間發生疑似性騷擾事件時，如雙方均為學生，有性別工作平等法（以下簡稱性工法）及性別平等教育法（以下簡稱性平法）之適用。</a:t>
            </a:r>
          </a:p>
          <a:p>
            <a:pPr marL="0" indent="0" algn="just">
              <a:buNone/>
            </a:pPr>
            <a:r>
              <a:rPr lang="en-US" altLang="zh-TW" dirty="0"/>
              <a:t>(1)</a:t>
            </a:r>
            <a:r>
              <a:rPr lang="zh-TW" altLang="zh-TW" dirty="0"/>
              <a:t>實習生向「實習單位」申訴時，實習單位應依性工法採取立即有效之糾正及補救措施。</a:t>
            </a:r>
          </a:p>
          <a:p>
            <a:pPr marL="0" indent="0" algn="just">
              <a:buNone/>
            </a:pPr>
            <a:r>
              <a:rPr lang="en-US" altLang="zh-TW" dirty="0"/>
              <a:t>(2)</a:t>
            </a:r>
            <a:r>
              <a:rPr lang="zh-TW" altLang="zh-TW" dirty="0"/>
              <a:t>實習生向「學校」申請調查時，則由學校依性平法之規定調查處理，以維實習生權益。（適用性平法，請於</a:t>
            </a:r>
            <a:r>
              <a:rPr lang="en-US" altLang="zh-TW" dirty="0"/>
              <a:t>24</a:t>
            </a:r>
            <a:r>
              <a:rPr lang="zh-TW" altLang="zh-TW" dirty="0"/>
              <a:t>小時內向本校校安中心通報）</a:t>
            </a:r>
          </a:p>
          <a:p>
            <a:pPr marL="0" indent="0" algn="just">
              <a:buNone/>
            </a:pPr>
            <a:r>
              <a:rPr lang="en-US" altLang="zh-TW" dirty="0"/>
              <a:t>(3)</a:t>
            </a:r>
            <a:r>
              <a:rPr lang="zh-TW" altLang="zh-TW" dirty="0"/>
              <a:t>為免同一事件之事實認定歧異、調查資源浪費，實習生向「學校」提出申請調查時，學校除依性平法處理外，並應依性工法施行細則第</a:t>
            </a:r>
            <a:r>
              <a:rPr lang="en-US" altLang="zh-TW" dirty="0"/>
              <a:t>4</a:t>
            </a:r>
            <a:r>
              <a:rPr lang="zh-TW" altLang="zh-TW" dirty="0"/>
              <a:t>條之</a:t>
            </a:r>
            <a:r>
              <a:rPr lang="en-US" altLang="zh-TW" dirty="0"/>
              <a:t>1</a:t>
            </a:r>
            <a:r>
              <a:rPr lang="zh-TW" altLang="zh-TW" dirty="0"/>
              <a:t>第</a:t>
            </a:r>
            <a:r>
              <a:rPr lang="en-US" altLang="zh-TW" dirty="0"/>
              <a:t>1</a:t>
            </a:r>
            <a:r>
              <a:rPr lang="zh-TW" altLang="zh-TW" dirty="0"/>
              <a:t>項規定「實習生所屬學校知悉其實習期間遭受性騷擾時，所屬學校應督促實習之單位採取立即有效之糾正及補救措施，並應提供實習生必要協助。」，亦即學校進行調查時，應通知實習單位配合共同調查，俾利實習單位善盡雇主防治職場性騷擾之義務</a:t>
            </a:r>
            <a:r>
              <a:rPr lang="zh-TW" altLang="zh-TW" dirty="0" smtClean="0"/>
              <a:t>。</a:t>
            </a:r>
            <a:endParaRPr lang="en-US" altLang="zh-TW" dirty="0" smtClean="0"/>
          </a:p>
          <a:p>
            <a:pPr marL="0" indent="0">
              <a:buNone/>
            </a:pPr>
            <a:r>
              <a:rPr lang="en-US" altLang="zh-TW" dirty="0" smtClean="0"/>
              <a:t/>
            </a:r>
            <a:br>
              <a:rPr lang="en-US" altLang="zh-TW" dirty="0" smtClean="0"/>
            </a:br>
            <a:r>
              <a:rPr lang="en-US" altLang="zh-TW" dirty="0" smtClean="0"/>
              <a:t>2</a:t>
            </a:r>
            <a:r>
              <a:rPr lang="en-US" altLang="zh-TW" dirty="0"/>
              <a:t>.</a:t>
            </a:r>
            <a:r>
              <a:rPr lang="zh-TW" altLang="zh-TW" dirty="0"/>
              <a:t>如學生遭性騷擾，行為人若為實習場所負責指導（執行教學或教育實習）學生之人員，適用性平法，請於</a:t>
            </a:r>
            <a:r>
              <a:rPr lang="en-US" altLang="zh-TW" dirty="0"/>
              <a:t>24</a:t>
            </a:r>
            <a:r>
              <a:rPr lang="zh-TW" altLang="zh-TW" dirty="0"/>
              <a:t>小時內向本校校安中心通報。</a:t>
            </a:r>
          </a:p>
          <a:p>
            <a:pPr marL="0" indent="0">
              <a:buNone/>
            </a:pPr>
            <a:r>
              <a:rPr lang="en-US" altLang="zh-TW" dirty="0" smtClean="0"/>
              <a:t/>
            </a:r>
            <a:br>
              <a:rPr lang="en-US" altLang="zh-TW" dirty="0" smtClean="0"/>
            </a:br>
            <a:r>
              <a:rPr lang="en-US" altLang="zh-TW" dirty="0" smtClean="0"/>
              <a:t>3</a:t>
            </a:r>
            <a:r>
              <a:rPr lang="en-US" altLang="zh-TW" dirty="0"/>
              <a:t>.</a:t>
            </a:r>
            <a:r>
              <a:rPr lang="zh-TW" altLang="zh-TW" dirty="0"/>
              <a:t>如遭該場所之其他人性騷擾，則不適用性平法，學校將依性騷擾防治法第</a:t>
            </a:r>
            <a:r>
              <a:rPr lang="en-US" altLang="zh-TW" dirty="0"/>
              <a:t>13</a:t>
            </a:r>
            <a:r>
              <a:rPr lang="zh-TW" altLang="zh-TW" dirty="0"/>
              <a:t>條規定協助學生向加害人雇主提起申訴。</a:t>
            </a:r>
          </a:p>
          <a:p>
            <a:pPr marL="0" indent="0" algn="just">
              <a:buNone/>
            </a:pPr>
            <a:endParaRPr lang="zh-TW" altLang="zh-TW" dirty="0"/>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43</a:t>
            </a:fld>
            <a:endParaRPr lang="zh-TW" altLang="en-US"/>
          </a:p>
        </p:txBody>
      </p:sp>
      <p:pic>
        <p:nvPicPr>
          <p:cNvPr id="5" name="圖片 4" descr="C:\Users\user\AppData\Local\Microsoft\Windows\Temporary Internet Files\Content.Word\0001.jpg"/>
          <p:cNvPicPr/>
          <p:nvPr/>
        </p:nvPicPr>
        <p:blipFill>
          <a:blip r:embed="rId2" cstate="print">
            <a:extLst>
              <a:ext uri="{28A0092B-C50C-407E-A947-70E740481C1C}">
                <a14:useLocalDpi xmlns:a14="http://schemas.microsoft.com/office/drawing/2010/main" val="0"/>
              </a:ext>
            </a:extLst>
          </a:blip>
          <a:srcRect l="9007" r="20293"/>
          <a:stretch>
            <a:fillRect/>
          </a:stretch>
        </p:blipFill>
        <p:spPr bwMode="auto">
          <a:xfrm>
            <a:off x="7452320" y="116632"/>
            <a:ext cx="1566330" cy="1550566"/>
          </a:xfrm>
          <a:prstGeom prst="ellipse">
            <a:avLst/>
          </a:prstGeom>
          <a:noFill/>
          <a:ln>
            <a:solidFill>
              <a:schemeClr val="accent2"/>
            </a:solidFill>
          </a:ln>
        </p:spPr>
      </p:pic>
    </p:spTree>
    <p:extLst>
      <p:ext uri="{BB962C8B-B14F-4D97-AF65-F5344CB8AC3E}">
        <p14:creationId xmlns:p14="http://schemas.microsoft.com/office/powerpoint/2010/main" val="35744067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609599" y="620688"/>
            <a:ext cx="6554689" cy="5785801"/>
          </a:xfrm>
        </p:spPr>
        <p:txBody>
          <a:bodyPr>
            <a:normAutofit fontScale="92500" lnSpcReduction="10000"/>
          </a:bodyPr>
          <a:lstStyle/>
          <a:p>
            <a:pPr marL="0" indent="0">
              <a:buNone/>
            </a:pPr>
            <a:r>
              <a:rPr lang="en-US" altLang="zh-TW" dirty="0"/>
              <a:t>Q6</a:t>
            </a:r>
            <a:r>
              <a:rPr lang="zh-TW" altLang="zh-TW" dirty="0"/>
              <a:t>：如何避免成為性騷擾行為人？</a:t>
            </a:r>
          </a:p>
          <a:p>
            <a:pPr marL="0" indent="0">
              <a:buNone/>
            </a:pPr>
            <a:r>
              <a:rPr lang="en-US" altLang="zh-TW" dirty="0"/>
              <a:t>1.</a:t>
            </a:r>
            <a:r>
              <a:rPr lang="zh-TW" altLang="zh-TW" dirty="0"/>
              <a:t>尊重他人，檢視自己對性別的刻板印象，建立平等的性別觀念。</a:t>
            </a:r>
          </a:p>
          <a:p>
            <a:pPr marL="0" indent="0">
              <a:buNone/>
            </a:pPr>
            <a:r>
              <a:rPr lang="en-US" altLang="zh-TW" dirty="0"/>
              <a:t>2.</a:t>
            </a:r>
            <a:r>
              <a:rPr lang="zh-TW" altLang="zh-TW" dirty="0"/>
              <a:t>注意自己的言詞和態度。</a:t>
            </a:r>
          </a:p>
          <a:p>
            <a:pPr marL="0" indent="0">
              <a:buNone/>
            </a:pPr>
            <a:r>
              <a:rPr lang="en-US" altLang="zh-TW" dirty="0"/>
              <a:t>3.</a:t>
            </a:r>
            <a:r>
              <a:rPr lang="zh-TW" altLang="zh-TW" dirty="0"/>
              <a:t>尊重他人身體的自主權。</a:t>
            </a:r>
          </a:p>
          <a:p>
            <a:pPr marL="0" indent="0">
              <a:buNone/>
            </a:pPr>
            <a:r>
              <a:rPr lang="en-US" altLang="zh-TW" dirty="0"/>
              <a:t>4.</a:t>
            </a:r>
            <a:r>
              <a:rPr lang="zh-TW" altLang="zh-TW" dirty="0"/>
              <a:t>避免以輕薄的言行舉止調侃別人。</a:t>
            </a:r>
          </a:p>
          <a:p>
            <a:pPr marL="0" indent="0">
              <a:buNone/>
            </a:pPr>
            <a:r>
              <a:rPr lang="en-US" altLang="zh-TW" dirty="0"/>
              <a:t>5.</a:t>
            </a:r>
            <a:r>
              <a:rPr lang="zh-TW" altLang="zh-TW" dirty="0"/>
              <a:t>避免做出與性有關的騷擾行為。</a:t>
            </a:r>
          </a:p>
          <a:p>
            <a:pPr marL="0" indent="0">
              <a:buNone/>
            </a:pPr>
            <a:r>
              <a:rPr lang="en-US" altLang="zh-TW" dirty="0"/>
              <a:t>6.</a:t>
            </a:r>
            <a:r>
              <a:rPr lang="zh-TW" altLang="zh-TW" dirty="0"/>
              <a:t>若與對方存有權力差異關係（如師資生至國小實習）更應嚴守專業倫理</a:t>
            </a:r>
            <a:r>
              <a:rPr lang="zh-TW" altLang="zh-TW" dirty="0" smtClean="0"/>
              <a:t>。</a:t>
            </a:r>
            <a:endParaRPr lang="en-US" altLang="zh-TW" dirty="0" smtClean="0"/>
          </a:p>
          <a:p>
            <a:pPr marL="0" indent="0">
              <a:buNone/>
            </a:pPr>
            <a:endParaRPr lang="en-US" altLang="zh-TW" dirty="0"/>
          </a:p>
          <a:p>
            <a:pPr marL="0" indent="0">
              <a:buNone/>
            </a:pPr>
            <a:r>
              <a:rPr lang="zh-TW" altLang="zh-TW" b="1" dirty="0"/>
              <a:t>★</a:t>
            </a:r>
            <a:r>
              <a:rPr lang="zh-TW" altLang="zh-TW" dirty="0"/>
              <a:t>本校學生之性騷擾性侵害或性霸凌申訴受理單位：學務處學務長辦公室秘書</a:t>
            </a:r>
          </a:p>
          <a:p>
            <a:pPr marL="0" indent="0">
              <a:buNone/>
            </a:pPr>
            <a:r>
              <a:rPr lang="zh-TW" altLang="zh-TW" dirty="0"/>
              <a:t>申訴電話：</a:t>
            </a:r>
            <a:r>
              <a:rPr lang="en-US" altLang="zh-TW" dirty="0"/>
              <a:t>04-2218-3152</a:t>
            </a:r>
            <a:r>
              <a:rPr lang="zh-TW" altLang="zh-TW" dirty="0"/>
              <a:t>、申訴信箱：</a:t>
            </a:r>
            <a:r>
              <a:rPr lang="en-US" altLang="zh-TW" dirty="0"/>
              <a:t>sa@mail.ntcu.edu.tw</a:t>
            </a:r>
            <a:endParaRPr lang="zh-TW" altLang="zh-TW" dirty="0"/>
          </a:p>
          <a:p>
            <a:pPr marL="0" indent="0">
              <a:buNone/>
            </a:pPr>
            <a:r>
              <a:rPr lang="zh-TW" altLang="zh-TW" b="1" dirty="0"/>
              <a:t>★</a:t>
            </a:r>
            <a:r>
              <a:rPr lang="zh-TW" altLang="zh-TW" dirty="0"/>
              <a:t>校內求助管道：校安中心</a:t>
            </a:r>
            <a:r>
              <a:rPr lang="en-US" altLang="zh-TW" dirty="0"/>
              <a:t> 24</a:t>
            </a:r>
            <a:r>
              <a:rPr lang="zh-TW" altLang="zh-TW" dirty="0"/>
              <a:t>小時緊急專線</a:t>
            </a:r>
            <a:r>
              <a:rPr lang="en-US" altLang="zh-TW" dirty="0"/>
              <a:t> 2218-3299 </a:t>
            </a:r>
            <a:endParaRPr lang="zh-TW" altLang="zh-TW" dirty="0"/>
          </a:p>
          <a:p>
            <a:pPr marL="0" indent="0">
              <a:buNone/>
            </a:pPr>
            <a:r>
              <a:rPr lang="en-US" altLang="zh-TW" dirty="0"/>
              <a:t>                </a:t>
            </a:r>
            <a:r>
              <a:rPr lang="zh-TW" altLang="zh-TW" dirty="0"/>
              <a:t>學務處諮商中心專線</a:t>
            </a:r>
            <a:r>
              <a:rPr lang="en-US" altLang="zh-TW" dirty="0"/>
              <a:t> 2218-3177~3179 </a:t>
            </a:r>
            <a:endParaRPr lang="zh-TW" altLang="zh-TW" dirty="0"/>
          </a:p>
          <a:p>
            <a:pPr marL="0" indent="0">
              <a:buNone/>
            </a:pPr>
            <a:r>
              <a:rPr lang="zh-TW" altLang="zh-TW" b="1" dirty="0"/>
              <a:t>★</a:t>
            </a:r>
            <a:r>
              <a:rPr lang="zh-TW" altLang="zh-TW" dirty="0"/>
              <a:t>本校性別平等教育委員會：秘書室專線</a:t>
            </a:r>
            <a:r>
              <a:rPr lang="en-US" altLang="zh-TW" dirty="0"/>
              <a:t>  2218-3126</a:t>
            </a:r>
            <a:endParaRPr lang="zh-TW" altLang="zh-TW" dirty="0"/>
          </a:p>
          <a:p>
            <a:pPr marL="0" indent="0">
              <a:buNone/>
            </a:pPr>
            <a:r>
              <a:rPr lang="zh-TW" altLang="zh-TW" b="1" dirty="0"/>
              <a:t>★</a:t>
            </a:r>
            <a:r>
              <a:rPr lang="zh-TW" altLang="zh-TW" dirty="0"/>
              <a:t>校外求助管道：可撥</a:t>
            </a:r>
            <a:r>
              <a:rPr lang="en-US" altLang="zh-TW" dirty="0"/>
              <a:t> 113</a:t>
            </a:r>
            <a:r>
              <a:rPr lang="zh-TW" altLang="zh-TW" dirty="0"/>
              <a:t>全國婦幼保護專線、</a:t>
            </a:r>
            <a:r>
              <a:rPr lang="en-US" altLang="zh-TW" dirty="0"/>
              <a:t>110</a:t>
            </a:r>
            <a:r>
              <a:rPr lang="zh-TW" altLang="zh-TW" dirty="0"/>
              <a:t>報警</a:t>
            </a:r>
          </a:p>
          <a:p>
            <a:pPr marL="0" indent="0">
              <a:buNone/>
            </a:pPr>
            <a:endParaRPr lang="zh-TW" altLang="zh-TW" dirty="0"/>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44</a:t>
            </a:fld>
            <a:endParaRPr lang="zh-TW" altLang="en-US"/>
          </a:p>
        </p:txBody>
      </p:sp>
      <p:pic>
        <p:nvPicPr>
          <p:cNvPr id="5" name="圖片 4" descr="C:\Users\user\AppData\Local\Microsoft\Windows\Temporary Internet Files\Content.Word\0001.jpg"/>
          <p:cNvPicPr/>
          <p:nvPr/>
        </p:nvPicPr>
        <p:blipFill>
          <a:blip r:embed="rId2" cstate="print">
            <a:extLst>
              <a:ext uri="{28A0092B-C50C-407E-A947-70E740481C1C}">
                <a14:useLocalDpi xmlns:a14="http://schemas.microsoft.com/office/drawing/2010/main" val="0"/>
              </a:ext>
            </a:extLst>
          </a:blip>
          <a:srcRect l="9007" r="20293"/>
          <a:stretch>
            <a:fillRect/>
          </a:stretch>
        </p:blipFill>
        <p:spPr bwMode="auto">
          <a:xfrm>
            <a:off x="7452320" y="116632"/>
            <a:ext cx="1566330" cy="1550566"/>
          </a:xfrm>
          <a:prstGeom prst="ellipse">
            <a:avLst/>
          </a:prstGeom>
          <a:noFill/>
          <a:ln>
            <a:solidFill>
              <a:schemeClr val="accent2"/>
            </a:solidFill>
          </a:ln>
        </p:spPr>
      </p:pic>
    </p:spTree>
    <p:extLst>
      <p:ext uri="{BB962C8B-B14F-4D97-AF65-F5344CB8AC3E}">
        <p14:creationId xmlns:p14="http://schemas.microsoft.com/office/powerpoint/2010/main" val="18623719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勞動權益教育教材</a:t>
            </a:r>
            <a:endParaRPr lang="zh-TW" altLang="en-US" dirty="0"/>
          </a:p>
        </p:txBody>
      </p:sp>
      <p:sp>
        <p:nvSpPr>
          <p:cNvPr id="3" name="內容版面配置區 2"/>
          <p:cNvSpPr>
            <a:spLocks noGrp="1"/>
          </p:cNvSpPr>
          <p:nvPr>
            <p:ph idx="1"/>
          </p:nvPr>
        </p:nvSpPr>
        <p:spPr/>
        <p:txBody>
          <a:bodyPr>
            <a:normAutofit/>
          </a:bodyPr>
          <a:lstStyle/>
          <a:p>
            <a:pPr algn="just"/>
            <a:r>
              <a:rPr lang="zh-TW" altLang="en-US" sz="2400" dirty="0" smtClean="0"/>
              <a:t>勞動部</a:t>
            </a:r>
            <a:r>
              <a:rPr lang="zh-TW" altLang="en-US" sz="2400" dirty="0"/>
              <a:t>編製「職場高手秘笈」、「電資人生涯攻略」及「金融業職涯攻略」等手冊電子檔，置於全民勞教</a:t>
            </a:r>
            <a:r>
              <a:rPr lang="en-US" altLang="zh-TW" sz="2400" dirty="0"/>
              <a:t>e</a:t>
            </a:r>
            <a:r>
              <a:rPr lang="zh-TW" altLang="en-US" sz="2400" dirty="0"/>
              <a:t>網─非影音教材─青年就業教材</a:t>
            </a:r>
            <a:r>
              <a:rPr lang="zh-TW" altLang="en-US" sz="2400" dirty="0" smtClean="0"/>
              <a:t>專區，歡迎大家參閱。</a:t>
            </a:r>
            <a:endParaRPr lang="en-US" altLang="zh-TW" sz="2400" dirty="0" smtClean="0"/>
          </a:p>
          <a:p>
            <a:pPr algn="just"/>
            <a:r>
              <a:rPr lang="en-US" altLang="zh-TW" sz="2400" dirty="0" smtClean="0"/>
              <a:t>https</a:t>
            </a:r>
            <a:r>
              <a:rPr lang="en-US" altLang="zh-TW" sz="2400" dirty="0"/>
              <a:t>://labor-elearning.mol.gov.tw/co_topic.php?topic=7&amp;item=4</a:t>
            </a:r>
            <a:endParaRPr lang="zh-TW" altLang="en-US" sz="2400" dirty="0"/>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45</a:t>
            </a:fld>
            <a:endParaRPr lang="zh-TW" altLang="en-US"/>
          </a:p>
        </p:txBody>
      </p:sp>
    </p:spTree>
    <p:extLst>
      <p:ext uri="{BB962C8B-B14F-4D97-AF65-F5344CB8AC3E}">
        <p14:creationId xmlns:p14="http://schemas.microsoft.com/office/powerpoint/2010/main" val="21365072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12576" y="402862"/>
            <a:ext cx="8229600" cy="1429545"/>
          </a:xfrm>
        </p:spPr>
        <p:txBody>
          <a:bodyPr>
            <a:normAutofit/>
          </a:bodyPr>
          <a:lstStyle/>
          <a:p>
            <a:pPr algn="ctr"/>
            <a:r>
              <a:rPr lang="zh-TW" altLang="en-US" sz="3600" b="1" dirty="0" smtClean="0"/>
              <a:t>半年教育實習期間如有任何問題</a:t>
            </a:r>
            <a:r>
              <a:rPr lang="en-US" altLang="zh-TW" sz="3600" b="1" dirty="0" smtClean="0"/>
              <a:t/>
            </a:r>
            <a:br>
              <a:rPr lang="en-US" altLang="zh-TW" sz="3600" b="1" dirty="0" smtClean="0"/>
            </a:br>
            <a:r>
              <a:rPr lang="zh-TW" altLang="en-US" sz="3600" b="1" dirty="0" smtClean="0"/>
              <a:t>歡迎洽詢：</a:t>
            </a:r>
            <a:endParaRPr lang="zh-TW" altLang="en-US" sz="3600" b="1" dirty="0"/>
          </a:p>
        </p:txBody>
      </p:sp>
      <p:sp>
        <p:nvSpPr>
          <p:cNvPr id="3" name="內容版面配置區 2"/>
          <p:cNvSpPr>
            <a:spLocks noGrp="1"/>
          </p:cNvSpPr>
          <p:nvPr>
            <p:ph idx="1"/>
          </p:nvPr>
        </p:nvSpPr>
        <p:spPr>
          <a:xfrm>
            <a:off x="-108520" y="1916832"/>
            <a:ext cx="8290168" cy="4800600"/>
          </a:xfrm>
        </p:spPr>
        <p:txBody>
          <a:bodyPr>
            <a:normAutofit/>
          </a:bodyPr>
          <a:lstStyle/>
          <a:p>
            <a:pPr marL="0" lvl="1" indent="0" algn="ctr">
              <a:buNone/>
            </a:pPr>
            <a:r>
              <a:rPr lang="zh-TW" altLang="en-US" sz="2800" dirty="0"/>
              <a:t>本校</a:t>
            </a:r>
            <a:r>
              <a:rPr lang="zh-TW" altLang="en-US" sz="2800" dirty="0" smtClean="0"/>
              <a:t>師資培育暨就業輔導處</a:t>
            </a:r>
            <a:endParaRPr lang="en-US" altLang="zh-TW" sz="2800" dirty="0" smtClean="0"/>
          </a:p>
          <a:p>
            <a:pPr marL="0" lvl="1" indent="0" algn="ctr">
              <a:buNone/>
            </a:pPr>
            <a:r>
              <a:rPr lang="zh-TW" altLang="en-US" sz="2800" dirty="0" smtClean="0"/>
              <a:t>教育實習與輔導</a:t>
            </a:r>
            <a:r>
              <a:rPr lang="zh-TW" altLang="en-US" sz="2800" dirty="0" smtClean="0"/>
              <a:t>組</a:t>
            </a:r>
            <a:r>
              <a:rPr lang="zh-TW" altLang="en-US" sz="2800" dirty="0" smtClean="0"/>
              <a:t>楊忠翰先生</a:t>
            </a:r>
            <a:endParaRPr lang="en-US" altLang="zh-TW" sz="2800" dirty="0" smtClean="0"/>
          </a:p>
          <a:p>
            <a:pPr marL="0" lvl="1" indent="0" algn="ctr">
              <a:buNone/>
            </a:pPr>
            <a:r>
              <a:rPr lang="zh-TW" altLang="en-US" sz="2800" dirty="0" smtClean="0">
                <a:sym typeface="Wingdings" panose="05000000000000000000" pitchFamily="2" charset="2"/>
              </a:rPr>
              <a:t>電話專線：</a:t>
            </a:r>
            <a:r>
              <a:rPr lang="en-US" altLang="zh-TW" sz="2800" dirty="0" smtClean="0">
                <a:sym typeface="Wingdings" panose="05000000000000000000" pitchFamily="2" charset="2"/>
              </a:rPr>
              <a:t>(04)</a:t>
            </a:r>
            <a:r>
              <a:rPr lang="zh-TW" altLang="en-US" sz="2800" dirty="0" smtClean="0">
                <a:sym typeface="Wingdings" panose="05000000000000000000" pitchFamily="2" charset="2"/>
              </a:rPr>
              <a:t> </a:t>
            </a:r>
            <a:r>
              <a:rPr lang="en-US" altLang="zh-TW" sz="2800" dirty="0" smtClean="0">
                <a:sym typeface="Wingdings" panose="05000000000000000000" pitchFamily="2" charset="2"/>
              </a:rPr>
              <a:t>2218-3237</a:t>
            </a:r>
            <a:br>
              <a:rPr lang="en-US" altLang="zh-TW" sz="2800" dirty="0" smtClean="0">
                <a:sym typeface="Wingdings" panose="05000000000000000000" pitchFamily="2" charset="2"/>
              </a:rPr>
            </a:br>
            <a:r>
              <a:rPr lang="zh-TW" altLang="en-US" sz="2800" dirty="0" smtClean="0">
                <a:sym typeface="Wingdings" panose="05000000000000000000" pitchFamily="2" charset="2"/>
              </a:rPr>
              <a:t>電子信箱：</a:t>
            </a:r>
            <a:r>
              <a:rPr lang="en-US" altLang="zh-TW" sz="2800" dirty="0">
                <a:sym typeface="Wingdings" panose="05000000000000000000" pitchFamily="2" charset="2"/>
              </a:rPr>
              <a:t>intern@mail.ntcu.edu.tw</a:t>
            </a:r>
          </a:p>
          <a:p>
            <a:endParaRPr lang="en-US" altLang="zh-TW" sz="2800" dirty="0" smtClean="0">
              <a:sym typeface="Wingdings" panose="05000000000000000000" pitchFamily="2" charset="2"/>
            </a:endParaRPr>
          </a:p>
          <a:p>
            <a:pPr marL="0" indent="0">
              <a:buNone/>
            </a:pPr>
            <a:endParaRPr lang="en-US" altLang="zh-TW" sz="2800" dirty="0" smtClean="0">
              <a:sym typeface="Wingdings" panose="05000000000000000000" pitchFamily="2" charset="2"/>
            </a:endParaRPr>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46</a:t>
            </a:fld>
            <a:endParaRPr lang="zh-TW" altLang="en-US"/>
          </a:p>
        </p:txBody>
      </p:sp>
      <p:sp>
        <p:nvSpPr>
          <p:cNvPr id="4" name="矩形 3"/>
          <p:cNvSpPr/>
          <p:nvPr/>
        </p:nvSpPr>
        <p:spPr>
          <a:xfrm>
            <a:off x="766038" y="4717906"/>
            <a:ext cx="7830591" cy="120032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TW" altLang="en-US" sz="3600" dirty="0" smtClean="0">
                <a:sym typeface="Wingdings" panose="05000000000000000000" pitchFamily="2" charset="2"/>
              </a:rPr>
              <a:t>以上</a:t>
            </a:r>
            <a:r>
              <a:rPr lang="zh-TW" altLang="en-US" sz="3600" dirty="0">
                <a:sym typeface="Wingdings" panose="05000000000000000000" pitchFamily="2" charset="2"/>
              </a:rPr>
              <a:t>說明，感謝</a:t>
            </a:r>
            <a:r>
              <a:rPr lang="zh-TW" altLang="en-US" sz="3600" dirty="0" smtClean="0">
                <a:sym typeface="Wingdings" panose="05000000000000000000" pitchFamily="2" charset="2"/>
              </a:rPr>
              <a:t>您</a:t>
            </a:r>
            <a:endParaRPr lang="en-US" altLang="zh-TW" sz="3600" dirty="0" smtClean="0">
              <a:sym typeface="Wingdings" panose="05000000000000000000" pitchFamily="2" charset="2"/>
            </a:endParaRPr>
          </a:p>
          <a:p>
            <a:pPr algn="ctr"/>
            <a:r>
              <a:rPr lang="zh-TW" altLang="en-US" sz="3600" dirty="0" smtClean="0">
                <a:solidFill>
                  <a:schemeClr val="tx1"/>
                </a:solidFill>
                <a:sym typeface="Wingdings" panose="05000000000000000000" pitchFamily="2" charset="2"/>
              </a:rPr>
              <a:t>祝</a:t>
            </a:r>
            <a:r>
              <a:rPr lang="zh-TW" altLang="en-US" sz="3600" dirty="0">
                <a:solidFill>
                  <a:schemeClr val="tx1"/>
                </a:solidFill>
                <a:sym typeface="Wingdings" panose="05000000000000000000" pitchFamily="2" charset="2"/>
              </a:rPr>
              <a:t>您</a:t>
            </a:r>
            <a:r>
              <a:rPr lang="zh-TW" altLang="en-US" sz="3600" dirty="0" smtClean="0">
                <a:solidFill>
                  <a:schemeClr val="tx1"/>
                </a:solidFill>
                <a:sym typeface="Wingdings" panose="05000000000000000000" pitchFamily="2" charset="2"/>
              </a:rPr>
              <a:t>實習</a:t>
            </a:r>
            <a:r>
              <a:rPr lang="zh-TW" altLang="en-US" sz="3600" dirty="0">
                <a:solidFill>
                  <a:schemeClr val="tx1"/>
                </a:solidFill>
                <a:sym typeface="Wingdings" panose="05000000000000000000" pitchFamily="2" charset="2"/>
              </a:rPr>
              <a:t>順利！</a:t>
            </a:r>
            <a:endParaRPr lang="en-US" altLang="zh-TW" sz="3600" dirty="0" smtClean="0">
              <a:solidFill>
                <a:schemeClr val="tx1"/>
              </a:solidFill>
              <a:sym typeface="Wingdings" panose="05000000000000000000" pitchFamily="2" charset="2"/>
            </a:endParaRPr>
          </a:p>
        </p:txBody>
      </p:sp>
      <p:pic>
        <p:nvPicPr>
          <p:cNvPr id="2050" name="Picture 2" descr="D:\Google雲端硬碟\師培處105\格式A-校徽、logo、電子章\小樹苗.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3967039"/>
            <a:ext cx="2256886" cy="2256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821011"/>
      </p:ext>
    </p:extLst>
  </p:cSld>
  <p:clrMapOvr>
    <a:masterClrMapping/>
  </p:clrMapOvr>
  <p:timing>
    <p:tnLst>
      <p:par>
        <p:cTn id="1" dur="indefinite" restart="never" nodeType="tmRoot"/>
      </p:par>
    </p:tnLst>
  </p:timing>
</p:sld>
</file>

<file path=ppt/theme/theme1.xml><?xml version="1.0" encoding="utf-8"?>
<a:theme xmlns:a="http://schemas.openxmlformats.org/drawingml/2006/main" name="多面向">
  <a:themeElements>
    <a:clrScheme name="多面向">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多面向">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多面向">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3224</TotalTime>
  <Words>4336</Words>
  <Application>Microsoft Office PowerPoint</Application>
  <PresentationFormat>如螢幕大小 (4:3)</PresentationFormat>
  <Paragraphs>425</Paragraphs>
  <Slides>46</Slides>
  <Notes>1</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46</vt:i4>
      </vt:variant>
    </vt:vector>
  </HeadingPairs>
  <TitlesOfParts>
    <vt:vector size="58" baseType="lpstr">
      <vt:lpstr>MS Mincho</vt:lpstr>
      <vt:lpstr>Taipei Sans TC Beta</vt:lpstr>
      <vt:lpstr>微軟正黑體</vt:lpstr>
      <vt:lpstr>新細明體</vt:lpstr>
      <vt:lpstr>標楷體</vt:lpstr>
      <vt:lpstr>Arial</vt:lpstr>
      <vt:lpstr>Calibri</vt:lpstr>
      <vt:lpstr>Times New Roman</vt:lpstr>
      <vt:lpstr>Trebuchet MS</vt:lpstr>
      <vt:lpstr>Wingdings</vt:lpstr>
      <vt:lpstr>Wingdings 3</vt:lpstr>
      <vt:lpstr>多面向</vt:lpstr>
      <vt:lpstr>國立臺中教育大學 114年2月 半年教育實習注意事項</vt:lpstr>
      <vt:lpstr>目錄</vt:lpstr>
      <vt:lpstr>下載半年教育實習輔導手冊 </vt:lpstr>
      <vt:lpstr>教育實習注意事項（實習報到前）</vt:lpstr>
      <vt:lpstr>(1)檢核實習資格-非大學部學生</vt:lpstr>
      <vt:lpstr>(2)確認報到日期</vt:lpstr>
      <vt:lpstr>(3)繳交實習費用</vt:lpstr>
      <vt:lpstr>(3)繳交實習費用方式</vt:lpstr>
      <vt:lpstr>(4)申請兵役緩徵（男同學注意）</vt:lpstr>
      <vt:lpstr>教育實習注意事項（實習報到後）</vt:lpstr>
      <vt:lpstr>PowerPoint 簡報</vt:lpstr>
      <vt:lpstr>半年教育實習期間要做什麼？</vt:lpstr>
      <vt:lpstr>半年教育實習期間要做什麼？</vt:lpstr>
      <vt:lpstr>(5)撰寫教育實習計畫</vt:lpstr>
      <vt:lpstr>(6)教育實習成績評量</vt:lpstr>
      <vt:lpstr>(6)教育實習成績評量（實習手冊第2頁）</vt:lpstr>
      <vt:lpstr>(6)教育實習成績評量</vt:lpstr>
      <vt:lpstr>PowerPoint 簡報</vt:lpstr>
      <vt:lpstr>PowerPoint 簡報</vt:lpstr>
      <vt:lpstr>PowerPoint 簡報</vt:lpstr>
      <vt:lpstr>(8)申請輔導教師聘書</vt:lpstr>
      <vt:lpstr>PowerPoint 簡報</vt:lpstr>
      <vt:lpstr>其他補充</vt:lpstr>
      <vt:lpstr>本學期返校座談日期</vt:lpstr>
      <vt:lpstr>PowerPoint 簡報</vt:lpstr>
      <vt:lpstr>不可從事事項 （依國立臺中教育大學教育實習實施要點）</vt:lpstr>
      <vt:lpstr>請假日數(本校教育實習實施要點第39點)</vt:lpstr>
      <vt:lpstr>課後打工兼差</vt:lpstr>
      <vt:lpstr>校內教學活動</vt:lpstr>
      <vt:lpstr>依師資培育之大學及教育實習機構辦理教育實習辦法</vt:lpstr>
      <vt:lpstr>補充：E-mail書信禮儀 </vt:lpstr>
      <vt:lpstr>補助教育實習助學金</vt:lpstr>
      <vt:lpstr>補助教育實習助學金</vt:lpstr>
      <vt:lpstr>實習平臺操作說明會參與</vt:lpstr>
      <vt:lpstr>補充：E-mail書信禮儀(範例) </vt:lpstr>
      <vt:lpstr>教育實習電子檔</vt:lpstr>
      <vt:lpstr>性別平等教育宣導</vt:lpstr>
      <vt:lpstr>學生校外實習期間疑似遭遇性騷擾可以怎麼做？ </vt:lpstr>
      <vt:lpstr>★正確知識：認識性騷擾/性侵害/性霸凌的定義與概念，對性平有正確的瞭解。   </vt:lpstr>
      <vt:lpstr>★確認感受對自己的身體敏銳覺察，對自己的感受要有信心。</vt:lpstr>
      <vt:lpstr>★確認感受對自己的身體敏銳覺察，對自己的感受要有信心。</vt:lpstr>
      <vt:lpstr>★確認感受對自己的身體敏銳覺察，對自己的感受要有信心。</vt:lpstr>
      <vt:lpstr>PowerPoint 簡報</vt:lpstr>
      <vt:lpstr>PowerPoint 簡報</vt:lpstr>
      <vt:lpstr>勞動權益教育教材</vt:lpstr>
      <vt:lpstr>半年教育實習期間如有任何問題 歡迎洽詢：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國立臺中教育大學 108年8月至109年1月 半年教育實習須知</dc:title>
  <dc:creator>User</dc:creator>
  <cp:lastModifiedBy>USER</cp:lastModifiedBy>
  <cp:revision>617</cp:revision>
  <dcterms:created xsi:type="dcterms:W3CDTF">2019-05-16T06:28:09Z</dcterms:created>
  <dcterms:modified xsi:type="dcterms:W3CDTF">2025-01-16T06:08:10Z</dcterms:modified>
</cp:coreProperties>
</file>