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handoutMasterIdLst>
    <p:handoutMasterId r:id="rId50"/>
  </p:handoutMasterIdLst>
  <p:sldIdLst>
    <p:sldId id="261" r:id="rId2"/>
    <p:sldId id="299" r:id="rId3"/>
    <p:sldId id="300" r:id="rId4"/>
    <p:sldId id="301" r:id="rId5"/>
    <p:sldId id="263" r:id="rId6"/>
    <p:sldId id="262" r:id="rId7"/>
    <p:sldId id="271" r:id="rId8"/>
    <p:sldId id="303" r:id="rId9"/>
    <p:sldId id="304" r:id="rId10"/>
    <p:sldId id="305" r:id="rId11"/>
    <p:sldId id="330" r:id="rId12"/>
    <p:sldId id="331" r:id="rId13"/>
    <p:sldId id="295" r:id="rId14"/>
    <p:sldId id="297" r:id="rId15"/>
    <p:sldId id="334" r:id="rId16"/>
    <p:sldId id="333" r:id="rId17"/>
    <p:sldId id="264" r:id="rId18"/>
    <p:sldId id="268" r:id="rId19"/>
    <p:sldId id="306" r:id="rId20"/>
    <p:sldId id="307" r:id="rId21"/>
    <p:sldId id="308" r:id="rId22"/>
    <p:sldId id="309" r:id="rId23"/>
    <p:sldId id="310" r:id="rId24"/>
    <p:sldId id="311" r:id="rId25"/>
    <p:sldId id="312" r:id="rId26"/>
    <p:sldId id="313" r:id="rId27"/>
    <p:sldId id="314" r:id="rId28"/>
    <p:sldId id="335" r:id="rId29"/>
    <p:sldId id="315" r:id="rId30"/>
    <p:sldId id="316" r:id="rId31"/>
    <p:sldId id="277" r:id="rId32"/>
    <p:sldId id="317" r:id="rId33"/>
    <p:sldId id="318" r:id="rId34"/>
    <p:sldId id="319" r:id="rId35"/>
    <p:sldId id="328" r:id="rId36"/>
    <p:sldId id="325" r:id="rId37"/>
    <p:sldId id="329" r:id="rId38"/>
    <p:sldId id="326" r:id="rId39"/>
    <p:sldId id="322" r:id="rId40"/>
    <p:sldId id="287" r:id="rId41"/>
    <p:sldId id="280" r:id="rId42"/>
    <p:sldId id="279" r:id="rId43"/>
    <p:sldId id="281" r:id="rId44"/>
    <p:sldId id="283" r:id="rId45"/>
    <p:sldId id="284" r:id="rId46"/>
    <p:sldId id="285" r:id="rId47"/>
    <p:sldId id="289" r:id="rId48"/>
  </p:sldIdLst>
  <p:sldSz cx="9144000" cy="6858000" type="screen4x3"/>
  <p:notesSz cx="10234613" cy="70993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86399" autoAdjust="0"/>
  </p:normalViewPr>
  <p:slideViewPr>
    <p:cSldViewPr>
      <p:cViewPr varScale="1">
        <p:scale>
          <a:sx n="75" d="100"/>
          <a:sy n="75" d="100"/>
        </p:scale>
        <p:origin x="1560"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3" Type="http://schemas.openxmlformats.org/officeDocument/2006/relationships/hyperlink" Target="https://tecs2020.ntcu.edu.tw/front/down/123456/1234564/archive.php?ID=bnRjdV90ZWNzJjEyMzQ1NjQ=" TargetMode="External"/><Relationship Id="rId2" Type="http://schemas.openxmlformats.org/officeDocument/2006/relationships/hyperlink" Target="https://eii.ncue.edu.tw/Apps/Sys/OrgList.aspx?a=retutnfunctionucOrgList&amp;" TargetMode="External"/><Relationship Id="rId1" Type="http://schemas.openxmlformats.org/officeDocument/2006/relationships/hyperlink" Target="https://eii.ncue.edu.tw/Apps/Sys/Synthesize.aspx"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https://eii.ncue.edu.tw/Apps/Sys/OrgList.aspx?a=retutnfunctionucOrgList&amp;" TargetMode="External"/><Relationship Id="rId2" Type="http://schemas.openxmlformats.org/officeDocument/2006/relationships/hyperlink" Target="https://tecs2020.ntcu.edu.tw/front/down/123456/1234564/archive.php?ID=bnRjdV90ZWNzJjEyMzQ1NjQ=" TargetMode="External"/><Relationship Id="rId1" Type="http://schemas.openxmlformats.org/officeDocument/2006/relationships/hyperlink" Target="https://eii.ncue.edu.tw/Apps/Sys/Synthesize.aspx"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38FF2D-29E1-4099-875B-9233E546E76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CBBA9735-64AC-4E46-A60F-756EEF682E9B}">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一</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 師資培育法</a:t>
          </a:r>
          <a:endParaRPr lang="en-US" altLang="zh-TW" sz="2000" b="1" dirty="0">
            <a:effectLst>
              <a:outerShdw blurRad="38100" dist="38100" dir="2700000" algn="tl">
                <a:srgbClr val="000000">
                  <a:alpha val="43137"/>
                </a:srgbClr>
              </a:outerShdw>
            </a:effectLst>
          </a:endParaRPr>
        </a:p>
      </dgm:t>
    </dgm:pt>
    <dgm:pt modelId="{03F1F89C-C092-4FDA-A5FE-A8861235342E}" type="parTrans" cxnId="{19651A19-F65F-4FC1-81FB-A70DFD99DCBF}">
      <dgm:prSet/>
      <dgm:spPr/>
      <dgm:t>
        <a:bodyPr/>
        <a:lstStyle/>
        <a:p>
          <a:endParaRPr lang="zh-TW" altLang="en-US" sz="2400"/>
        </a:p>
      </dgm:t>
    </dgm:pt>
    <dgm:pt modelId="{E8293350-DC33-4DBF-B006-85ECEC6B50FC}" type="sibTrans" cxnId="{19651A19-F65F-4FC1-81FB-A70DFD99DCBF}">
      <dgm:prSet custT="1"/>
      <dgm:spPr/>
      <dgm:t>
        <a:bodyPr/>
        <a:lstStyle/>
        <a:p>
          <a:endParaRPr lang="zh-TW" altLang="en-US" sz="2400"/>
        </a:p>
      </dgm:t>
    </dgm:pt>
    <dgm:pt modelId="{2CA65DCE-56DF-4694-B7D8-4CB6448F0D81}">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二</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 </a:t>
          </a:r>
          <a:r>
            <a:rPr lang="zh-TW" sz="2000" b="1" dirty="0">
              <a:effectLst>
                <a:outerShdw blurRad="38100" dist="38100" dir="2700000" algn="tl">
                  <a:srgbClr val="000000">
                    <a:alpha val="43137"/>
                  </a:srgbClr>
                </a:outerShdw>
              </a:effectLst>
            </a:rPr>
            <a:t>師資培育之大學及教育實習機構辦理教育實習辦法</a:t>
          </a:r>
          <a:endParaRPr lang="en-US" altLang="zh-TW" sz="2000" b="1" dirty="0">
            <a:effectLst>
              <a:outerShdw blurRad="38100" dist="38100" dir="2700000" algn="tl">
                <a:srgbClr val="000000">
                  <a:alpha val="43137"/>
                </a:srgbClr>
              </a:outerShdw>
            </a:effectLst>
          </a:endParaRPr>
        </a:p>
      </dgm:t>
    </dgm:pt>
    <dgm:pt modelId="{8EB7704D-CC08-413A-A2C4-E77C4A05531C}" type="parTrans" cxnId="{6B994D53-478D-4558-9BC6-F617747540D6}">
      <dgm:prSet/>
      <dgm:spPr/>
      <dgm:t>
        <a:bodyPr/>
        <a:lstStyle/>
        <a:p>
          <a:endParaRPr lang="zh-TW" altLang="en-US" sz="2400"/>
        </a:p>
      </dgm:t>
    </dgm:pt>
    <dgm:pt modelId="{06B0DD0B-3008-4AB5-9311-2A9769B66A11}" type="sibTrans" cxnId="{6B994D53-478D-4558-9BC6-F617747540D6}">
      <dgm:prSet custT="1"/>
      <dgm:spPr/>
      <dgm:t>
        <a:bodyPr/>
        <a:lstStyle/>
        <a:p>
          <a:endParaRPr lang="zh-TW" altLang="en-US" sz="2400"/>
        </a:p>
      </dgm:t>
    </dgm:pt>
    <dgm:pt modelId="{2E0F91B0-B94F-4713-AEB5-8E4EB8F74B0B}">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三</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 </a:t>
          </a:r>
          <a:r>
            <a:rPr lang="zh-TW" sz="2000" b="1" dirty="0">
              <a:effectLst>
                <a:outerShdw blurRad="38100" dist="38100" dir="2700000" algn="tl">
                  <a:srgbClr val="000000">
                    <a:alpha val="43137"/>
                  </a:srgbClr>
                </a:outerShdw>
              </a:effectLst>
            </a:rPr>
            <a:t>國立臺中教育大學教育實習實施要點</a:t>
          </a:r>
          <a:endParaRPr lang="zh-TW" altLang="en-US" sz="2000" b="1" dirty="0">
            <a:effectLst>
              <a:outerShdw blurRad="38100" dist="38100" dir="2700000" algn="tl">
                <a:srgbClr val="000000">
                  <a:alpha val="43137"/>
                </a:srgbClr>
              </a:outerShdw>
            </a:effectLst>
          </a:endParaRPr>
        </a:p>
      </dgm:t>
    </dgm:pt>
    <dgm:pt modelId="{D200C120-9C10-4A6B-8E29-32EEB1F8AB90}" type="parTrans" cxnId="{FD32EE0C-5691-49DA-AA04-BF1EF5B62BEB}">
      <dgm:prSet/>
      <dgm:spPr/>
      <dgm:t>
        <a:bodyPr/>
        <a:lstStyle/>
        <a:p>
          <a:endParaRPr lang="zh-TW" altLang="en-US" sz="2400"/>
        </a:p>
      </dgm:t>
    </dgm:pt>
    <dgm:pt modelId="{8C1E3543-1057-4CE9-8975-E2440E7AF1DE}" type="sibTrans" cxnId="{FD32EE0C-5691-49DA-AA04-BF1EF5B62BEB}">
      <dgm:prSet custT="1"/>
      <dgm:spPr/>
      <dgm:t>
        <a:bodyPr/>
        <a:lstStyle/>
        <a:p>
          <a:endParaRPr lang="zh-TW" altLang="en-US" sz="2400"/>
        </a:p>
      </dgm:t>
    </dgm:pt>
    <dgm:pt modelId="{B638B7F5-0915-40E7-B531-12E5E7412874}">
      <dgm:prSet custT="1"/>
      <dgm:spPr/>
      <dgm:t>
        <a:bodyPr/>
        <a:lstStyle/>
        <a:p>
          <a:endParaRPr lang="zh-TW" altLang="en-US" sz="1600" dirty="0">
            <a:effectLst/>
            <a:latin typeface="Adobe 繁黑體 Std B" pitchFamily="34" charset="-120"/>
            <a:ea typeface="Adobe 繁黑體 Std B" pitchFamily="34" charset="-120"/>
          </a:endParaRPr>
        </a:p>
      </dgm:t>
    </dgm:pt>
    <dgm:pt modelId="{18E64584-649E-4371-868A-9BF1B33CFEAC}" type="parTrans" cxnId="{04CCD480-8E7B-4467-951E-32203A3876A4}">
      <dgm:prSet/>
      <dgm:spPr/>
      <dgm:t>
        <a:bodyPr/>
        <a:lstStyle/>
        <a:p>
          <a:endParaRPr lang="zh-TW" altLang="en-US"/>
        </a:p>
      </dgm:t>
    </dgm:pt>
    <dgm:pt modelId="{92E36E4B-8EA7-48B4-9732-6A76540D9F04}" type="sibTrans" cxnId="{04CCD480-8E7B-4467-951E-32203A3876A4}">
      <dgm:prSet/>
      <dgm:spPr/>
      <dgm:t>
        <a:bodyPr/>
        <a:lstStyle/>
        <a:p>
          <a:endParaRPr lang="zh-TW" altLang="en-US"/>
        </a:p>
      </dgm:t>
    </dgm:pt>
    <dgm:pt modelId="{53FF5CB1-28FF-4498-BC05-CB2F91ACEBF2}">
      <dgm:prSet custT="1"/>
      <dgm:spPr/>
      <dgm:t>
        <a:bodyPr/>
        <a:lstStyle/>
        <a:p>
          <a:endParaRPr lang="zh-TW" altLang="en-US" sz="1600" dirty="0">
            <a:solidFill>
              <a:schemeClr val="tx1"/>
            </a:solidFill>
            <a:effectLst/>
            <a:latin typeface="Adobe 繁黑體 Std B" pitchFamily="34" charset="-120"/>
            <a:ea typeface="Adobe 繁黑體 Std B" pitchFamily="34" charset="-120"/>
          </a:endParaRPr>
        </a:p>
      </dgm:t>
    </dgm:pt>
    <dgm:pt modelId="{AF2CEFFF-2306-4BC1-9CF2-3D65043341BA}" type="parTrans" cxnId="{701FA00D-D468-4611-A13F-B40E42F0F62C}">
      <dgm:prSet/>
      <dgm:spPr/>
      <dgm:t>
        <a:bodyPr/>
        <a:lstStyle/>
        <a:p>
          <a:endParaRPr lang="zh-TW" altLang="en-US"/>
        </a:p>
      </dgm:t>
    </dgm:pt>
    <dgm:pt modelId="{AAAFBD54-94D1-44DD-BDA7-545AE3D5AEC7}" type="sibTrans" cxnId="{701FA00D-D468-4611-A13F-B40E42F0F62C}">
      <dgm:prSet/>
      <dgm:spPr/>
      <dgm:t>
        <a:bodyPr/>
        <a:lstStyle/>
        <a:p>
          <a:endParaRPr lang="zh-TW" altLang="en-US"/>
        </a:p>
      </dgm:t>
    </dgm:pt>
    <dgm:pt modelId="{E0437B99-6916-40D9-9957-E18E279413AB}">
      <dgm:prSet phldrT="[文字]" custT="1"/>
      <dgm:spPr/>
      <dgm:t>
        <a:bodyPr/>
        <a:lstStyle/>
        <a:p>
          <a:endParaRPr lang="zh-TW" altLang="en-US" sz="1600" b="1" dirty="0">
            <a:effectLst/>
            <a:latin typeface="Adobe 繁黑體 Std B" pitchFamily="34" charset="-120"/>
            <a:ea typeface="Adobe 繁黑體 Std B" pitchFamily="34" charset="-120"/>
          </a:endParaRPr>
        </a:p>
      </dgm:t>
    </dgm:pt>
    <dgm:pt modelId="{D5E1D363-60F8-4B38-B940-71DD0816A450}" type="parTrans" cxnId="{70750341-671D-4D8F-B5AE-7C8F1601AE67}">
      <dgm:prSet/>
      <dgm:spPr/>
      <dgm:t>
        <a:bodyPr/>
        <a:lstStyle/>
        <a:p>
          <a:endParaRPr lang="zh-TW" altLang="en-US"/>
        </a:p>
      </dgm:t>
    </dgm:pt>
    <dgm:pt modelId="{02F9D555-51A5-4A54-803D-783E3B6A6CD9}" type="sibTrans" cxnId="{70750341-671D-4D8F-B5AE-7C8F1601AE67}">
      <dgm:prSet/>
      <dgm:spPr/>
      <dgm:t>
        <a:bodyPr/>
        <a:lstStyle/>
        <a:p>
          <a:endParaRPr lang="zh-TW" altLang="en-US"/>
        </a:p>
      </dgm:t>
    </dgm:pt>
    <dgm:pt modelId="{13C909AA-558B-4AA4-86AC-8DDEBF34BD12}" type="pres">
      <dgm:prSet presAssocID="{2738FF2D-29E1-4099-875B-9233E546E76B}" presName="linear" presStyleCnt="0">
        <dgm:presLayoutVars>
          <dgm:dir/>
          <dgm:animLvl val="lvl"/>
          <dgm:resizeHandles val="exact"/>
        </dgm:presLayoutVars>
      </dgm:prSet>
      <dgm:spPr/>
      <dgm:t>
        <a:bodyPr/>
        <a:lstStyle/>
        <a:p>
          <a:endParaRPr lang="zh-TW" altLang="en-US"/>
        </a:p>
      </dgm:t>
    </dgm:pt>
    <dgm:pt modelId="{96FFB848-8608-426F-A34A-B0C176C71FC1}" type="pres">
      <dgm:prSet presAssocID="{CBBA9735-64AC-4E46-A60F-756EEF682E9B}" presName="parentLin" presStyleCnt="0"/>
      <dgm:spPr/>
    </dgm:pt>
    <dgm:pt modelId="{BB431B22-6C6C-48CB-9CF2-EB611F411759}" type="pres">
      <dgm:prSet presAssocID="{CBBA9735-64AC-4E46-A60F-756EEF682E9B}" presName="parentLeftMargin" presStyleLbl="node1" presStyleIdx="0" presStyleCnt="3"/>
      <dgm:spPr/>
      <dgm:t>
        <a:bodyPr/>
        <a:lstStyle/>
        <a:p>
          <a:endParaRPr lang="zh-TW" altLang="en-US"/>
        </a:p>
      </dgm:t>
    </dgm:pt>
    <dgm:pt modelId="{E9556F91-416F-41E2-95BB-11903987505D}" type="pres">
      <dgm:prSet presAssocID="{CBBA9735-64AC-4E46-A60F-756EEF682E9B}" presName="parentText" presStyleLbl="node1" presStyleIdx="0" presStyleCnt="3" custScaleX="114999">
        <dgm:presLayoutVars>
          <dgm:chMax val="0"/>
          <dgm:bulletEnabled val="1"/>
        </dgm:presLayoutVars>
      </dgm:prSet>
      <dgm:spPr/>
      <dgm:t>
        <a:bodyPr/>
        <a:lstStyle/>
        <a:p>
          <a:endParaRPr lang="zh-TW" altLang="en-US"/>
        </a:p>
      </dgm:t>
    </dgm:pt>
    <dgm:pt modelId="{73FF2D00-9304-45C9-8E02-011903D1340F}" type="pres">
      <dgm:prSet presAssocID="{CBBA9735-64AC-4E46-A60F-756EEF682E9B}" presName="negativeSpace" presStyleCnt="0"/>
      <dgm:spPr/>
    </dgm:pt>
    <dgm:pt modelId="{C412A3E4-6BBF-4276-8F15-2F1F5FA9511C}" type="pres">
      <dgm:prSet presAssocID="{CBBA9735-64AC-4E46-A60F-756EEF682E9B}" presName="childText" presStyleLbl="conFgAcc1" presStyleIdx="0" presStyleCnt="3" custLinFactNeighborX="-847">
        <dgm:presLayoutVars>
          <dgm:bulletEnabled val="1"/>
        </dgm:presLayoutVars>
      </dgm:prSet>
      <dgm:spPr/>
      <dgm:t>
        <a:bodyPr/>
        <a:lstStyle/>
        <a:p>
          <a:endParaRPr lang="zh-TW" altLang="en-US"/>
        </a:p>
      </dgm:t>
    </dgm:pt>
    <dgm:pt modelId="{A3731BA0-83FC-466B-A24B-6E72B55B6E9F}" type="pres">
      <dgm:prSet presAssocID="{E8293350-DC33-4DBF-B006-85ECEC6B50FC}" presName="spaceBetweenRectangles" presStyleCnt="0"/>
      <dgm:spPr/>
    </dgm:pt>
    <dgm:pt modelId="{A2CFEAA0-1AD1-4A17-B2DD-C91388987A7E}" type="pres">
      <dgm:prSet presAssocID="{2CA65DCE-56DF-4694-B7D8-4CB6448F0D81}" presName="parentLin" presStyleCnt="0"/>
      <dgm:spPr/>
    </dgm:pt>
    <dgm:pt modelId="{7DE11712-2D9A-4698-BDA9-6B9039EB2560}" type="pres">
      <dgm:prSet presAssocID="{2CA65DCE-56DF-4694-B7D8-4CB6448F0D81}" presName="parentLeftMargin" presStyleLbl="node1" presStyleIdx="0" presStyleCnt="3"/>
      <dgm:spPr/>
      <dgm:t>
        <a:bodyPr/>
        <a:lstStyle/>
        <a:p>
          <a:endParaRPr lang="zh-TW" altLang="en-US"/>
        </a:p>
      </dgm:t>
    </dgm:pt>
    <dgm:pt modelId="{1FF7FF52-FD6B-44F6-9DAF-77BD7506908D}" type="pres">
      <dgm:prSet presAssocID="{2CA65DCE-56DF-4694-B7D8-4CB6448F0D81}" presName="parentText" presStyleLbl="node1" presStyleIdx="1" presStyleCnt="3" custScaleX="114999">
        <dgm:presLayoutVars>
          <dgm:chMax val="0"/>
          <dgm:bulletEnabled val="1"/>
        </dgm:presLayoutVars>
      </dgm:prSet>
      <dgm:spPr/>
      <dgm:t>
        <a:bodyPr/>
        <a:lstStyle/>
        <a:p>
          <a:endParaRPr lang="zh-TW" altLang="en-US"/>
        </a:p>
      </dgm:t>
    </dgm:pt>
    <dgm:pt modelId="{2CAF3DD0-6DAA-4FD4-BCE2-65A00043B9F4}" type="pres">
      <dgm:prSet presAssocID="{2CA65DCE-56DF-4694-B7D8-4CB6448F0D81}" presName="negativeSpace" presStyleCnt="0"/>
      <dgm:spPr/>
    </dgm:pt>
    <dgm:pt modelId="{0244C372-C69E-4D7F-AD73-CF12A4E10A31}" type="pres">
      <dgm:prSet presAssocID="{2CA65DCE-56DF-4694-B7D8-4CB6448F0D81}" presName="childText" presStyleLbl="conFgAcc1" presStyleIdx="1" presStyleCnt="3">
        <dgm:presLayoutVars>
          <dgm:bulletEnabled val="1"/>
        </dgm:presLayoutVars>
      </dgm:prSet>
      <dgm:spPr/>
      <dgm:t>
        <a:bodyPr/>
        <a:lstStyle/>
        <a:p>
          <a:endParaRPr lang="zh-TW" altLang="en-US"/>
        </a:p>
      </dgm:t>
    </dgm:pt>
    <dgm:pt modelId="{3357E038-34E2-4E20-9BA8-5EC345B1A539}" type="pres">
      <dgm:prSet presAssocID="{06B0DD0B-3008-4AB5-9311-2A9769B66A11}" presName="spaceBetweenRectangles" presStyleCnt="0"/>
      <dgm:spPr/>
    </dgm:pt>
    <dgm:pt modelId="{81FB6563-A0B0-4702-9993-A2D03241200D}" type="pres">
      <dgm:prSet presAssocID="{2E0F91B0-B94F-4713-AEB5-8E4EB8F74B0B}" presName="parentLin" presStyleCnt="0"/>
      <dgm:spPr/>
    </dgm:pt>
    <dgm:pt modelId="{8327389D-434F-4BD8-980B-0306065B4BC7}" type="pres">
      <dgm:prSet presAssocID="{2E0F91B0-B94F-4713-AEB5-8E4EB8F74B0B}" presName="parentLeftMargin" presStyleLbl="node1" presStyleIdx="1" presStyleCnt="3"/>
      <dgm:spPr/>
      <dgm:t>
        <a:bodyPr/>
        <a:lstStyle/>
        <a:p>
          <a:endParaRPr lang="zh-TW" altLang="en-US"/>
        </a:p>
      </dgm:t>
    </dgm:pt>
    <dgm:pt modelId="{63CBAB8C-09A9-4874-9DF4-E1702C88651C}" type="pres">
      <dgm:prSet presAssocID="{2E0F91B0-B94F-4713-AEB5-8E4EB8F74B0B}" presName="parentText" presStyleLbl="node1" presStyleIdx="2" presStyleCnt="3" custScaleX="114999">
        <dgm:presLayoutVars>
          <dgm:chMax val="0"/>
          <dgm:bulletEnabled val="1"/>
        </dgm:presLayoutVars>
      </dgm:prSet>
      <dgm:spPr/>
      <dgm:t>
        <a:bodyPr/>
        <a:lstStyle/>
        <a:p>
          <a:endParaRPr lang="zh-TW" altLang="en-US"/>
        </a:p>
      </dgm:t>
    </dgm:pt>
    <dgm:pt modelId="{BD3FB51F-0F10-4639-8E45-C41558D00C87}" type="pres">
      <dgm:prSet presAssocID="{2E0F91B0-B94F-4713-AEB5-8E4EB8F74B0B}" presName="negativeSpace" presStyleCnt="0"/>
      <dgm:spPr/>
    </dgm:pt>
    <dgm:pt modelId="{8BC177D5-27CF-40DB-9C75-9849006836C6}" type="pres">
      <dgm:prSet presAssocID="{2E0F91B0-B94F-4713-AEB5-8E4EB8F74B0B}" presName="childText" presStyleLbl="conFgAcc1" presStyleIdx="2" presStyleCnt="3">
        <dgm:presLayoutVars>
          <dgm:bulletEnabled val="1"/>
        </dgm:presLayoutVars>
      </dgm:prSet>
      <dgm:spPr/>
      <dgm:t>
        <a:bodyPr/>
        <a:lstStyle/>
        <a:p>
          <a:endParaRPr lang="zh-TW" altLang="en-US"/>
        </a:p>
      </dgm:t>
    </dgm:pt>
  </dgm:ptLst>
  <dgm:cxnLst>
    <dgm:cxn modelId="{127F87D0-FB34-4A65-A887-4E37E1104105}" type="presOf" srcId="{53FF5CB1-28FF-4498-BC05-CB2F91ACEBF2}" destId="{0244C372-C69E-4D7F-AD73-CF12A4E10A31}" srcOrd="0" destOrd="0" presId="urn:microsoft.com/office/officeart/2005/8/layout/list1"/>
    <dgm:cxn modelId="{19651A19-F65F-4FC1-81FB-A70DFD99DCBF}" srcId="{2738FF2D-29E1-4099-875B-9233E546E76B}" destId="{CBBA9735-64AC-4E46-A60F-756EEF682E9B}" srcOrd="0" destOrd="0" parTransId="{03F1F89C-C092-4FDA-A5FE-A8861235342E}" sibTransId="{E8293350-DC33-4DBF-B006-85ECEC6B50FC}"/>
    <dgm:cxn modelId="{46F97948-5FA4-4349-9612-450E3BD4D576}" type="presOf" srcId="{2738FF2D-29E1-4099-875B-9233E546E76B}" destId="{13C909AA-558B-4AA4-86AC-8DDEBF34BD12}" srcOrd="0" destOrd="0" presId="urn:microsoft.com/office/officeart/2005/8/layout/list1"/>
    <dgm:cxn modelId="{B1075614-E445-452F-9CCC-608C4113F1F4}" type="presOf" srcId="{CBBA9735-64AC-4E46-A60F-756EEF682E9B}" destId="{BB431B22-6C6C-48CB-9CF2-EB611F411759}" srcOrd="0" destOrd="0" presId="urn:microsoft.com/office/officeart/2005/8/layout/list1"/>
    <dgm:cxn modelId="{D19F5A97-0A99-4446-BAEF-B2EA591DA6FC}" type="presOf" srcId="{E0437B99-6916-40D9-9957-E18E279413AB}" destId="{8BC177D5-27CF-40DB-9C75-9849006836C6}" srcOrd="0" destOrd="0" presId="urn:microsoft.com/office/officeart/2005/8/layout/list1"/>
    <dgm:cxn modelId="{04CCD480-8E7B-4467-951E-32203A3876A4}" srcId="{CBBA9735-64AC-4E46-A60F-756EEF682E9B}" destId="{B638B7F5-0915-40E7-B531-12E5E7412874}" srcOrd="0" destOrd="0" parTransId="{18E64584-649E-4371-868A-9BF1B33CFEAC}" sibTransId="{92E36E4B-8EA7-48B4-9732-6A76540D9F04}"/>
    <dgm:cxn modelId="{70750341-671D-4D8F-B5AE-7C8F1601AE67}" srcId="{2E0F91B0-B94F-4713-AEB5-8E4EB8F74B0B}" destId="{E0437B99-6916-40D9-9957-E18E279413AB}" srcOrd="0" destOrd="0" parTransId="{D5E1D363-60F8-4B38-B940-71DD0816A450}" sibTransId="{02F9D555-51A5-4A54-803D-783E3B6A6CD9}"/>
    <dgm:cxn modelId="{FCFB6E35-3A3D-40DF-82E9-526FCE24EC99}" type="presOf" srcId="{B638B7F5-0915-40E7-B531-12E5E7412874}" destId="{C412A3E4-6BBF-4276-8F15-2F1F5FA9511C}" srcOrd="0" destOrd="0" presId="urn:microsoft.com/office/officeart/2005/8/layout/list1"/>
    <dgm:cxn modelId="{7ACB469F-5534-4FA0-B9D3-44EED90244F2}" type="presOf" srcId="{2CA65DCE-56DF-4694-B7D8-4CB6448F0D81}" destId="{1FF7FF52-FD6B-44F6-9DAF-77BD7506908D}" srcOrd="1" destOrd="0" presId="urn:microsoft.com/office/officeart/2005/8/layout/list1"/>
    <dgm:cxn modelId="{30D67EC3-1FB8-4F99-BB18-A4410053000F}" type="presOf" srcId="{2CA65DCE-56DF-4694-B7D8-4CB6448F0D81}" destId="{7DE11712-2D9A-4698-BDA9-6B9039EB2560}" srcOrd="0" destOrd="0" presId="urn:microsoft.com/office/officeart/2005/8/layout/list1"/>
    <dgm:cxn modelId="{6B994D53-478D-4558-9BC6-F617747540D6}" srcId="{2738FF2D-29E1-4099-875B-9233E546E76B}" destId="{2CA65DCE-56DF-4694-B7D8-4CB6448F0D81}" srcOrd="1" destOrd="0" parTransId="{8EB7704D-CC08-413A-A2C4-E77C4A05531C}" sibTransId="{06B0DD0B-3008-4AB5-9311-2A9769B66A11}"/>
    <dgm:cxn modelId="{44432553-B6FA-4A7B-ADF4-765C080AB995}" type="presOf" srcId="{2E0F91B0-B94F-4713-AEB5-8E4EB8F74B0B}" destId="{8327389D-434F-4BD8-980B-0306065B4BC7}" srcOrd="0" destOrd="0" presId="urn:microsoft.com/office/officeart/2005/8/layout/list1"/>
    <dgm:cxn modelId="{FD32EE0C-5691-49DA-AA04-BF1EF5B62BEB}" srcId="{2738FF2D-29E1-4099-875B-9233E546E76B}" destId="{2E0F91B0-B94F-4713-AEB5-8E4EB8F74B0B}" srcOrd="2" destOrd="0" parTransId="{D200C120-9C10-4A6B-8E29-32EEB1F8AB90}" sibTransId="{8C1E3543-1057-4CE9-8975-E2440E7AF1DE}"/>
    <dgm:cxn modelId="{701FA00D-D468-4611-A13F-B40E42F0F62C}" srcId="{2CA65DCE-56DF-4694-B7D8-4CB6448F0D81}" destId="{53FF5CB1-28FF-4498-BC05-CB2F91ACEBF2}" srcOrd="0" destOrd="0" parTransId="{AF2CEFFF-2306-4BC1-9CF2-3D65043341BA}" sibTransId="{AAAFBD54-94D1-44DD-BDA7-545AE3D5AEC7}"/>
    <dgm:cxn modelId="{D72BF943-BD44-44E7-B191-ADA67BE2A3D4}" type="presOf" srcId="{CBBA9735-64AC-4E46-A60F-756EEF682E9B}" destId="{E9556F91-416F-41E2-95BB-11903987505D}" srcOrd="1" destOrd="0" presId="urn:microsoft.com/office/officeart/2005/8/layout/list1"/>
    <dgm:cxn modelId="{D74E103F-BFFD-467D-B7C4-1EE023D0677A}" type="presOf" srcId="{2E0F91B0-B94F-4713-AEB5-8E4EB8F74B0B}" destId="{63CBAB8C-09A9-4874-9DF4-E1702C88651C}" srcOrd="1" destOrd="0" presId="urn:microsoft.com/office/officeart/2005/8/layout/list1"/>
    <dgm:cxn modelId="{F6123ABD-11F4-421C-8BA1-B6EB9C14E28F}" type="presParOf" srcId="{13C909AA-558B-4AA4-86AC-8DDEBF34BD12}" destId="{96FFB848-8608-426F-A34A-B0C176C71FC1}" srcOrd="0" destOrd="0" presId="urn:microsoft.com/office/officeart/2005/8/layout/list1"/>
    <dgm:cxn modelId="{329360AD-6FF2-47F7-831D-370DBD6A29FA}" type="presParOf" srcId="{96FFB848-8608-426F-A34A-B0C176C71FC1}" destId="{BB431B22-6C6C-48CB-9CF2-EB611F411759}" srcOrd="0" destOrd="0" presId="urn:microsoft.com/office/officeart/2005/8/layout/list1"/>
    <dgm:cxn modelId="{603CE158-7256-40F6-9E44-181A8E278756}" type="presParOf" srcId="{96FFB848-8608-426F-A34A-B0C176C71FC1}" destId="{E9556F91-416F-41E2-95BB-11903987505D}" srcOrd="1" destOrd="0" presId="urn:microsoft.com/office/officeart/2005/8/layout/list1"/>
    <dgm:cxn modelId="{61C0B3CC-7CAD-41B8-9EC2-1B37F817CE60}" type="presParOf" srcId="{13C909AA-558B-4AA4-86AC-8DDEBF34BD12}" destId="{73FF2D00-9304-45C9-8E02-011903D1340F}" srcOrd="1" destOrd="0" presId="urn:microsoft.com/office/officeart/2005/8/layout/list1"/>
    <dgm:cxn modelId="{2B461601-E2F8-49DD-A55F-D2F597A56246}" type="presParOf" srcId="{13C909AA-558B-4AA4-86AC-8DDEBF34BD12}" destId="{C412A3E4-6BBF-4276-8F15-2F1F5FA9511C}" srcOrd="2" destOrd="0" presId="urn:microsoft.com/office/officeart/2005/8/layout/list1"/>
    <dgm:cxn modelId="{42BED0D7-9B8A-4C7C-A86C-D8D53DA48920}" type="presParOf" srcId="{13C909AA-558B-4AA4-86AC-8DDEBF34BD12}" destId="{A3731BA0-83FC-466B-A24B-6E72B55B6E9F}" srcOrd="3" destOrd="0" presId="urn:microsoft.com/office/officeart/2005/8/layout/list1"/>
    <dgm:cxn modelId="{5493FDE0-B59A-47F7-AF08-69A415232D9C}" type="presParOf" srcId="{13C909AA-558B-4AA4-86AC-8DDEBF34BD12}" destId="{A2CFEAA0-1AD1-4A17-B2DD-C91388987A7E}" srcOrd="4" destOrd="0" presId="urn:microsoft.com/office/officeart/2005/8/layout/list1"/>
    <dgm:cxn modelId="{D7A3ED0D-F746-4CDD-A8FA-17989CC20364}" type="presParOf" srcId="{A2CFEAA0-1AD1-4A17-B2DD-C91388987A7E}" destId="{7DE11712-2D9A-4698-BDA9-6B9039EB2560}" srcOrd="0" destOrd="0" presId="urn:microsoft.com/office/officeart/2005/8/layout/list1"/>
    <dgm:cxn modelId="{070CB34B-D418-46D6-ABC3-FD4B093C4C74}" type="presParOf" srcId="{A2CFEAA0-1AD1-4A17-B2DD-C91388987A7E}" destId="{1FF7FF52-FD6B-44F6-9DAF-77BD7506908D}" srcOrd="1" destOrd="0" presId="urn:microsoft.com/office/officeart/2005/8/layout/list1"/>
    <dgm:cxn modelId="{7FE3D271-C9D0-4648-AA03-BF1339181F3A}" type="presParOf" srcId="{13C909AA-558B-4AA4-86AC-8DDEBF34BD12}" destId="{2CAF3DD0-6DAA-4FD4-BCE2-65A00043B9F4}" srcOrd="5" destOrd="0" presId="urn:microsoft.com/office/officeart/2005/8/layout/list1"/>
    <dgm:cxn modelId="{05E860A0-3ACE-4617-8DF5-1DE26B52728C}" type="presParOf" srcId="{13C909AA-558B-4AA4-86AC-8DDEBF34BD12}" destId="{0244C372-C69E-4D7F-AD73-CF12A4E10A31}" srcOrd="6" destOrd="0" presId="urn:microsoft.com/office/officeart/2005/8/layout/list1"/>
    <dgm:cxn modelId="{BDF494DB-D873-49DD-A298-E97548F44F8C}" type="presParOf" srcId="{13C909AA-558B-4AA4-86AC-8DDEBF34BD12}" destId="{3357E038-34E2-4E20-9BA8-5EC345B1A539}" srcOrd="7" destOrd="0" presId="urn:microsoft.com/office/officeart/2005/8/layout/list1"/>
    <dgm:cxn modelId="{605BCFE2-FD36-401C-86C2-1DF73FED9E0D}" type="presParOf" srcId="{13C909AA-558B-4AA4-86AC-8DDEBF34BD12}" destId="{81FB6563-A0B0-4702-9993-A2D03241200D}" srcOrd="8" destOrd="0" presId="urn:microsoft.com/office/officeart/2005/8/layout/list1"/>
    <dgm:cxn modelId="{6F5160CE-7D1F-49C8-A473-377C9FE31103}" type="presParOf" srcId="{81FB6563-A0B0-4702-9993-A2D03241200D}" destId="{8327389D-434F-4BD8-980B-0306065B4BC7}" srcOrd="0" destOrd="0" presId="urn:microsoft.com/office/officeart/2005/8/layout/list1"/>
    <dgm:cxn modelId="{E6A34721-ECCE-456A-8E61-22468491FFF2}" type="presParOf" srcId="{81FB6563-A0B0-4702-9993-A2D03241200D}" destId="{63CBAB8C-09A9-4874-9DF4-E1702C88651C}" srcOrd="1" destOrd="0" presId="urn:microsoft.com/office/officeart/2005/8/layout/list1"/>
    <dgm:cxn modelId="{69E0CD4A-D79C-45A8-9E9F-086CE69F9A94}" type="presParOf" srcId="{13C909AA-558B-4AA4-86AC-8DDEBF34BD12}" destId="{BD3FB51F-0F10-4639-8E45-C41558D00C87}" srcOrd="9" destOrd="0" presId="urn:microsoft.com/office/officeart/2005/8/layout/list1"/>
    <dgm:cxn modelId="{0C8DC7D0-3E1A-49B9-9F99-EAE126B63419}" type="presParOf" srcId="{13C909AA-558B-4AA4-86AC-8DDEBF34BD12}" destId="{8BC177D5-27CF-40DB-9C75-9849006836C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F22330-7282-4ACE-B773-AD511ABE387A}" type="doc">
      <dgm:prSet loTypeId="urn:microsoft.com/office/officeart/2005/8/layout/cycle4" loCatId="matrix" qsTypeId="urn:microsoft.com/office/officeart/2005/8/quickstyle/simple1" qsCatId="simple" csTypeId="urn:microsoft.com/office/officeart/2005/8/colors/colorful4" csCatId="colorful" phldr="1"/>
      <dgm:spPr/>
      <dgm:t>
        <a:bodyPr/>
        <a:lstStyle/>
        <a:p>
          <a:endParaRPr lang="zh-TW" altLang="en-US"/>
        </a:p>
      </dgm:t>
    </dgm:pt>
    <dgm:pt modelId="{7172DBA7-46C1-4170-8CA0-02DCD2364E2F}">
      <dgm:prSet phldrT="[文字]"/>
      <dgm:spPr/>
      <dgm:t>
        <a:bodyPr/>
        <a:lstStyle/>
        <a:p>
          <a:r>
            <a:rPr lang="zh-TW" altLang="en-US" b="1" dirty="0"/>
            <a:t>大學部 師資生</a:t>
          </a:r>
          <a:endParaRPr lang="en-US" altLang="zh-TW" b="1" dirty="0"/>
        </a:p>
      </dgm:t>
    </dgm:pt>
    <dgm:pt modelId="{AC575728-F4AB-4C76-B8AC-4DD028B6A10E}" type="parTrans" cxnId="{26E9B2DC-658C-4DA6-B7FC-EB20372C5FE0}">
      <dgm:prSet/>
      <dgm:spPr/>
      <dgm:t>
        <a:bodyPr/>
        <a:lstStyle/>
        <a:p>
          <a:endParaRPr lang="zh-TW" altLang="en-US"/>
        </a:p>
      </dgm:t>
    </dgm:pt>
    <dgm:pt modelId="{D2719992-48AB-4312-B0E6-BD5163184909}" type="sibTrans" cxnId="{26E9B2DC-658C-4DA6-B7FC-EB20372C5FE0}">
      <dgm:prSet/>
      <dgm:spPr/>
      <dgm:t>
        <a:bodyPr/>
        <a:lstStyle/>
        <a:p>
          <a:endParaRPr lang="zh-TW" altLang="en-US"/>
        </a:p>
      </dgm:t>
    </dgm:pt>
    <dgm:pt modelId="{492E3B5A-45E7-44BB-85D1-FDA6B9F8FA43}">
      <dgm:prSet phldrT="[文字]"/>
      <dgm:spPr/>
      <dgm:t>
        <a:bodyPr/>
        <a:lstStyle/>
        <a:p>
          <a:r>
            <a:rPr lang="zh-TW" altLang="en-US" b="1" dirty="0"/>
            <a:t>非應屆 畢業校友</a:t>
          </a:r>
        </a:p>
      </dgm:t>
    </dgm:pt>
    <dgm:pt modelId="{84A610AB-E1EA-4283-A88E-15C8583223A2}" type="parTrans" cxnId="{728A81B1-7B89-49B9-BA5F-783F9C71B5BD}">
      <dgm:prSet/>
      <dgm:spPr/>
      <dgm:t>
        <a:bodyPr/>
        <a:lstStyle/>
        <a:p>
          <a:endParaRPr lang="zh-TW" altLang="en-US"/>
        </a:p>
      </dgm:t>
    </dgm:pt>
    <dgm:pt modelId="{C5E5D8D2-139C-40AA-A195-2C113152FA8D}" type="sibTrans" cxnId="{728A81B1-7B89-49B9-BA5F-783F9C71B5BD}">
      <dgm:prSet/>
      <dgm:spPr/>
      <dgm:t>
        <a:bodyPr/>
        <a:lstStyle/>
        <a:p>
          <a:endParaRPr lang="zh-TW" altLang="en-US"/>
        </a:p>
      </dgm:t>
    </dgm:pt>
    <dgm:pt modelId="{29A77CE0-E8C4-4DD6-8CDF-FE4D73D59249}">
      <dgm:prSet phldrT="[文字]"/>
      <dgm:spPr/>
      <dgm:t>
        <a:bodyPr/>
        <a:lstStyle/>
        <a:p>
          <a:r>
            <a:rPr lang="zh-TW" altLang="en-US" b="1" dirty="0"/>
            <a:t>進修推廣部學員</a:t>
          </a:r>
          <a:endParaRPr lang="en-US" altLang="zh-TW" b="1" dirty="0"/>
        </a:p>
      </dgm:t>
    </dgm:pt>
    <dgm:pt modelId="{B5857DEA-62DE-4110-BDEB-5F96324DD26A}" type="parTrans" cxnId="{952F98BD-095C-48EE-8CA5-94A7617AD13E}">
      <dgm:prSet/>
      <dgm:spPr/>
      <dgm:t>
        <a:bodyPr/>
        <a:lstStyle/>
        <a:p>
          <a:endParaRPr lang="zh-TW" altLang="en-US"/>
        </a:p>
      </dgm:t>
    </dgm:pt>
    <dgm:pt modelId="{59DDDE35-00BA-42C9-8465-27DAEADA3802}" type="sibTrans" cxnId="{952F98BD-095C-48EE-8CA5-94A7617AD13E}">
      <dgm:prSet/>
      <dgm:spPr/>
      <dgm:t>
        <a:bodyPr/>
        <a:lstStyle/>
        <a:p>
          <a:endParaRPr lang="zh-TW" altLang="en-US"/>
        </a:p>
      </dgm:t>
    </dgm:pt>
    <dgm:pt modelId="{AF1E9B74-E3B1-4E51-B8EC-A99A52460E12}">
      <dgm:prSet phldrT="[文字]"/>
      <dgm:spPr/>
      <dgm:t>
        <a:bodyPr/>
        <a:lstStyle/>
        <a:p>
          <a:r>
            <a:rPr lang="zh-TW" altLang="en-US" b="1" dirty="0"/>
            <a:t>研究所 師資生</a:t>
          </a:r>
          <a:endParaRPr lang="en-US" altLang="zh-TW" b="1" dirty="0"/>
        </a:p>
      </dgm:t>
    </dgm:pt>
    <dgm:pt modelId="{B332A936-EA25-48B3-A91E-65C38D57841F}" type="sibTrans" cxnId="{A05927AF-0FAA-45EE-A5CF-3F472EF3D4EF}">
      <dgm:prSet/>
      <dgm:spPr/>
      <dgm:t>
        <a:bodyPr/>
        <a:lstStyle/>
        <a:p>
          <a:endParaRPr lang="zh-TW" altLang="en-US"/>
        </a:p>
      </dgm:t>
    </dgm:pt>
    <dgm:pt modelId="{24B412C5-B84F-45C9-A45D-353DB87E6BBD}" type="parTrans" cxnId="{A05927AF-0FAA-45EE-A5CF-3F472EF3D4EF}">
      <dgm:prSet/>
      <dgm:spPr/>
      <dgm:t>
        <a:bodyPr/>
        <a:lstStyle/>
        <a:p>
          <a:endParaRPr lang="zh-TW" altLang="en-US"/>
        </a:p>
      </dgm:t>
    </dgm:pt>
    <dgm:pt modelId="{1617AF74-19E4-4DA6-B171-F169E89DC4A9}" type="pres">
      <dgm:prSet presAssocID="{CFF22330-7282-4ACE-B773-AD511ABE387A}" presName="cycleMatrixDiagram" presStyleCnt="0">
        <dgm:presLayoutVars>
          <dgm:chMax val="1"/>
          <dgm:dir/>
          <dgm:animLvl val="lvl"/>
          <dgm:resizeHandles val="exact"/>
        </dgm:presLayoutVars>
      </dgm:prSet>
      <dgm:spPr/>
      <dgm:t>
        <a:bodyPr/>
        <a:lstStyle/>
        <a:p>
          <a:endParaRPr lang="zh-TW" altLang="en-US"/>
        </a:p>
      </dgm:t>
    </dgm:pt>
    <dgm:pt modelId="{D69F33B3-4A35-441E-A340-4B7F7E671A52}" type="pres">
      <dgm:prSet presAssocID="{CFF22330-7282-4ACE-B773-AD511ABE387A}" presName="children" presStyleCnt="0"/>
      <dgm:spPr/>
    </dgm:pt>
    <dgm:pt modelId="{DE30432E-743D-4556-AF29-3D5345D1EB1B}" type="pres">
      <dgm:prSet presAssocID="{CFF22330-7282-4ACE-B773-AD511ABE387A}" presName="childPlaceholder" presStyleCnt="0"/>
      <dgm:spPr/>
    </dgm:pt>
    <dgm:pt modelId="{38588F4F-2889-435D-A4DC-A862DB0D8040}" type="pres">
      <dgm:prSet presAssocID="{CFF22330-7282-4ACE-B773-AD511ABE387A}" presName="circle" presStyleCnt="0"/>
      <dgm:spPr/>
    </dgm:pt>
    <dgm:pt modelId="{7FED929F-88E1-4C54-9B1B-E1AD165B4121}" type="pres">
      <dgm:prSet presAssocID="{CFF22330-7282-4ACE-B773-AD511ABE387A}" presName="quadrant1" presStyleLbl="node1" presStyleIdx="0" presStyleCnt="4">
        <dgm:presLayoutVars>
          <dgm:chMax val="1"/>
          <dgm:bulletEnabled val="1"/>
        </dgm:presLayoutVars>
      </dgm:prSet>
      <dgm:spPr/>
      <dgm:t>
        <a:bodyPr/>
        <a:lstStyle/>
        <a:p>
          <a:endParaRPr lang="zh-TW" altLang="en-US"/>
        </a:p>
      </dgm:t>
    </dgm:pt>
    <dgm:pt modelId="{F202B988-1E67-4BEB-BEFE-F0E6CA86E88F}" type="pres">
      <dgm:prSet presAssocID="{CFF22330-7282-4ACE-B773-AD511ABE387A}" presName="quadrant2" presStyleLbl="node1" presStyleIdx="1" presStyleCnt="4">
        <dgm:presLayoutVars>
          <dgm:chMax val="1"/>
          <dgm:bulletEnabled val="1"/>
        </dgm:presLayoutVars>
      </dgm:prSet>
      <dgm:spPr/>
      <dgm:t>
        <a:bodyPr/>
        <a:lstStyle/>
        <a:p>
          <a:endParaRPr lang="zh-TW" altLang="en-US"/>
        </a:p>
      </dgm:t>
    </dgm:pt>
    <dgm:pt modelId="{49C1CE3C-D7E8-401C-AAB4-8DA7C5D234F1}" type="pres">
      <dgm:prSet presAssocID="{CFF22330-7282-4ACE-B773-AD511ABE387A}" presName="quadrant3" presStyleLbl="node1" presStyleIdx="2" presStyleCnt="4">
        <dgm:presLayoutVars>
          <dgm:chMax val="1"/>
          <dgm:bulletEnabled val="1"/>
        </dgm:presLayoutVars>
      </dgm:prSet>
      <dgm:spPr/>
      <dgm:t>
        <a:bodyPr/>
        <a:lstStyle/>
        <a:p>
          <a:endParaRPr lang="zh-TW" altLang="en-US"/>
        </a:p>
      </dgm:t>
    </dgm:pt>
    <dgm:pt modelId="{2586B036-1203-464E-96CB-1DF43091A50E}" type="pres">
      <dgm:prSet presAssocID="{CFF22330-7282-4ACE-B773-AD511ABE387A}" presName="quadrant4" presStyleLbl="node1" presStyleIdx="3" presStyleCnt="4">
        <dgm:presLayoutVars>
          <dgm:chMax val="1"/>
          <dgm:bulletEnabled val="1"/>
        </dgm:presLayoutVars>
      </dgm:prSet>
      <dgm:spPr/>
      <dgm:t>
        <a:bodyPr/>
        <a:lstStyle/>
        <a:p>
          <a:endParaRPr lang="zh-TW" altLang="en-US"/>
        </a:p>
      </dgm:t>
    </dgm:pt>
    <dgm:pt modelId="{59E4982F-44AD-45B6-945C-70728A227385}" type="pres">
      <dgm:prSet presAssocID="{CFF22330-7282-4ACE-B773-AD511ABE387A}" presName="quadrantPlaceholder" presStyleCnt="0"/>
      <dgm:spPr/>
    </dgm:pt>
    <dgm:pt modelId="{23B93C1D-B0AE-4FCF-8C1D-616B7C17D1F4}" type="pres">
      <dgm:prSet presAssocID="{CFF22330-7282-4ACE-B773-AD511ABE387A}" presName="center1" presStyleLbl="fgShp" presStyleIdx="0" presStyleCnt="2" custLinFactNeighborY="16234"/>
      <dgm:spPr>
        <a:prstGeom prst="mathPlus">
          <a:avLst/>
        </a:prstGeom>
        <a:noFill/>
        <a:ln>
          <a:noFill/>
        </a:ln>
      </dgm:spPr>
    </dgm:pt>
    <dgm:pt modelId="{87D7C007-A200-41C6-AE4D-F46FE34D1363}" type="pres">
      <dgm:prSet presAssocID="{CFF22330-7282-4ACE-B773-AD511ABE387A}" presName="center2" presStyleLbl="fgShp" presStyleIdx="1" presStyleCnt="2" custLinFactNeighborY="-22227"/>
      <dgm:spPr>
        <a:prstGeom prst="mathPlus">
          <a:avLst/>
        </a:prstGeom>
        <a:noFill/>
        <a:ln>
          <a:noFill/>
        </a:ln>
      </dgm:spPr>
    </dgm:pt>
  </dgm:ptLst>
  <dgm:cxnLst>
    <dgm:cxn modelId="{F780CB6F-1E8D-4D51-9AF7-91EDFD76DC27}" type="presOf" srcId="{492E3B5A-45E7-44BB-85D1-FDA6B9F8FA43}" destId="{49C1CE3C-D7E8-401C-AAB4-8DA7C5D234F1}" srcOrd="0" destOrd="0" presId="urn:microsoft.com/office/officeart/2005/8/layout/cycle4"/>
    <dgm:cxn modelId="{04D95AA6-0F0E-4A17-8392-5666945F3726}" type="presOf" srcId="{AF1E9B74-E3B1-4E51-B8EC-A99A52460E12}" destId="{F202B988-1E67-4BEB-BEFE-F0E6CA86E88F}" srcOrd="0" destOrd="0" presId="urn:microsoft.com/office/officeart/2005/8/layout/cycle4"/>
    <dgm:cxn modelId="{1BD7B620-4651-4841-AADA-55BA0C15D2F1}" type="presOf" srcId="{7172DBA7-46C1-4170-8CA0-02DCD2364E2F}" destId="{7FED929F-88E1-4C54-9B1B-E1AD165B4121}" srcOrd="0" destOrd="0" presId="urn:microsoft.com/office/officeart/2005/8/layout/cycle4"/>
    <dgm:cxn modelId="{26E9B2DC-658C-4DA6-B7FC-EB20372C5FE0}" srcId="{CFF22330-7282-4ACE-B773-AD511ABE387A}" destId="{7172DBA7-46C1-4170-8CA0-02DCD2364E2F}" srcOrd="0" destOrd="0" parTransId="{AC575728-F4AB-4C76-B8AC-4DD028B6A10E}" sibTransId="{D2719992-48AB-4312-B0E6-BD5163184909}"/>
    <dgm:cxn modelId="{D92AA040-BA4A-42B1-A050-C2D39CB12E27}" type="presOf" srcId="{29A77CE0-E8C4-4DD6-8CDF-FE4D73D59249}" destId="{2586B036-1203-464E-96CB-1DF43091A50E}" srcOrd="0" destOrd="0" presId="urn:microsoft.com/office/officeart/2005/8/layout/cycle4"/>
    <dgm:cxn modelId="{728A81B1-7B89-49B9-BA5F-783F9C71B5BD}" srcId="{CFF22330-7282-4ACE-B773-AD511ABE387A}" destId="{492E3B5A-45E7-44BB-85D1-FDA6B9F8FA43}" srcOrd="2" destOrd="0" parTransId="{84A610AB-E1EA-4283-A88E-15C8583223A2}" sibTransId="{C5E5D8D2-139C-40AA-A195-2C113152FA8D}"/>
    <dgm:cxn modelId="{A05927AF-0FAA-45EE-A5CF-3F472EF3D4EF}" srcId="{CFF22330-7282-4ACE-B773-AD511ABE387A}" destId="{AF1E9B74-E3B1-4E51-B8EC-A99A52460E12}" srcOrd="1" destOrd="0" parTransId="{24B412C5-B84F-45C9-A45D-353DB87E6BBD}" sibTransId="{B332A936-EA25-48B3-A91E-65C38D57841F}"/>
    <dgm:cxn modelId="{8F5D934B-A259-4642-AFCD-D228304BA654}" type="presOf" srcId="{CFF22330-7282-4ACE-B773-AD511ABE387A}" destId="{1617AF74-19E4-4DA6-B171-F169E89DC4A9}" srcOrd="0" destOrd="0" presId="urn:microsoft.com/office/officeart/2005/8/layout/cycle4"/>
    <dgm:cxn modelId="{952F98BD-095C-48EE-8CA5-94A7617AD13E}" srcId="{CFF22330-7282-4ACE-B773-AD511ABE387A}" destId="{29A77CE0-E8C4-4DD6-8CDF-FE4D73D59249}" srcOrd="3" destOrd="0" parTransId="{B5857DEA-62DE-4110-BDEB-5F96324DD26A}" sibTransId="{59DDDE35-00BA-42C9-8465-27DAEADA3802}"/>
    <dgm:cxn modelId="{ED2D66D0-2C44-4C78-AC34-6E5B2A973FFA}" type="presParOf" srcId="{1617AF74-19E4-4DA6-B171-F169E89DC4A9}" destId="{D69F33B3-4A35-441E-A340-4B7F7E671A52}" srcOrd="0" destOrd="0" presId="urn:microsoft.com/office/officeart/2005/8/layout/cycle4"/>
    <dgm:cxn modelId="{02E60857-C16B-4B11-BB4D-827CCEF5EB28}" type="presParOf" srcId="{D69F33B3-4A35-441E-A340-4B7F7E671A52}" destId="{DE30432E-743D-4556-AF29-3D5345D1EB1B}" srcOrd="0" destOrd="0" presId="urn:microsoft.com/office/officeart/2005/8/layout/cycle4"/>
    <dgm:cxn modelId="{9D686428-41C7-4001-BDD8-D23C35C3B0BC}" type="presParOf" srcId="{1617AF74-19E4-4DA6-B171-F169E89DC4A9}" destId="{38588F4F-2889-435D-A4DC-A862DB0D8040}" srcOrd="1" destOrd="0" presId="urn:microsoft.com/office/officeart/2005/8/layout/cycle4"/>
    <dgm:cxn modelId="{D2F00BA1-7663-4A58-ABC2-5157D6D9FA11}" type="presParOf" srcId="{38588F4F-2889-435D-A4DC-A862DB0D8040}" destId="{7FED929F-88E1-4C54-9B1B-E1AD165B4121}" srcOrd="0" destOrd="0" presId="urn:microsoft.com/office/officeart/2005/8/layout/cycle4"/>
    <dgm:cxn modelId="{11850798-EAF5-4622-A9E5-458B6CE14D44}" type="presParOf" srcId="{38588F4F-2889-435D-A4DC-A862DB0D8040}" destId="{F202B988-1E67-4BEB-BEFE-F0E6CA86E88F}" srcOrd="1" destOrd="0" presId="urn:microsoft.com/office/officeart/2005/8/layout/cycle4"/>
    <dgm:cxn modelId="{3FB12CD1-370B-4856-BA43-A33ED325C96D}" type="presParOf" srcId="{38588F4F-2889-435D-A4DC-A862DB0D8040}" destId="{49C1CE3C-D7E8-401C-AAB4-8DA7C5D234F1}" srcOrd="2" destOrd="0" presId="urn:microsoft.com/office/officeart/2005/8/layout/cycle4"/>
    <dgm:cxn modelId="{7383894D-83BA-4F83-9703-CAF38F7C357D}" type="presParOf" srcId="{38588F4F-2889-435D-A4DC-A862DB0D8040}" destId="{2586B036-1203-464E-96CB-1DF43091A50E}" srcOrd="3" destOrd="0" presId="urn:microsoft.com/office/officeart/2005/8/layout/cycle4"/>
    <dgm:cxn modelId="{5C85EDC5-1FA4-4AEA-AC08-F91A1B765B1A}" type="presParOf" srcId="{38588F4F-2889-435D-A4DC-A862DB0D8040}" destId="{59E4982F-44AD-45B6-945C-70728A227385}" srcOrd="4" destOrd="0" presId="urn:microsoft.com/office/officeart/2005/8/layout/cycle4"/>
    <dgm:cxn modelId="{949E2363-9958-4216-89C8-CD03EAD5A204}" type="presParOf" srcId="{1617AF74-19E4-4DA6-B171-F169E89DC4A9}" destId="{23B93C1D-B0AE-4FCF-8C1D-616B7C17D1F4}" srcOrd="2" destOrd="0" presId="urn:microsoft.com/office/officeart/2005/8/layout/cycle4"/>
    <dgm:cxn modelId="{F9921E9D-6033-4D61-B157-AE920A505D69}" type="presParOf" srcId="{1617AF74-19E4-4DA6-B171-F169E89DC4A9}" destId="{87D7C007-A200-41C6-AE4D-F46FE34D1363}"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81B4CB-0031-48CE-9237-E66FDA58DB40}" type="doc">
      <dgm:prSet loTypeId="urn:microsoft.com/office/officeart/2008/layout/SquareAccentList" loCatId="list" qsTypeId="urn:microsoft.com/office/officeart/2005/8/quickstyle/simple1" qsCatId="simple" csTypeId="urn:microsoft.com/office/officeart/2005/8/colors/accent2_2" csCatId="accent2" phldr="1"/>
      <dgm:spPr/>
      <dgm:t>
        <a:bodyPr/>
        <a:lstStyle/>
        <a:p>
          <a:endParaRPr lang="zh-TW" altLang="en-US"/>
        </a:p>
      </dgm:t>
    </dgm:pt>
    <dgm:pt modelId="{F3792359-2600-4CA8-8A95-9D0292D830AC}">
      <dgm:prSet phldrT="[文字]"/>
      <dgm:spPr/>
      <dgm:t>
        <a:bodyPr/>
        <a:lstStyle/>
        <a:p>
          <a:r>
            <a:rPr lang="zh-TW" altLang="en-US" dirty="0"/>
            <a:t>檢核實習資格</a:t>
          </a:r>
        </a:p>
      </dgm:t>
    </dgm:pt>
    <dgm:pt modelId="{13BE4E98-32CE-44B7-A8C2-9B21ED791930}" type="parTrans" cxnId="{ECB4E7DE-BBB2-48B5-8B34-F73E6A9EA6BA}">
      <dgm:prSet/>
      <dgm:spPr/>
      <dgm:t>
        <a:bodyPr/>
        <a:lstStyle/>
        <a:p>
          <a:endParaRPr lang="zh-TW" altLang="en-US"/>
        </a:p>
      </dgm:t>
    </dgm:pt>
    <dgm:pt modelId="{AECBA14D-A711-43FA-A42F-B92B42665259}" type="sibTrans" cxnId="{ECB4E7DE-BBB2-48B5-8B34-F73E6A9EA6BA}">
      <dgm:prSet/>
      <dgm:spPr/>
      <dgm:t>
        <a:bodyPr/>
        <a:lstStyle/>
        <a:p>
          <a:endParaRPr lang="zh-TW" altLang="en-US"/>
        </a:p>
      </dgm:t>
    </dgm:pt>
    <dgm:pt modelId="{3FBBA7A2-768E-4A49-B945-CFFB9071A222}">
      <dgm:prSet phldrT="[文字]" custT="1"/>
      <dgm:spPr/>
      <dgm:t>
        <a:bodyPr/>
        <a:lstStyle/>
        <a:p>
          <a:r>
            <a:rPr lang="zh-TW" altLang="en-US" sz="1600" dirty="0"/>
            <a:t>教師資格考試通過證明</a:t>
          </a:r>
        </a:p>
      </dgm:t>
    </dgm:pt>
    <dgm:pt modelId="{3D5E1F4C-D8ED-411B-BE09-9E3CB7D63359}" type="parTrans" cxnId="{C5E53F84-1A47-4DDB-A378-08CC6AB81B8D}">
      <dgm:prSet/>
      <dgm:spPr/>
      <dgm:t>
        <a:bodyPr/>
        <a:lstStyle/>
        <a:p>
          <a:endParaRPr lang="zh-TW" altLang="en-US"/>
        </a:p>
      </dgm:t>
    </dgm:pt>
    <dgm:pt modelId="{94530FF3-B53C-4689-A24B-6940EEDBE1A1}" type="sibTrans" cxnId="{C5E53F84-1A47-4DDB-A378-08CC6AB81B8D}">
      <dgm:prSet/>
      <dgm:spPr/>
      <dgm:t>
        <a:bodyPr/>
        <a:lstStyle/>
        <a:p>
          <a:endParaRPr lang="zh-TW" altLang="en-US"/>
        </a:p>
      </dgm:t>
    </dgm:pt>
    <dgm:pt modelId="{0EB57CE5-5694-4E76-8C89-4F11C2F94253}">
      <dgm:prSet phldrT="[文字]" custT="1"/>
      <dgm:spPr/>
      <dgm:t>
        <a:bodyPr/>
        <a:lstStyle/>
        <a:p>
          <a:r>
            <a:rPr lang="zh-TW" altLang="en-US" sz="1600" dirty="0"/>
            <a:t>學士學位以上學歷證明</a:t>
          </a:r>
        </a:p>
      </dgm:t>
    </dgm:pt>
    <dgm:pt modelId="{ED9249A9-B6FF-4889-A3CE-980F0FED701C}" type="parTrans" cxnId="{53AD2553-0482-400A-BB48-0AFE541560B2}">
      <dgm:prSet/>
      <dgm:spPr/>
      <dgm:t>
        <a:bodyPr/>
        <a:lstStyle/>
        <a:p>
          <a:endParaRPr lang="zh-TW" altLang="en-US"/>
        </a:p>
      </dgm:t>
    </dgm:pt>
    <dgm:pt modelId="{847FE883-ECD3-49C1-BE58-D18709AD1733}" type="sibTrans" cxnId="{53AD2553-0482-400A-BB48-0AFE541560B2}">
      <dgm:prSet/>
      <dgm:spPr/>
      <dgm:t>
        <a:bodyPr/>
        <a:lstStyle/>
        <a:p>
          <a:endParaRPr lang="zh-TW" altLang="en-US"/>
        </a:p>
      </dgm:t>
    </dgm:pt>
    <dgm:pt modelId="{0E616E94-C70A-49D2-97F1-7F6FFCAC6805}">
      <dgm:prSet phldrT="[文字]" custT="1"/>
      <dgm:spPr/>
      <dgm:t>
        <a:bodyPr/>
        <a:lstStyle/>
        <a:p>
          <a:r>
            <a:rPr lang="zh-TW" altLang="en-US" sz="1600" dirty="0"/>
            <a:t>修畢師資職前教育證明</a:t>
          </a:r>
          <a:r>
            <a:rPr lang="en-US" altLang="zh-TW" sz="1600" dirty="0"/>
            <a:t>(</a:t>
          </a:r>
          <a:r>
            <a:rPr lang="zh-TW" altLang="en-US" sz="1600" dirty="0"/>
            <a:t>含學分表</a:t>
          </a:r>
          <a:r>
            <a:rPr lang="en-US" altLang="zh-TW" sz="1600" dirty="0"/>
            <a:t>)</a:t>
          </a:r>
          <a:endParaRPr lang="zh-TW" altLang="en-US" sz="1600" dirty="0"/>
        </a:p>
      </dgm:t>
    </dgm:pt>
    <dgm:pt modelId="{2E674128-7364-4F0C-AED9-1352DBFF72D3}" type="parTrans" cxnId="{BCC5B67A-F408-4A5A-9577-AEB4E713AC99}">
      <dgm:prSet/>
      <dgm:spPr/>
      <dgm:t>
        <a:bodyPr/>
        <a:lstStyle/>
        <a:p>
          <a:endParaRPr lang="zh-TW" altLang="en-US"/>
        </a:p>
      </dgm:t>
    </dgm:pt>
    <dgm:pt modelId="{7E710120-4FC8-47FA-B723-FB41F353ACD5}" type="sibTrans" cxnId="{BCC5B67A-F408-4A5A-9577-AEB4E713AC99}">
      <dgm:prSet/>
      <dgm:spPr/>
      <dgm:t>
        <a:bodyPr/>
        <a:lstStyle/>
        <a:p>
          <a:endParaRPr lang="zh-TW" altLang="en-US"/>
        </a:p>
      </dgm:t>
    </dgm:pt>
    <dgm:pt modelId="{56A63EF3-9C02-4382-83F3-1386F09E96F5}">
      <dgm:prSet phldrT="[文字]" custT="1"/>
      <dgm:spPr/>
      <dgm:t>
        <a:bodyPr/>
        <a:lstStyle/>
        <a:p>
          <a:r>
            <a:rPr lang="zh-TW" altLang="en-US" sz="1600" dirty="0"/>
            <a:t>本校教學專長能力檢定</a:t>
          </a:r>
          <a:r>
            <a:rPr lang="en-US" altLang="zh-TW" sz="1600" dirty="0"/>
            <a:t>1</a:t>
          </a:r>
          <a:r>
            <a:rPr lang="zh-TW" altLang="en-US" sz="1600" dirty="0"/>
            <a:t>項</a:t>
          </a:r>
          <a:r>
            <a:rPr lang="en-US" altLang="zh-TW" sz="1600" dirty="0"/>
            <a:t>(</a:t>
          </a:r>
          <a:r>
            <a:rPr lang="zh-TW" altLang="en-US" sz="1600" dirty="0"/>
            <a:t>限實習國民小學師資類科</a:t>
          </a:r>
          <a:r>
            <a:rPr lang="en-US" altLang="zh-TW" sz="1600" dirty="0"/>
            <a:t>)</a:t>
          </a:r>
          <a:endParaRPr lang="zh-TW" altLang="en-US" sz="1600" dirty="0"/>
        </a:p>
      </dgm:t>
    </dgm:pt>
    <dgm:pt modelId="{9C0E170C-58FC-4C1C-A435-AB2BAAEDABDB}" type="parTrans" cxnId="{1A8384D8-24CE-4B8D-8CDD-76A91814D2A5}">
      <dgm:prSet/>
      <dgm:spPr/>
      <dgm:t>
        <a:bodyPr/>
        <a:lstStyle/>
        <a:p>
          <a:endParaRPr lang="zh-TW" altLang="en-US"/>
        </a:p>
      </dgm:t>
    </dgm:pt>
    <dgm:pt modelId="{1C57F115-4F6C-4782-821C-BA64C20C7796}" type="sibTrans" cxnId="{1A8384D8-24CE-4B8D-8CDD-76A91814D2A5}">
      <dgm:prSet/>
      <dgm:spPr/>
      <dgm:t>
        <a:bodyPr/>
        <a:lstStyle/>
        <a:p>
          <a:endParaRPr lang="zh-TW" altLang="en-US"/>
        </a:p>
      </dgm:t>
    </dgm:pt>
    <dgm:pt modelId="{C3356346-5812-48B9-A99E-659489A59754}">
      <dgm:prSet phldrT="[文字]" custT="1"/>
      <dgm:spPr/>
      <dgm:t>
        <a:bodyPr/>
        <a:lstStyle/>
        <a:p>
          <a:r>
            <a:rPr lang="zh-TW" altLang="en-US" sz="1600" dirty="0"/>
            <a:t>學科知能評量基礎級</a:t>
          </a:r>
          <a:r>
            <a:rPr lang="en-US" altLang="zh-TW" sz="1600" dirty="0"/>
            <a:t>1</a:t>
          </a:r>
          <a:r>
            <a:rPr lang="zh-TW" altLang="en-US" sz="1600" dirty="0"/>
            <a:t>項</a:t>
          </a:r>
          <a:r>
            <a:rPr lang="en-US" altLang="zh-TW" sz="1600" dirty="0"/>
            <a:t>(</a:t>
          </a:r>
          <a:r>
            <a:rPr lang="zh-TW" altLang="en-US" sz="1600" dirty="0"/>
            <a:t>限實習國民小學師資類科</a:t>
          </a:r>
          <a:r>
            <a:rPr lang="en-US" altLang="zh-TW" sz="1600" dirty="0"/>
            <a:t>)</a:t>
          </a:r>
          <a:endParaRPr lang="zh-TW" altLang="en-US" sz="1600" dirty="0"/>
        </a:p>
      </dgm:t>
    </dgm:pt>
    <dgm:pt modelId="{0992F5ED-6E2A-41A0-8B3F-99C64F46A074}" type="parTrans" cxnId="{4A9BDFA9-FFBA-4706-AA68-533C39733A10}">
      <dgm:prSet/>
      <dgm:spPr/>
      <dgm:t>
        <a:bodyPr/>
        <a:lstStyle/>
        <a:p>
          <a:endParaRPr lang="zh-TW" altLang="en-US"/>
        </a:p>
      </dgm:t>
    </dgm:pt>
    <dgm:pt modelId="{1140A6A5-EC00-4B56-AB92-8B83603DCDE6}" type="sibTrans" cxnId="{4A9BDFA9-FFBA-4706-AA68-533C39733A10}">
      <dgm:prSet/>
      <dgm:spPr/>
      <dgm:t>
        <a:bodyPr/>
        <a:lstStyle/>
        <a:p>
          <a:endParaRPr lang="zh-TW" altLang="en-US"/>
        </a:p>
      </dgm:t>
    </dgm:pt>
    <dgm:pt modelId="{E18A950F-B7E4-4553-A005-A72762FB429A}" type="pres">
      <dgm:prSet presAssocID="{B981B4CB-0031-48CE-9237-E66FDA58DB40}" presName="layout" presStyleCnt="0">
        <dgm:presLayoutVars>
          <dgm:chMax/>
          <dgm:chPref/>
          <dgm:dir/>
          <dgm:resizeHandles/>
        </dgm:presLayoutVars>
      </dgm:prSet>
      <dgm:spPr/>
      <dgm:t>
        <a:bodyPr/>
        <a:lstStyle/>
        <a:p>
          <a:endParaRPr lang="zh-TW" altLang="en-US"/>
        </a:p>
      </dgm:t>
    </dgm:pt>
    <dgm:pt modelId="{7B7A8ED5-5F92-494B-A809-AD6511B749FA}" type="pres">
      <dgm:prSet presAssocID="{F3792359-2600-4CA8-8A95-9D0292D830AC}" presName="root" presStyleCnt="0">
        <dgm:presLayoutVars>
          <dgm:chMax/>
          <dgm:chPref/>
        </dgm:presLayoutVars>
      </dgm:prSet>
      <dgm:spPr/>
    </dgm:pt>
    <dgm:pt modelId="{2D07D1F1-7DE4-4FA1-989D-771C669A6FD7}" type="pres">
      <dgm:prSet presAssocID="{F3792359-2600-4CA8-8A95-9D0292D830AC}" presName="rootComposite" presStyleCnt="0">
        <dgm:presLayoutVars/>
      </dgm:prSet>
      <dgm:spPr/>
    </dgm:pt>
    <dgm:pt modelId="{3D93BA98-49CD-4EBC-A89F-CEC4DE01DD00}" type="pres">
      <dgm:prSet presAssocID="{F3792359-2600-4CA8-8A95-9D0292D830AC}" presName="ParentAccent" presStyleLbl="alignNode1" presStyleIdx="0" presStyleCnt="1"/>
      <dgm:spPr/>
    </dgm:pt>
    <dgm:pt modelId="{9435CA0F-BAC6-4F01-8438-EB98C6A455C4}" type="pres">
      <dgm:prSet presAssocID="{F3792359-2600-4CA8-8A95-9D0292D830AC}" presName="ParentSmallAccent" presStyleLbl="fgAcc1" presStyleIdx="0" presStyleCnt="1"/>
      <dgm:spPr>
        <a:prstGeom prst="rect">
          <a:avLst/>
        </a:prstGeom>
        <a:solidFill>
          <a:schemeClr val="accent2">
            <a:alpha val="90000"/>
          </a:schemeClr>
        </a:solidFill>
      </dgm:spPr>
    </dgm:pt>
    <dgm:pt modelId="{883F2C68-A8D8-4C97-BA75-624BDC6012A0}" type="pres">
      <dgm:prSet presAssocID="{F3792359-2600-4CA8-8A95-9D0292D830AC}" presName="Parent" presStyleLbl="revTx" presStyleIdx="0" presStyleCnt="6">
        <dgm:presLayoutVars>
          <dgm:chMax/>
          <dgm:chPref val="4"/>
          <dgm:bulletEnabled val="1"/>
        </dgm:presLayoutVars>
      </dgm:prSet>
      <dgm:spPr/>
      <dgm:t>
        <a:bodyPr/>
        <a:lstStyle/>
        <a:p>
          <a:endParaRPr lang="zh-TW" altLang="en-US"/>
        </a:p>
      </dgm:t>
    </dgm:pt>
    <dgm:pt modelId="{A83AAB8E-3BE0-4CB2-960A-5C0F33890FE2}" type="pres">
      <dgm:prSet presAssocID="{F3792359-2600-4CA8-8A95-9D0292D830AC}" presName="childShape" presStyleCnt="0">
        <dgm:presLayoutVars>
          <dgm:chMax val="0"/>
          <dgm:chPref val="0"/>
        </dgm:presLayoutVars>
      </dgm:prSet>
      <dgm:spPr/>
    </dgm:pt>
    <dgm:pt modelId="{524A720B-A414-4E35-B7D8-7618A06ABAA1}" type="pres">
      <dgm:prSet presAssocID="{3FBBA7A2-768E-4A49-B945-CFFB9071A222}" presName="childComposite" presStyleCnt="0">
        <dgm:presLayoutVars>
          <dgm:chMax val="0"/>
          <dgm:chPref val="0"/>
        </dgm:presLayoutVars>
      </dgm:prSet>
      <dgm:spPr/>
    </dgm:pt>
    <dgm:pt modelId="{0630BBD0-E404-4FE3-BDAC-FD9BB580C5EA}" type="pres">
      <dgm:prSet presAssocID="{3FBBA7A2-768E-4A49-B945-CFFB9071A222}" presName="ChildAccent" presStyleLbl="solidFgAcc1" presStyleIdx="0" presStyleCnt="5"/>
      <dgm:spPr/>
    </dgm:pt>
    <dgm:pt modelId="{85ECF2D6-E2CC-4942-8AE5-B1E5238BC852}" type="pres">
      <dgm:prSet presAssocID="{3FBBA7A2-768E-4A49-B945-CFFB9071A222}" presName="Child" presStyleLbl="revTx" presStyleIdx="1" presStyleCnt="6">
        <dgm:presLayoutVars>
          <dgm:chMax val="0"/>
          <dgm:chPref val="0"/>
          <dgm:bulletEnabled val="1"/>
        </dgm:presLayoutVars>
      </dgm:prSet>
      <dgm:spPr/>
      <dgm:t>
        <a:bodyPr/>
        <a:lstStyle/>
        <a:p>
          <a:endParaRPr lang="zh-TW" altLang="en-US"/>
        </a:p>
      </dgm:t>
    </dgm:pt>
    <dgm:pt modelId="{B1871EB6-E270-43D9-BE86-AEF38CE0EF5D}" type="pres">
      <dgm:prSet presAssocID="{0EB57CE5-5694-4E76-8C89-4F11C2F94253}" presName="childComposite" presStyleCnt="0">
        <dgm:presLayoutVars>
          <dgm:chMax val="0"/>
          <dgm:chPref val="0"/>
        </dgm:presLayoutVars>
      </dgm:prSet>
      <dgm:spPr/>
    </dgm:pt>
    <dgm:pt modelId="{EB2CEBEA-12E9-4542-94A1-6315A1113D1D}" type="pres">
      <dgm:prSet presAssocID="{0EB57CE5-5694-4E76-8C89-4F11C2F94253}" presName="ChildAccent" presStyleLbl="solidFgAcc1" presStyleIdx="1" presStyleCnt="5"/>
      <dgm:spPr/>
    </dgm:pt>
    <dgm:pt modelId="{B379CB66-BE45-4313-A893-5D6619701B6D}" type="pres">
      <dgm:prSet presAssocID="{0EB57CE5-5694-4E76-8C89-4F11C2F94253}" presName="Child" presStyleLbl="revTx" presStyleIdx="2" presStyleCnt="6">
        <dgm:presLayoutVars>
          <dgm:chMax val="0"/>
          <dgm:chPref val="0"/>
          <dgm:bulletEnabled val="1"/>
        </dgm:presLayoutVars>
      </dgm:prSet>
      <dgm:spPr/>
      <dgm:t>
        <a:bodyPr/>
        <a:lstStyle/>
        <a:p>
          <a:endParaRPr lang="zh-TW" altLang="en-US"/>
        </a:p>
      </dgm:t>
    </dgm:pt>
    <dgm:pt modelId="{CB1AB58B-9C98-457D-8B7E-D499CC6376A9}" type="pres">
      <dgm:prSet presAssocID="{0E616E94-C70A-49D2-97F1-7F6FFCAC6805}" presName="childComposite" presStyleCnt="0">
        <dgm:presLayoutVars>
          <dgm:chMax val="0"/>
          <dgm:chPref val="0"/>
        </dgm:presLayoutVars>
      </dgm:prSet>
      <dgm:spPr/>
    </dgm:pt>
    <dgm:pt modelId="{E50E43B3-B78C-4B07-ADBC-112F01A9D2A5}" type="pres">
      <dgm:prSet presAssocID="{0E616E94-C70A-49D2-97F1-7F6FFCAC6805}" presName="ChildAccent" presStyleLbl="solidFgAcc1" presStyleIdx="2" presStyleCnt="5"/>
      <dgm:spPr/>
    </dgm:pt>
    <dgm:pt modelId="{77566699-0412-49C7-9019-3C5F821F8ECA}" type="pres">
      <dgm:prSet presAssocID="{0E616E94-C70A-49D2-97F1-7F6FFCAC6805}" presName="Child" presStyleLbl="revTx" presStyleIdx="3" presStyleCnt="6">
        <dgm:presLayoutVars>
          <dgm:chMax val="0"/>
          <dgm:chPref val="0"/>
          <dgm:bulletEnabled val="1"/>
        </dgm:presLayoutVars>
      </dgm:prSet>
      <dgm:spPr/>
      <dgm:t>
        <a:bodyPr/>
        <a:lstStyle/>
        <a:p>
          <a:endParaRPr lang="zh-TW" altLang="en-US"/>
        </a:p>
      </dgm:t>
    </dgm:pt>
    <dgm:pt modelId="{68D6D59E-7F86-49A0-BC90-F6C6B9B8B71B}" type="pres">
      <dgm:prSet presAssocID="{56A63EF3-9C02-4382-83F3-1386F09E96F5}" presName="childComposite" presStyleCnt="0">
        <dgm:presLayoutVars>
          <dgm:chMax val="0"/>
          <dgm:chPref val="0"/>
        </dgm:presLayoutVars>
      </dgm:prSet>
      <dgm:spPr/>
    </dgm:pt>
    <dgm:pt modelId="{092C345F-1E3A-4A0D-88A7-206500D53C69}" type="pres">
      <dgm:prSet presAssocID="{56A63EF3-9C02-4382-83F3-1386F09E96F5}" presName="ChildAccent" presStyleLbl="solidFgAcc1" presStyleIdx="3" presStyleCnt="5"/>
      <dgm:spPr/>
    </dgm:pt>
    <dgm:pt modelId="{944AF4BE-5D3E-4F0B-BE40-BA1CB0CAD7E7}" type="pres">
      <dgm:prSet presAssocID="{56A63EF3-9C02-4382-83F3-1386F09E96F5}" presName="Child" presStyleLbl="revTx" presStyleIdx="4" presStyleCnt="6">
        <dgm:presLayoutVars>
          <dgm:chMax val="0"/>
          <dgm:chPref val="0"/>
          <dgm:bulletEnabled val="1"/>
        </dgm:presLayoutVars>
      </dgm:prSet>
      <dgm:spPr/>
      <dgm:t>
        <a:bodyPr/>
        <a:lstStyle/>
        <a:p>
          <a:endParaRPr lang="zh-TW" altLang="en-US"/>
        </a:p>
      </dgm:t>
    </dgm:pt>
    <dgm:pt modelId="{2D43DB45-495C-4D20-BFFE-45F894293795}" type="pres">
      <dgm:prSet presAssocID="{C3356346-5812-48B9-A99E-659489A59754}" presName="childComposite" presStyleCnt="0">
        <dgm:presLayoutVars>
          <dgm:chMax val="0"/>
          <dgm:chPref val="0"/>
        </dgm:presLayoutVars>
      </dgm:prSet>
      <dgm:spPr/>
    </dgm:pt>
    <dgm:pt modelId="{246B776A-6315-4998-A5E8-EC67281DC003}" type="pres">
      <dgm:prSet presAssocID="{C3356346-5812-48B9-A99E-659489A59754}" presName="ChildAccent" presStyleLbl="solidFgAcc1" presStyleIdx="4" presStyleCnt="5"/>
      <dgm:spPr/>
    </dgm:pt>
    <dgm:pt modelId="{690E5EF8-4CE9-4D48-8A6D-E5FFFF080348}" type="pres">
      <dgm:prSet presAssocID="{C3356346-5812-48B9-A99E-659489A59754}" presName="Child" presStyleLbl="revTx" presStyleIdx="5" presStyleCnt="6">
        <dgm:presLayoutVars>
          <dgm:chMax val="0"/>
          <dgm:chPref val="0"/>
          <dgm:bulletEnabled val="1"/>
        </dgm:presLayoutVars>
      </dgm:prSet>
      <dgm:spPr/>
      <dgm:t>
        <a:bodyPr/>
        <a:lstStyle/>
        <a:p>
          <a:endParaRPr lang="zh-TW" altLang="en-US"/>
        </a:p>
      </dgm:t>
    </dgm:pt>
  </dgm:ptLst>
  <dgm:cxnLst>
    <dgm:cxn modelId="{C72C6D86-458C-4268-92EA-E5577FB5C4F9}" type="presOf" srcId="{3FBBA7A2-768E-4A49-B945-CFFB9071A222}" destId="{85ECF2D6-E2CC-4942-8AE5-B1E5238BC852}" srcOrd="0" destOrd="0" presId="urn:microsoft.com/office/officeart/2008/layout/SquareAccentList"/>
    <dgm:cxn modelId="{4A9BDFA9-FFBA-4706-AA68-533C39733A10}" srcId="{F3792359-2600-4CA8-8A95-9D0292D830AC}" destId="{C3356346-5812-48B9-A99E-659489A59754}" srcOrd="4" destOrd="0" parTransId="{0992F5ED-6E2A-41A0-8B3F-99C64F46A074}" sibTransId="{1140A6A5-EC00-4B56-AB92-8B83603DCDE6}"/>
    <dgm:cxn modelId="{1A8384D8-24CE-4B8D-8CDD-76A91814D2A5}" srcId="{F3792359-2600-4CA8-8A95-9D0292D830AC}" destId="{56A63EF3-9C02-4382-83F3-1386F09E96F5}" srcOrd="3" destOrd="0" parTransId="{9C0E170C-58FC-4C1C-A435-AB2BAAEDABDB}" sibTransId="{1C57F115-4F6C-4782-821C-BA64C20C7796}"/>
    <dgm:cxn modelId="{ECB4E7DE-BBB2-48B5-8B34-F73E6A9EA6BA}" srcId="{B981B4CB-0031-48CE-9237-E66FDA58DB40}" destId="{F3792359-2600-4CA8-8A95-9D0292D830AC}" srcOrd="0" destOrd="0" parTransId="{13BE4E98-32CE-44B7-A8C2-9B21ED791930}" sibTransId="{AECBA14D-A711-43FA-A42F-B92B42665259}"/>
    <dgm:cxn modelId="{783DD2A1-73A5-4AD6-B193-0EAA9387AF4E}" type="presOf" srcId="{F3792359-2600-4CA8-8A95-9D0292D830AC}" destId="{883F2C68-A8D8-4C97-BA75-624BDC6012A0}" srcOrd="0" destOrd="0" presId="urn:microsoft.com/office/officeart/2008/layout/SquareAccentList"/>
    <dgm:cxn modelId="{EB1C7D63-D387-42A0-A116-1BC5DD3012B0}" type="presOf" srcId="{B981B4CB-0031-48CE-9237-E66FDA58DB40}" destId="{E18A950F-B7E4-4553-A005-A72762FB429A}" srcOrd="0" destOrd="0" presId="urn:microsoft.com/office/officeart/2008/layout/SquareAccentList"/>
    <dgm:cxn modelId="{B0CA18C4-069E-4DC5-B6B7-49615F11063B}" type="presOf" srcId="{0E616E94-C70A-49D2-97F1-7F6FFCAC6805}" destId="{77566699-0412-49C7-9019-3C5F821F8ECA}" srcOrd="0" destOrd="0" presId="urn:microsoft.com/office/officeart/2008/layout/SquareAccentList"/>
    <dgm:cxn modelId="{5EB21C28-E9CF-4C1E-BD38-B504FD6393AD}" type="presOf" srcId="{0EB57CE5-5694-4E76-8C89-4F11C2F94253}" destId="{B379CB66-BE45-4313-A893-5D6619701B6D}" srcOrd="0" destOrd="0" presId="urn:microsoft.com/office/officeart/2008/layout/SquareAccentList"/>
    <dgm:cxn modelId="{BCC5B67A-F408-4A5A-9577-AEB4E713AC99}" srcId="{F3792359-2600-4CA8-8A95-9D0292D830AC}" destId="{0E616E94-C70A-49D2-97F1-7F6FFCAC6805}" srcOrd="2" destOrd="0" parTransId="{2E674128-7364-4F0C-AED9-1352DBFF72D3}" sibTransId="{7E710120-4FC8-47FA-B723-FB41F353ACD5}"/>
    <dgm:cxn modelId="{C5E53F84-1A47-4DDB-A378-08CC6AB81B8D}" srcId="{F3792359-2600-4CA8-8A95-9D0292D830AC}" destId="{3FBBA7A2-768E-4A49-B945-CFFB9071A222}" srcOrd="0" destOrd="0" parTransId="{3D5E1F4C-D8ED-411B-BE09-9E3CB7D63359}" sibTransId="{94530FF3-B53C-4689-A24B-6940EEDBE1A1}"/>
    <dgm:cxn modelId="{4E292637-F567-466E-9477-DFE5F9C1BD50}" type="presOf" srcId="{56A63EF3-9C02-4382-83F3-1386F09E96F5}" destId="{944AF4BE-5D3E-4F0B-BE40-BA1CB0CAD7E7}" srcOrd="0" destOrd="0" presId="urn:microsoft.com/office/officeart/2008/layout/SquareAccentList"/>
    <dgm:cxn modelId="{53AD2553-0482-400A-BB48-0AFE541560B2}" srcId="{F3792359-2600-4CA8-8A95-9D0292D830AC}" destId="{0EB57CE5-5694-4E76-8C89-4F11C2F94253}" srcOrd="1" destOrd="0" parTransId="{ED9249A9-B6FF-4889-A3CE-980F0FED701C}" sibTransId="{847FE883-ECD3-49C1-BE58-D18709AD1733}"/>
    <dgm:cxn modelId="{15E7D002-0648-4C67-A549-2889CE49C171}" type="presOf" srcId="{C3356346-5812-48B9-A99E-659489A59754}" destId="{690E5EF8-4CE9-4D48-8A6D-E5FFFF080348}" srcOrd="0" destOrd="0" presId="urn:microsoft.com/office/officeart/2008/layout/SquareAccentList"/>
    <dgm:cxn modelId="{CB1DBFC5-67C3-4A87-B715-12336579C331}" type="presParOf" srcId="{E18A950F-B7E4-4553-A005-A72762FB429A}" destId="{7B7A8ED5-5F92-494B-A809-AD6511B749FA}" srcOrd="0" destOrd="0" presId="urn:microsoft.com/office/officeart/2008/layout/SquareAccentList"/>
    <dgm:cxn modelId="{1A544D1C-0B9D-4712-9D23-EDE4C23A8C66}" type="presParOf" srcId="{7B7A8ED5-5F92-494B-A809-AD6511B749FA}" destId="{2D07D1F1-7DE4-4FA1-989D-771C669A6FD7}" srcOrd="0" destOrd="0" presId="urn:microsoft.com/office/officeart/2008/layout/SquareAccentList"/>
    <dgm:cxn modelId="{87006B77-A8F5-4D0F-BBB8-9566DACD4C77}" type="presParOf" srcId="{2D07D1F1-7DE4-4FA1-989D-771C669A6FD7}" destId="{3D93BA98-49CD-4EBC-A89F-CEC4DE01DD00}" srcOrd="0" destOrd="0" presId="urn:microsoft.com/office/officeart/2008/layout/SquareAccentList"/>
    <dgm:cxn modelId="{5541BC77-E4B0-4BED-86F7-D3BFDFF9AC04}" type="presParOf" srcId="{2D07D1F1-7DE4-4FA1-989D-771C669A6FD7}" destId="{9435CA0F-BAC6-4F01-8438-EB98C6A455C4}" srcOrd="1" destOrd="0" presId="urn:microsoft.com/office/officeart/2008/layout/SquareAccentList"/>
    <dgm:cxn modelId="{318F367A-CCBA-465D-84B2-F1A1F9E4FCF4}" type="presParOf" srcId="{2D07D1F1-7DE4-4FA1-989D-771C669A6FD7}" destId="{883F2C68-A8D8-4C97-BA75-624BDC6012A0}" srcOrd="2" destOrd="0" presId="urn:microsoft.com/office/officeart/2008/layout/SquareAccentList"/>
    <dgm:cxn modelId="{56D80A9B-9CCC-48F4-9461-20FF46BBFFA7}" type="presParOf" srcId="{7B7A8ED5-5F92-494B-A809-AD6511B749FA}" destId="{A83AAB8E-3BE0-4CB2-960A-5C0F33890FE2}" srcOrd="1" destOrd="0" presId="urn:microsoft.com/office/officeart/2008/layout/SquareAccentList"/>
    <dgm:cxn modelId="{4D56D1A3-9346-490A-9A13-04533864856B}" type="presParOf" srcId="{A83AAB8E-3BE0-4CB2-960A-5C0F33890FE2}" destId="{524A720B-A414-4E35-B7D8-7618A06ABAA1}" srcOrd="0" destOrd="0" presId="urn:microsoft.com/office/officeart/2008/layout/SquareAccentList"/>
    <dgm:cxn modelId="{93D59977-B6ED-4372-AE29-B37BDCA4F25D}" type="presParOf" srcId="{524A720B-A414-4E35-B7D8-7618A06ABAA1}" destId="{0630BBD0-E404-4FE3-BDAC-FD9BB580C5EA}" srcOrd="0" destOrd="0" presId="urn:microsoft.com/office/officeart/2008/layout/SquareAccentList"/>
    <dgm:cxn modelId="{076B8BA2-AD07-4E29-8D36-D6504F76B1CD}" type="presParOf" srcId="{524A720B-A414-4E35-B7D8-7618A06ABAA1}" destId="{85ECF2D6-E2CC-4942-8AE5-B1E5238BC852}" srcOrd="1" destOrd="0" presId="urn:microsoft.com/office/officeart/2008/layout/SquareAccentList"/>
    <dgm:cxn modelId="{A090B4CA-4CFD-44A7-B662-3A17F96DE4ED}" type="presParOf" srcId="{A83AAB8E-3BE0-4CB2-960A-5C0F33890FE2}" destId="{B1871EB6-E270-43D9-BE86-AEF38CE0EF5D}" srcOrd="1" destOrd="0" presId="urn:microsoft.com/office/officeart/2008/layout/SquareAccentList"/>
    <dgm:cxn modelId="{1EB6B226-0150-40C4-88A7-ED8C81700060}" type="presParOf" srcId="{B1871EB6-E270-43D9-BE86-AEF38CE0EF5D}" destId="{EB2CEBEA-12E9-4542-94A1-6315A1113D1D}" srcOrd="0" destOrd="0" presId="urn:microsoft.com/office/officeart/2008/layout/SquareAccentList"/>
    <dgm:cxn modelId="{6F951943-29E4-4E31-8FD6-4DBC3E86CFFE}" type="presParOf" srcId="{B1871EB6-E270-43D9-BE86-AEF38CE0EF5D}" destId="{B379CB66-BE45-4313-A893-5D6619701B6D}" srcOrd="1" destOrd="0" presId="urn:microsoft.com/office/officeart/2008/layout/SquareAccentList"/>
    <dgm:cxn modelId="{4F1C9124-1D63-432A-8375-DD2A4BF8A431}" type="presParOf" srcId="{A83AAB8E-3BE0-4CB2-960A-5C0F33890FE2}" destId="{CB1AB58B-9C98-457D-8B7E-D499CC6376A9}" srcOrd="2" destOrd="0" presId="urn:microsoft.com/office/officeart/2008/layout/SquareAccentList"/>
    <dgm:cxn modelId="{84C20CCD-BBD8-49F1-BEA0-F16879B0B486}" type="presParOf" srcId="{CB1AB58B-9C98-457D-8B7E-D499CC6376A9}" destId="{E50E43B3-B78C-4B07-ADBC-112F01A9D2A5}" srcOrd="0" destOrd="0" presId="urn:microsoft.com/office/officeart/2008/layout/SquareAccentList"/>
    <dgm:cxn modelId="{C92CB399-F3AA-447A-B166-9021C5ED335B}" type="presParOf" srcId="{CB1AB58B-9C98-457D-8B7E-D499CC6376A9}" destId="{77566699-0412-49C7-9019-3C5F821F8ECA}" srcOrd="1" destOrd="0" presId="urn:microsoft.com/office/officeart/2008/layout/SquareAccentList"/>
    <dgm:cxn modelId="{B808879C-FE7B-4DD0-8F5F-521CBEC4BEF1}" type="presParOf" srcId="{A83AAB8E-3BE0-4CB2-960A-5C0F33890FE2}" destId="{68D6D59E-7F86-49A0-BC90-F6C6B9B8B71B}" srcOrd="3" destOrd="0" presId="urn:microsoft.com/office/officeart/2008/layout/SquareAccentList"/>
    <dgm:cxn modelId="{CC987589-BDFB-4D92-9BB8-49D8CC28F323}" type="presParOf" srcId="{68D6D59E-7F86-49A0-BC90-F6C6B9B8B71B}" destId="{092C345F-1E3A-4A0D-88A7-206500D53C69}" srcOrd="0" destOrd="0" presId="urn:microsoft.com/office/officeart/2008/layout/SquareAccentList"/>
    <dgm:cxn modelId="{B7B38BC8-2759-47F6-AAA4-CC0912765CFF}" type="presParOf" srcId="{68D6D59E-7F86-49A0-BC90-F6C6B9B8B71B}" destId="{944AF4BE-5D3E-4F0B-BE40-BA1CB0CAD7E7}" srcOrd="1" destOrd="0" presId="urn:microsoft.com/office/officeart/2008/layout/SquareAccentList"/>
    <dgm:cxn modelId="{552C1F63-5891-46D0-B709-DC2009338124}" type="presParOf" srcId="{A83AAB8E-3BE0-4CB2-960A-5C0F33890FE2}" destId="{2D43DB45-495C-4D20-BFFE-45F894293795}" srcOrd="4" destOrd="0" presId="urn:microsoft.com/office/officeart/2008/layout/SquareAccentList"/>
    <dgm:cxn modelId="{05F4139A-082E-4F43-B23D-DC928758BAA1}" type="presParOf" srcId="{2D43DB45-495C-4D20-BFFE-45F894293795}" destId="{246B776A-6315-4998-A5E8-EC67281DC003}" srcOrd="0" destOrd="0" presId="urn:microsoft.com/office/officeart/2008/layout/SquareAccentList"/>
    <dgm:cxn modelId="{BE81658E-3AB8-4914-AD70-C7B5DE1A1D3D}" type="presParOf" srcId="{2D43DB45-495C-4D20-BFFE-45F894293795}" destId="{690E5EF8-4CE9-4D48-8A6D-E5FFFF080348}" srcOrd="1" destOrd="0" presId="urn:microsoft.com/office/officeart/2008/layout/SquareAccen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38FF2D-29E1-4099-875B-9233E546E76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CBBA9735-64AC-4E46-A60F-756EEF682E9B}">
      <dgm:prSet phldrT="[文字]" custT="1"/>
      <dgm:spPr/>
      <dgm:t>
        <a:bodyPr/>
        <a:lstStyle/>
        <a:p>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一</a:t>
          </a:r>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查詢合格教育實習機構</a:t>
          </a:r>
          <a:endParaRPr lang="en-US" altLang="zh-TW" sz="2400" b="1" dirty="0">
            <a:effectLst>
              <a:outerShdw blurRad="38100" dist="38100" dir="2700000" algn="tl">
                <a:srgbClr val="000000">
                  <a:alpha val="43137"/>
                </a:srgbClr>
              </a:outerShdw>
            </a:effectLst>
          </a:endParaRPr>
        </a:p>
      </dgm:t>
    </dgm:pt>
    <dgm:pt modelId="{03F1F89C-C092-4FDA-A5FE-A8861235342E}" type="parTrans" cxnId="{19651A19-F65F-4FC1-81FB-A70DFD99DCBF}">
      <dgm:prSet/>
      <dgm:spPr/>
      <dgm:t>
        <a:bodyPr/>
        <a:lstStyle/>
        <a:p>
          <a:endParaRPr lang="zh-TW" altLang="en-US" sz="2400"/>
        </a:p>
      </dgm:t>
    </dgm:pt>
    <dgm:pt modelId="{E8293350-DC33-4DBF-B006-85ECEC6B50FC}" type="sibTrans" cxnId="{19651A19-F65F-4FC1-81FB-A70DFD99DCBF}">
      <dgm:prSet custT="1"/>
      <dgm:spPr/>
      <dgm:t>
        <a:bodyPr/>
        <a:lstStyle/>
        <a:p>
          <a:endParaRPr lang="zh-TW" altLang="en-US" sz="2400"/>
        </a:p>
      </dgm:t>
    </dgm:pt>
    <dgm:pt modelId="{2CA65DCE-56DF-4694-B7D8-4CB6448F0D81}">
      <dgm:prSet phldrT="[文字]" custT="1"/>
      <dgm:spPr/>
      <dgm:t>
        <a:bodyPr/>
        <a:lstStyle/>
        <a:p>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二</a:t>
          </a:r>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列印半年教育實習申請表件</a:t>
          </a:r>
          <a:endParaRPr lang="en-US" altLang="zh-TW" sz="2400" b="1" dirty="0">
            <a:effectLst>
              <a:outerShdw blurRad="38100" dist="38100" dir="2700000" algn="tl">
                <a:srgbClr val="000000">
                  <a:alpha val="43137"/>
                </a:srgbClr>
              </a:outerShdw>
            </a:effectLst>
          </a:endParaRPr>
        </a:p>
      </dgm:t>
    </dgm:pt>
    <dgm:pt modelId="{8EB7704D-CC08-413A-A2C4-E77C4A05531C}" type="parTrans" cxnId="{6B994D53-478D-4558-9BC6-F617747540D6}">
      <dgm:prSet/>
      <dgm:spPr/>
      <dgm:t>
        <a:bodyPr/>
        <a:lstStyle/>
        <a:p>
          <a:endParaRPr lang="zh-TW" altLang="en-US" sz="2400"/>
        </a:p>
      </dgm:t>
    </dgm:pt>
    <dgm:pt modelId="{06B0DD0B-3008-4AB5-9311-2A9769B66A11}" type="sibTrans" cxnId="{6B994D53-478D-4558-9BC6-F617747540D6}">
      <dgm:prSet custT="1"/>
      <dgm:spPr/>
      <dgm:t>
        <a:bodyPr/>
        <a:lstStyle/>
        <a:p>
          <a:endParaRPr lang="zh-TW" altLang="en-US" sz="2400"/>
        </a:p>
      </dgm:t>
    </dgm:pt>
    <dgm:pt modelId="{2E0F91B0-B94F-4713-AEB5-8E4EB8F74B0B}">
      <dgm:prSet phldrT="[文字]" custT="1"/>
      <dgm:spPr/>
      <dgm:t>
        <a:bodyPr/>
        <a:lstStyle/>
        <a:p>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三</a:t>
          </a:r>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自行連絡前往實習機構簽約</a:t>
          </a:r>
        </a:p>
      </dgm:t>
    </dgm:pt>
    <dgm:pt modelId="{D200C120-9C10-4A6B-8E29-32EEB1F8AB90}" type="parTrans" cxnId="{FD32EE0C-5691-49DA-AA04-BF1EF5B62BEB}">
      <dgm:prSet/>
      <dgm:spPr/>
      <dgm:t>
        <a:bodyPr/>
        <a:lstStyle/>
        <a:p>
          <a:endParaRPr lang="zh-TW" altLang="en-US" sz="2400"/>
        </a:p>
      </dgm:t>
    </dgm:pt>
    <dgm:pt modelId="{8C1E3543-1057-4CE9-8975-E2440E7AF1DE}" type="sibTrans" cxnId="{FD32EE0C-5691-49DA-AA04-BF1EF5B62BEB}">
      <dgm:prSet custT="1"/>
      <dgm:spPr/>
      <dgm:t>
        <a:bodyPr/>
        <a:lstStyle/>
        <a:p>
          <a:endParaRPr lang="zh-TW" altLang="en-US" sz="2400"/>
        </a:p>
      </dgm:t>
    </dgm:pt>
    <dgm:pt modelId="{61765C30-761F-4E12-9778-2C6D1DD06D06}">
      <dgm:prSet phldrT="[文字]" custT="1"/>
      <dgm:spPr/>
      <dgm:t>
        <a:bodyPr/>
        <a:lstStyle/>
        <a:p>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四</a:t>
          </a:r>
          <a:r>
            <a:rPr lang="en-US" altLang="zh-TW" sz="2400" b="1" dirty="0">
              <a:effectLst>
                <a:outerShdw blurRad="38100" dist="38100" dir="2700000" algn="tl">
                  <a:srgbClr val="000000">
                    <a:alpha val="43137"/>
                  </a:srgbClr>
                </a:outerShdw>
              </a:effectLst>
            </a:rPr>
            <a:t>)</a:t>
          </a:r>
          <a:r>
            <a:rPr lang="zh-TW" altLang="en-US" sz="2400" b="1" dirty="0">
              <a:effectLst>
                <a:outerShdw blurRad="38100" dist="38100" dir="2700000" algn="tl">
                  <a:srgbClr val="000000">
                    <a:alpha val="43137"/>
                  </a:srgbClr>
                </a:outerShdw>
              </a:effectLst>
            </a:rPr>
            <a:t>送件至師培處並審核實習資格</a:t>
          </a:r>
          <a:endParaRPr lang="en-US" altLang="zh-TW" sz="2400" b="1" dirty="0">
            <a:effectLst>
              <a:outerShdw blurRad="38100" dist="38100" dir="2700000" algn="tl">
                <a:srgbClr val="000000">
                  <a:alpha val="43137"/>
                </a:srgbClr>
              </a:outerShdw>
            </a:effectLst>
          </a:endParaRPr>
        </a:p>
      </dgm:t>
    </dgm:pt>
    <dgm:pt modelId="{CB779D14-2B6D-427D-8597-24F934A59D46}" type="parTrans" cxnId="{7459480B-588D-4A0B-8D7A-6C1946D09B68}">
      <dgm:prSet/>
      <dgm:spPr/>
      <dgm:t>
        <a:bodyPr/>
        <a:lstStyle/>
        <a:p>
          <a:endParaRPr lang="zh-TW" altLang="en-US" sz="2400"/>
        </a:p>
      </dgm:t>
    </dgm:pt>
    <dgm:pt modelId="{757B999A-1BD5-46E3-94F6-AC81585176F2}" type="sibTrans" cxnId="{7459480B-588D-4A0B-8D7A-6C1946D09B68}">
      <dgm:prSet/>
      <dgm:spPr/>
      <dgm:t>
        <a:bodyPr/>
        <a:lstStyle/>
        <a:p>
          <a:endParaRPr lang="zh-TW" altLang="en-US" sz="2400"/>
        </a:p>
      </dgm:t>
    </dgm:pt>
    <dgm:pt modelId="{B638B7F5-0915-40E7-B531-12E5E7412874}">
      <dgm:prSet/>
      <dgm:spPr/>
      <dgm:t>
        <a:bodyPr/>
        <a:lstStyle/>
        <a:p>
          <a:endParaRPr lang="zh-TW" altLang="en-US" dirty="0">
            <a:effectLst/>
          </a:endParaRPr>
        </a:p>
      </dgm:t>
    </dgm:pt>
    <dgm:pt modelId="{18E64584-649E-4371-868A-9BF1B33CFEAC}" type="parTrans" cxnId="{04CCD480-8E7B-4467-951E-32203A3876A4}">
      <dgm:prSet/>
      <dgm:spPr/>
      <dgm:t>
        <a:bodyPr/>
        <a:lstStyle/>
        <a:p>
          <a:endParaRPr lang="zh-TW" altLang="en-US"/>
        </a:p>
      </dgm:t>
    </dgm:pt>
    <dgm:pt modelId="{92E36E4B-8EA7-48B4-9732-6A76540D9F04}" type="sibTrans" cxnId="{04CCD480-8E7B-4467-951E-32203A3876A4}">
      <dgm:prSet/>
      <dgm:spPr/>
      <dgm:t>
        <a:bodyPr/>
        <a:lstStyle/>
        <a:p>
          <a:endParaRPr lang="zh-TW" altLang="en-US"/>
        </a:p>
      </dgm:t>
    </dgm:pt>
    <dgm:pt modelId="{53FF5CB1-28FF-4498-BC05-CB2F91ACEBF2}">
      <dgm:prSet/>
      <dgm:spPr/>
      <dgm:t>
        <a:bodyPr/>
        <a:lstStyle/>
        <a:p>
          <a:endParaRPr lang="zh-TW" altLang="en-US" dirty="0">
            <a:effectLst/>
          </a:endParaRPr>
        </a:p>
      </dgm:t>
    </dgm:pt>
    <dgm:pt modelId="{AF2CEFFF-2306-4BC1-9CF2-3D65043341BA}" type="parTrans" cxnId="{701FA00D-D468-4611-A13F-B40E42F0F62C}">
      <dgm:prSet/>
      <dgm:spPr/>
      <dgm:t>
        <a:bodyPr/>
        <a:lstStyle/>
        <a:p>
          <a:endParaRPr lang="zh-TW" altLang="en-US"/>
        </a:p>
      </dgm:t>
    </dgm:pt>
    <dgm:pt modelId="{AAAFBD54-94D1-44DD-BDA7-545AE3D5AEC7}" type="sibTrans" cxnId="{701FA00D-D468-4611-A13F-B40E42F0F62C}">
      <dgm:prSet/>
      <dgm:spPr/>
      <dgm:t>
        <a:bodyPr/>
        <a:lstStyle/>
        <a:p>
          <a:endParaRPr lang="zh-TW" altLang="en-US"/>
        </a:p>
      </dgm:t>
    </dgm:pt>
    <dgm:pt modelId="{A9AF2D2A-A5E2-40E0-A5D8-B09ED2B6EEAB}">
      <dgm:prSet/>
      <dgm:spPr/>
      <dgm:t>
        <a:bodyPr/>
        <a:lstStyle/>
        <a:p>
          <a:endParaRPr lang="zh-TW" altLang="en-US" dirty="0">
            <a:effectLst/>
          </a:endParaRPr>
        </a:p>
      </dgm:t>
    </dgm:pt>
    <dgm:pt modelId="{B05549BA-618C-4D03-ABE4-84501517CE88}" type="parTrans" cxnId="{8FC51215-084A-412A-AFE5-3B8A6E10A767}">
      <dgm:prSet/>
      <dgm:spPr/>
      <dgm:t>
        <a:bodyPr/>
        <a:lstStyle/>
        <a:p>
          <a:endParaRPr lang="zh-TW" altLang="en-US"/>
        </a:p>
      </dgm:t>
    </dgm:pt>
    <dgm:pt modelId="{ACD0AEF9-D546-4398-B23A-23BB31EDD836}" type="sibTrans" cxnId="{8FC51215-084A-412A-AFE5-3B8A6E10A767}">
      <dgm:prSet/>
      <dgm:spPr/>
      <dgm:t>
        <a:bodyPr/>
        <a:lstStyle/>
        <a:p>
          <a:endParaRPr lang="zh-TW" altLang="en-US"/>
        </a:p>
      </dgm:t>
    </dgm:pt>
    <dgm:pt modelId="{13C909AA-558B-4AA4-86AC-8DDEBF34BD12}" type="pres">
      <dgm:prSet presAssocID="{2738FF2D-29E1-4099-875B-9233E546E76B}" presName="linear" presStyleCnt="0">
        <dgm:presLayoutVars>
          <dgm:dir/>
          <dgm:animLvl val="lvl"/>
          <dgm:resizeHandles val="exact"/>
        </dgm:presLayoutVars>
      </dgm:prSet>
      <dgm:spPr/>
      <dgm:t>
        <a:bodyPr/>
        <a:lstStyle/>
        <a:p>
          <a:endParaRPr lang="zh-TW" altLang="en-US"/>
        </a:p>
      </dgm:t>
    </dgm:pt>
    <dgm:pt modelId="{96FFB848-8608-426F-A34A-B0C176C71FC1}" type="pres">
      <dgm:prSet presAssocID="{CBBA9735-64AC-4E46-A60F-756EEF682E9B}" presName="parentLin" presStyleCnt="0"/>
      <dgm:spPr/>
    </dgm:pt>
    <dgm:pt modelId="{BB431B22-6C6C-48CB-9CF2-EB611F411759}" type="pres">
      <dgm:prSet presAssocID="{CBBA9735-64AC-4E46-A60F-756EEF682E9B}" presName="parentLeftMargin" presStyleLbl="node1" presStyleIdx="0" presStyleCnt="4"/>
      <dgm:spPr/>
      <dgm:t>
        <a:bodyPr/>
        <a:lstStyle/>
        <a:p>
          <a:endParaRPr lang="zh-TW" altLang="en-US"/>
        </a:p>
      </dgm:t>
    </dgm:pt>
    <dgm:pt modelId="{E9556F91-416F-41E2-95BB-11903987505D}" type="pres">
      <dgm:prSet presAssocID="{CBBA9735-64AC-4E46-A60F-756EEF682E9B}" presName="parentText" presStyleLbl="node1" presStyleIdx="0" presStyleCnt="4">
        <dgm:presLayoutVars>
          <dgm:chMax val="0"/>
          <dgm:bulletEnabled val="1"/>
        </dgm:presLayoutVars>
      </dgm:prSet>
      <dgm:spPr/>
      <dgm:t>
        <a:bodyPr/>
        <a:lstStyle/>
        <a:p>
          <a:endParaRPr lang="zh-TW" altLang="en-US"/>
        </a:p>
      </dgm:t>
    </dgm:pt>
    <dgm:pt modelId="{73FF2D00-9304-45C9-8E02-011903D1340F}" type="pres">
      <dgm:prSet presAssocID="{CBBA9735-64AC-4E46-A60F-756EEF682E9B}" presName="negativeSpace" presStyleCnt="0"/>
      <dgm:spPr/>
    </dgm:pt>
    <dgm:pt modelId="{C412A3E4-6BBF-4276-8F15-2F1F5FA9511C}" type="pres">
      <dgm:prSet presAssocID="{CBBA9735-64AC-4E46-A60F-756EEF682E9B}" presName="childText" presStyleLbl="conFgAcc1" presStyleIdx="0" presStyleCnt="4">
        <dgm:presLayoutVars>
          <dgm:bulletEnabled val="1"/>
        </dgm:presLayoutVars>
      </dgm:prSet>
      <dgm:spPr/>
      <dgm:t>
        <a:bodyPr/>
        <a:lstStyle/>
        <a:p>
          <a:endParaRPr lang="zh-TW" altLang="en-US"/>
        </a:p>
      </dgm:t>
    </dgm:pt>
    <dgm:pt modelId="{A3731BA0-83FC-466B-A24B-6E72B55B6E9F}" type="pres">
      <dgm:prSet presAssocID="{E8293350-DC33-4DBF-B006-85ECEC6B50FC}" presName="spaceBetweenRectangles" presStyleCnt="0"/>
      <dgm:spPr/>
    </dgm:pt>
    <dgm:pt modelId="{A2CFEAA0-1AD1-4A17-B2DD-C91388987A7E}" type="pres">
      <dgm:prSet presAssocID="{2CA65DCE-56DF-4694-B7D8-4CB6448F0D81}" presName="parentLin" presStyleCnt="0"/>
      <dgm:spPr/>
    </dgm:pt>
    <dgm:pt modelId="{7DE11712-2D9A-4698-BDA9-6B9039EB2560}" type="pres">
      <dgm:prSet presAssocID="{2CA65DCE-56DF-4694-B7D8-4CB6448F0D81}" presName="parentLeftMargin" presStyleLbl="node1" presStyleIdx="0" presStyleCnt="4"/>
      <dgm:spPr/>
      <dgm:t>
        <a:bodyPr/>
        <a:lstStyle/>
        <a:p>
          <a:endParaRPr lang="zh-TW" altLang="en-US"/>
        </a:p>
      </dgm:t>
    </dgm:pt>
    <dgm:pt modelId="{1FF7FF52-FD6B-44F6-9DAF-77BD7506908D}" type="pres">
      <dgm:prSet presAssocID="{2CA65DCE-56DF-4694-B7D8-4CB6448F0D81}" presName="parentText" presStyleLbl="node1" presStyleIdx="1" presStyleCnt="4">
        <dgm:presLayoutVars>
          <dgm:chMax val="0"/>
          <dgm:bulletEnabled val="1"/>
        </dgm:presLayoutVars>
      </dgm:prSet>
      <dgm:spPr/>
      <dgm:t>
        <a:bodyPr/>
        <a:lstStyle/>
        <a:p>
          <a:endParaRPr lang="zh-TW" altLang="en-US"/>
        </a:p>
      </dgm:t>
    </dgm:pt>
    <dgm:pt modelId="{2CAF3DD0-6DAA-4FD4-BCE2-65A00043B9F4}" type="pres">
      <dgm:prSet presAssocID="{2CA65DCE-56DF-4694-B7D8-4CB6448F0D81}" presName="negativeSpace" presStyleCnt="0"/>
      <dgm:spPr/>
    </dgm:pt>
    <dgm:pt modelId="{0244C372-C69E-4D7F-AD73-CF12A4E10A31}" type="pres">
      <dgm:prSet presAssocID="{2CA65DCE-56DF-4694-B7D8-4CB6448F0D81}" presName="childText" presStyleLbl="conFgAcc1" presStyleIdx="1" presStyleCnt="4">
        <dgm:presLayoutVars>
          <dgm:bulletEnabled val="1"/>
        </dgm:presLayoutVars>
      </dgm:prSet>
      <dgm:spPr/>
      <dgm:t>
        <a:bodyPr/>
        <a:lstStyle/>
        <a:p>
          <a:endParaRPr lang="zh-TW" altLang="en-US"/>
        </a:p>
      </dgm:t>
    </dgm:pt>
    <dgm:pt modelId="{3357E038-34E2-4E20-9BA8-5EC345B1A539}" type="pres">
      <dgm:prSet presAssocID="{06B0DD0B-3008-4AB5-9311-2A9769B66A11}" presName="spaceBetweenRectangles" presStyleCnt="0"/>
      <dgm:spPr/>
    </dgm:pt>
    <dgm:pt modelId="{81FB6563-A0B0-4702-9993-A2D03241200D}" type="pres">
      <dgm:prSet presAssocID="{2E0F91B0-B94F-4713-AEB5-8E4EB8F74B0B}" presName="parentLin" presStyleCnt="0"/>
      <dgm:spPr/>
    </dgm:pt>
    <dgm:pt modelId="{8327389D-434F-4BD8-980B-0306065B4BC7}" type="pres">
      <dgm:prSet presAssocID="{2E0F91B0-B94F-4713-AEB5-8E4EB8F74B0B}" presName="parentLeftMargin" presStyleLbl="node1" presStyleIdx="1" presStyleCnt="4"/>
      <dgm:spPr/>
      <dgm:t>
        <a:bodyPr/>
        <a:lstStyle/>
        <a:p>
          <a:endParaRPr lang="zh-TW" altLang="en-US"/>
        </a:p>
      </dgm:t>
    </dgm:pt>
    <dgm:pt modelId="{63CBAB8C-09A9-4874-9DF4-E1702C88651C}" type="pres">
      <dgm:prSet presAssocID="{2E0F91B0-B94F-4713-AEB5-8E4EB8F74B0B}" presName="parentText" presStyleLbl="node1" presStyleIdx="2" presStyleCnt="4">
        <dgm:presLayoutVars>
          <dgm:chMax val="0"/>
          <dgm:bulletEnabled val="1"/>
        </dgm:presLayoutVars>
      </dgm:prSet>
      <dgm:spPr/>
      <dgm:t>
        <a:bodyPr/>
        <a:lstStyle/>
        <a:p>
          <a:endParaRPr lang="zh-TW" altLang="en-US"/>
        </a:p>
      </dgm:t>
    </dgm:pt>
    <dgm:pt modelId="{BD3FB51F-0F10-4639-8E45-C41558D00C87}" type="pres">
      <dgm:prSet presAssocID="{2E0F91B0-B94F-4713-AEB5-8E4EB8F74B0B}" presName="negativeSpace" presStyleCnt="0"/>
      <dgm:spPr/>
    </dgm:pt>
    <dgm:pt modelId="{8BC177D5-27CF-40DB-9C75-9849006836C6}" type="pres">
      <dgm:prSet presAssocID="{2E0F91B0-B94F-4713-AEB5-8E4EB8F74B0B}" presName="childText" presStyleLbl="conFgAcc1" presStyleIdx="2" presStyleCnt="4">
        <dgm:presLayoutVars>
          <dgm:bulletEnabled val="1"/>
        </dgm:presLayoutVars>
      </dgm:prSet>
      <dgm:spPr/>
    </dgm:pt>
    <dgm:pt modelId="{45766273-2826-4E77-B0E5-03E17864949F}" type="pres">
      <dgm:prSet presAssocID="{8C1E3543-1057-4CE9-8975-E2440E7AF1DE}" presName="spaceBetweenRectangles" presStyleCnt="0"/>
      <dgm:spPr/>
    </dgm:pt>
    <dgm:pt modelId="{0F8D4F02-B0CA-4819-A63C-D95F3F2CA9C3}" type="pres">
      <dgm:prSet presAssocID="{61765C30-761F-4E12-9778-2C6D1DD06D06}" presName="parentLin" presStyleCnt="0"/>
      <dgm:spPr/>
    </dgm:pt>
    <dgm:pt modelId="{C41D80D4-47CC-4C0C-95BC-FA65CECF8FBE}" type="pres">
      <dgm:prSet presAssocID="{61765C30-761F-4E12-9778-2C6D1DD06D06}" presName="parentLeftMargin" presStyleLbl="node1" presStyleIdx="2" presStyleCnt="4"/>
      <dgm:spPr/>
      <dgm:t>
        <a:bodyPr/>
        <a:lstStyle/>
        <a:p>
          <a:endParaRPr lang="zh-TW" altLang="en-US"/>
        </a:p>
      </dgm:t>
    </dgm:pt>
    <dgm:pt modelId="{1B8233DC-FB01-40CA-BD74-56DD1422DB08}" type="pres">
      <dgm:prSet presAssocID="{61765C30-761F-4E12-9778-2C6D1DD06D06}" presName="parentText" presStyleLbl="node1" presStyleIdx="3" presStyleCnt="4">
        <dgm:presLayoutVars>
          <dgm:chMax val="0"/>
          <dgm:bulletEnabled val="1"/>
        </dgm:presLayoutVars>
      </dgm:prSet>
      <dgm:spPr/>
      <dgm:t>
        <a:bodyPr/>
        <a:lstStyle/>
        <a:p>
          <a:endParaRPr lang="zh-TW" altLang="en-US"/>
        </a:p>
      </dgm:t>
    </dgm:pt>
    <dgm:pt modelId="{A7EB7D11-BD86-4EC7-9A0C-D43739B5C036}" type="pres">
      <dgm:prSet presAssocID="{61765C30-761F-4E12-9778-2C6D1DD06D06}" presName="negativeSpace" presStyleCnt="0"/>
      <dgm:spPr/>
    </dgm:pt>
    <dgm:pt modelId="{8B6F666C-988C-44B0-945D-FEEC409109AE}" type="pres">
      <dgm:prSet presAssocID="{61765C30-761F-4E12-9778-2C6D1DD06D06}" presName="childText" presStyleLbl="conFgAcc1" presStyleIdx="3" presStyleCnt="4">
        <dgm:presLayoutVars>
          <dgm:bulletEnabled val="1"/>
        </dgm:presLayoutVars>
      </dgm:prSet>
      <dgm:spPr/>
      <dgm:t>
        <a:bodyPr/>
        <a:lstStyle/>
        <a:p>
          <a:endParaRPr lang="zh-TW" altLang="en-US"/>
        </a:p>
      </dgm:t>
    </dgm:pt>
  </dgm:ptLst>
  <dgm:cxnLst>
    <dgm:cxn modelId="{48DC8D44-A72D-4647-A475-E368DEFC5280}" type="presOf" srcId="{B638B7F5-0915-40E7-B531-12E5E7412874}" destId="{C412A3E4-6BBF-4276-8F15-2F1F5FA9511C}" srcOrd="0" destOrd="0" presId="urn:microsoft.com/office/officeart/2005/8/layout/list1"/>
    <dgm:cxn modelId="{19651A19-F65F-4FC1-81FB-A70DFD99DCBF}" srcId="{2738FF2D-29E1-4099-875B-9233E546E76B}" destId="{CBBA9735-64AC-4E46-A60F-756EEF682E9B}" srcOrd="0" destOrd="0" parTransId="{03F1F89C-C092-4FDA-A5FE-A8861235342E}" sibTransId="{E8293350-DC33-4DBF-B006-85ECEC6B50FC}"/>
    <dgm:cxn modelId="{04CCD480-8E7B-4467-951E-32203A3876A4}" srcId="{CBBA9735-64AC-4E46-A60F-756EEF682E9B}" destId="{B638B7F5-0915-40E7-B531-12E5E7412874}" srcOrd="0" destOrd="0" parTransId="{18E64584-649E-4371-868A-9BF1B33CFEAC}" sibTransId="{92E36E4B-8EA7-48B4-9732-6A76540D9F04}"/>
    <dgm:cxn modelId="{8FC51215-084A-412A-AFE5-3B8A6E10A767}" srcId="{61765C30-761F-4E12-9778-2C6D1DD06D06}" destId="{A9AF2D2A-A5E2-40E0-A5D8-B09ED2B6EEAB}" srcOrd="0" destOrd="0" parTransId="{B05549BA-618C-4D03-ABE4-84501517CE88}" sibTransId="{ACD0AEF9-D546-4398-B23A-23BB31EDD836}"/>
    <dgm:cxn modelId="{8AC91C47-69E8-4882-8157-6BEC75FC9591}" type="presOf" srcId="{61765C30-761F-4E12-9778-2C6D1DD06D06}" destId="{C41D80D4-47CC-4C0C-95BC-FA65CECF8FBE}" srcOrd="0" destOrd="0" presId="urn:microsoft.com/office/officeart/2005/8/layout/list1"/>
    <dgm:cxn modelId="{97257E2C-1E48-4689-9E3A-0229BA4D08C6}" type="presOf" srcId="{CBBA9735-64AC-4E46-A60F-756EEF682E9B}" destId="{E9556F91-416F-41E2-95BB-11903987505D}" srcOrd="1" destOrd="0" presId="urn:microsoft.com/office/officeart/2005/8/layout/list1"/>
    <dgm:cxn modelId="{D0E866BD-1A69-423D-AA1C-0805F45C8AB0}" type="presOf" srcId="{53FF5CB1-28FF-4498-BC05-CB2F91ACEBF2}" destId="{0244C372-C69E-4D7F-AD73-CF12A4E10A31}" srcOrd="0" destOrd="0" presId="urn:microsoft.com/office/officeart/2005/8/layout/list1"/>
    <dgm:cxn modelId="{FBF65793-C8E8-408F-A0C6-987D79C5DAD8}" type="presOf" srcId="{CBBA9735-64AC-4E46-A60F-756EEF682E9B}" destId="{BB431B22-6C6C-48CB-9CF2-EB611F411759}" srcOrd="0" destOrd="0" presId="urn:microsoft.com/office/officeart/2005/8/layout/list1"/>
    <dgm:cxn modelId="{7558D0FA-54F9-4C24-919A-23221FDA2D75}" type="presOf" srcId="{2E0F91B0-B94F-4713-AEB5-8E4EB8F74B0B}" destId="{63CBAB8C-09A9-4874-9DF4-E1702C88651C}" srcOrd="1" destOrd="0" presId="urn:microsoft.com/office/officeart/2005/8/layout/list1"/>
    <dgm:cxn modelId="{D2354655-3142-4923-BDE8-A899293AC4D5}" type="presOf" srcId="{A9AF2D2A-A5E2-40E0-A5D8-B09ED2B6EEAB}" destId="{8B6F666C-988C-44B0-945D-FEEC409109AE}" srcOrd="0" destOrd="0" presId="urn:microsoft.com/office/officeart/2005/8/layout/list1"/>
    <dgm:cxn modelId="{A98362E9-CD0D-488C-86A7-E834EC0A56C7}" type="presOf" srcId="{2738FF2D-29E1-4099-875B-9233E546E76B}" destId="{13C909AA-558B-4AA4-86AC-8DDEBF34BD12}" srcOrd="0" destOrd="0" presId="urn:microsoft.com/office/officeart/2005/8/layout/list1"/>
    <dgm:cxn modelId="{7459480B-588D-4A0B-8D7A-6C1946D09B68}" srcId="{2738FF2D-29E1-4099-875B-9233E546E76B}" destId="{61765C30-761F-4E12-9778-2C6D1DD06D06}" srcOrd="3" destOrd="0" parTransId="{CB779D14-2B6D-427D-8597-24F934A59D46}" sibTransId="{757B999A-1BD5-46E3-94F6-AC81585176F2}"/>
    <dgm:cxn modelId="{998EBECB-7B9B-4840-988E-C6BC7E9AB832}" type="presOf" srcId="{61765C30-761F-4E12-9778-2C6D1DD06D06}" destId="{1B8233DC-FB01-40CA-BD74-56DD1422DB08}" srcOrd="1" destOrd="0" presId="urn:microsoft.com/office/officeart/2005/8/layout/list1"/>
    <dgm:cxn modelId="{D42A76F4-B1D6-47E7-B7DD-4A5F2B8D2C6C}" type="presOf" srcId="{2E0F91B0-B94F-4713-AEB5-8E4EB8F74B0B}" destId="{8327389D-434F-4BD8-980B-0306065B4BC7}" srcOrd="0" destOrd="0" presId="urn:microsoft.com/office/officeart/2005/8/layout/list1"/>
    <dgm:cxn modelId="{6B994D53-478D-4558-9BC6-F617747540D6}" srcId="{2738FF2D-29E1-4099-875B-9233E546E76B}" destId="{2CA65DCE-56DF-4694-B7D8-4CB6448F0D81}" srcOrd="1" destOrd="0" parTransId="{8EB7704D-CC08-413A-A2C4-E77C4A05531C}" sibTransId="{06B0DD0B-3008-4AB5-9311-2A9769B66A11}"/>
    <dgm:cxn modelId="{B09F11BF-D3B5-4960-B069-325C78D13665}" type="presOf" srcId="{2CA65DCE-56DF-4694-B7D8-4CB6448F0D81}" destId="{1FF7FF52-FD6B-44F6-9DAF-77BD7506908D}" srcOrd="1" destOrd="0" presId="urn:microsoft.com/office/officeart/2005/8/layout/list1"/>
    <dgm:cxn modelId="{FD32EE0C-5691-49DA-AA04-BF1EF5B62BEB}" srcId="{2738FF2D-29E1-4099-875B-9233E546E76B}" destId="{2E0F91B0-B94F-4713-AEB5-8E4EB8F74B0B}" srcOrd="2" destOrd="0" parTransId="{D200C120-9C10-4A6B-8E29-32EEB1F8AB90}" sibTransId="{8C1E3543-1057-4CE9-8975-E2440E7AF1DE}"/>
    <dgm:cxn modelId="{701FA00D-D468-4611-A13F-B40E42F0F62C}" srcId="{2CA65DCE-56DF-4694-B7D8-4CB6448F0D81}" destId="{53FF5CB1-28FF-4498-BC05-CB2F91ACEBF2}" srcOrd="0" destOrd="0" parTransId="{AF2CEFFF-2306-4BC1-9CF2-3D65043341BA}" sibTransId="{AAAFBD54-94D1-44DD-BDA7-545AE3D5AEC7}"/>
    <dgm:cxn modelId="{B55287B7-F507-4B5F-A2CC-FF618B846076}" type="presOf" srcId="{2CA65DCE-56DF-4694-B7D8-4CB6448F0D81}" destId="{7DE11712-2D9A-4698-BDA9-6B9039EB2560}" srcOrd="0" destOrd="0" presId="urn:microsoft.com/office/officeart/2005/8/layout/list1"/>
    <dgm:cxn modelId="{AF19B97C-834F-4876-AE21-48A456E3184B}" type="presParOf" srcId="{13C909AA-558B-4AA4-86AC-8DDEBF34BD12}" destId="{96FFB848-8608-426F-A34A-B0C176C71FC1}" srcOrd="0" destOrd="0" presId="urn:microsoft.com/office/officeart/2005/8/layout/list1"/>
    <dgm:cxn modelId="{8D933CE2-3E85-48C7-A22D-1F83DDF75767}" type="presParOf" srcId="{96FFB848-8608-426F-A34A-B0C176C71FC1}" destId="{BB431B22-6C6C-48CB-9CF2-EB611F411759}" srcOrd="0" destOrd="0" presId="urn:microsoft.com/office/officeart/2005/8/layout/list1"/>
    <dgm:cxn modelId="{F606BC19-1C4C-43C8-BA06-8EFD4CFB2024}" type="presParOf" srcId="{96FFB848-8608-426F-A34A-B0C176C71FC1}" destId="{E9556F91-416F-41E2-95BB-11903987505D}" srcOrd="1" destOrd="0" presId="urn:microsoft.com/office/officeart/2005/8/layout/list1"/>
    <dgm:cxn modelId="{3AF5C73F-2158-4FF9-B7BC-318F1652A9CF}" type="presParOf" srcId="{13C909AA-558B-4AA4-86AC-8DDEBF34BD12}" destId="{73FF2D00-9304-45C9-8E02-011903D1340F}" srcOrd="1" destOrd="0" presId="urn:microsoft.com/office/officeart/2005/8/layout/list1"/>
    <dgm:cxn modelId="{803FCDF0-BE10-4589-888D-798B9E481360}" type="presParOf" srcId="{13C909AA-558B-4AA4-86AC-8DDEBF34BD12}" destId="{C412A3E4-6BBF-4276-8F15-2F1F5FA9511C}" srcOrd="2" destOrd="0" presId="urn:microsoft.com/office/officeart/2005/8/layout/list1"/>
    <dgm:cxn modelId="{79173CF9-E8D3-483B-A7D5-844982C73A2B}" type="presParOf" srcId="{13C909AA-558B-4AA4-86AC-8DDEBF34BD12}" destId="{A3731BA0-83FC-466B-A24B-6E72B55B6E9F}" srcOrd="3" destOrd="0" presId="urn:microsoft.com/office/officeart/2005/8/layout/list1"/>
    <dgm:cxn modelId="{4637B7EF-CE2F-4B62-965B-E4F442F7AC3C}" type="presParOf" srcId="{13C909AA-558B-4AA4-86AC-8DDEBF34BD12}" destId="{A2CFEAA0-1AD1-4A17-B2DD-C91388987A7E}" srcOrd="4" destOrd="0" presId="urn:microsoft.com/office/officeart/2005/8/layout/list1"/>
    <dgm:cxn modelId="{18DB8F9D-5082-41E6-AF83-FA3191286B13}" type="presParOf" srcId="{A2CFEAA0-1AD1-4A17-B2DD-C91388987A7E}" destId="{7DE11712-2D9A-4698-BDA9-6B9039EB2560}" srcOrd="0" destOrd="0" presId="urn:microsoft.com/office/officeart/2005/8/layout/list1"/>
    <dgm:cxn modelId="{D445C7A0-989C-4C5D-8355-5D7BB959082C}" type="presParOf" srcId="{A2CFEAA0-1AD1-4A17-B2DD-C91388987A7E}" destId="{1FF7FF52-FD6B-44F6-9DAF-77BD7506908D}" srcOrd="1" destOrd="0" presId="urn:microsoft.com/office/officeart/2005/8/layout/list1"/>
    <dgm:cxn modelId="{1DF1F8FB-9911-4CF2-918F-0B375ED02CDA}" type="presParOf" srcId="{13C909AA-558B-4AA4-86AC-8DDEBF34BD12}" destId="{2CAF3DD0-6DAA-4FD4-BCE2-65A00043B9F4}" srcOrd="5" destOrd="0" presId="urn:microsoft.com/office/officeart/2005/8/layout/list1"/>
    <dgm:cxn modelId="{C9605A6B-7759-44AF-B7FE-7CF24B93742E}" type="presParOf" srcId="{13C909AA-558B-4AA4-86AC-8DDEBF34BD12}" destId="{0244C372-C69E-4D7F-AD73-CF12A4E10A31}" srcOrd="6" destOrd="0" presId="urn:microsoft.com/office/officeart/2005/8/layout/list1"/>
    <dgm:cxn modelId="{2474B79C-8C91-46BD-8B67-35E97201C008}" type="presParOf" srcId="{13C909AA-558B-4AA4-86AC-8DDEBF34BD12}" destId="{3357E038-34E2-4E20-9BA8-5EC345B1A539}" srcOrd="7" destOrd="0" presId="urn:microsoft.com/office/officeart/2005/8/layout/list1"/>
    <dgm:cxn modelId="{3A8C9084-38E3-4B9C-A571-725D453CEDA3}" type="presParOf" srcId="{13C909AA-558B-4AA4-86AC-8DDEBF34BD12}" destId="{81FB6563-A0B0-4702-9993-A2D03241200D}" srcOrd="8" destOrd="0" presId="urn:microsoft.com/office/officeart/2005/8/layout/list1"/>
    <dgm:cxn modelId="{977AA55E-E9A7-44B4-9F32-356AD0E25270}" type="presParOf" srcId="{81FB6563-A0B0-4702-9993-A2D03241200D}" destId="{8327389D-434F-4BD8-980B-0306065B4BC7}" srcOrd="0" destOrd="0" presId="urn:microsoft.com/office/officeart/2005/8/layout/list1"/>
    <dgm:cxn modelId="{7A7254CE-E4A3-4BC5-8301-3F714D1075DC}" type="presParOf" srcId="{81FB6563-A0B0-4702-9993-A2D03241200D}" destId="{63CBAB8C-09A9-4874-9DF4-E1702C88651C}" srcOrd="1" destOrd="0" presId="urn:microsoft.com/office/officeart/2005/8/layout/list1"/>
    <dgm:cxn modelId="{C9CAC46E-35DD-4C74-B572-1D6B3FC6A768}" type="presParOf" srcId="{13C909AA-558B-4AA4-86AC-8DDEBF34BD12}" destId="{BD3FB51F-0F10-4639-8E45-C41558D00C87}" srcOrd="9" destOrd="0" presId="urn:microsoft.com/office/officeart/2005/8/layout/list1"/>
    <dgm:cxn modelId="{D7A316B4-4A95-4CEB-9B40-7DE0C901AC2E}" type="presParOf" srcId="{13C909AA-558B-4AA4-86AC-8DDEBF34BD12}" destId="{8BC177D5-27CF-40DB-9C75-9849006836C6}" srcOrd="10" destOrd="0" presId="urn:microsoft.com/office/officeart/2005/8/layout/list1"/>
    <dgm:cxn modelId="{B467050C-B9BA-4073-9FDD-7A820CC2C7A5}" type="presParOf" srcId="{13C909AA-558B-4AA4-86AC-8DDEBF34BD12}" destId="{45766273-2826-4E77-B0E5-03E17864949F}" srcOrd="11" destOrd="0" presId="urn:microsoft.com/office/officeart/2005/8/layout/list1"/>
    <dgm:cxn modelId="{DD9FA35E-CB57-4146-8D68-8DB53E23850A}" type="presParOf" srcId="{13C909AA-558B-4AA4-86AC-8DDEBF34BD12}" destId="{0F8D4F02-B0CA-4819-A63C-D95F3F2CA9C3}" srcOrd="12" destOrd="0" presId="urn:microsoft.com/office/officeart/2005/8/layout/list1"/>
    <dgm:cxn modelId="{4C697C5B-E7C4-4F17-9079-CD820D9D343B}" type="presParOf" srcId="{0F8D4F02-B0CA-4819-A63C-D95F3F2CA9C3}" destId="{C41D80D4-47CC-4C0C-95BC-FA65CECF8FBE}" srcOrd="0" destOrd="0" presId="urn:microsoft.com/office/officeart/2005/8/layout/list1"/>
    <dgm:cxn modelId="{A38859F1-9E62-4F12-AB06-69B9E376C096}" type="presParOf" srcId="{0F8D4F02-B0CA-4819-A63C-D95F3F2CA9C3}" destId="{1B8233DC-FB01-40CA-BD74-56DD1422DB08}" srcOrd="1" destOrd="0" presId="urn:microsoft.com/office/officeart/2005/8/layout/list1"/>
    <dgm:cxn modelId="{6760B7F5-16A1-4AE8-AD9C-A567D0C017FD}" type="presParOf" srcId="{13C909AA-558B-4AA4-86AC-8DDEBF34BD12}" destId="{A7EB7D11-BD86-4EC7-9A0C-D43739B5C036}" srcOrd="13" destOrd="0" presId="urn:microsoft.com/office/officeart/2005/8/layout/list1"/>
    <dgm:cxn modelId="{40F812EC-0931-4B19-8CF0-0E917273751C}" type="presParOf" srcId="{13C909AA-558B-4AA4-86AC-8DDEBF34BD12}" destId="{8B6F666C-988C-44B0-945D-FEEC409109AE}"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38FF2D-29E1-4099-875B-9233E546E76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CBBA9735-64AC-4E46-A60F-756EEF682E9B}">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一</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查詢合格教育實習機構</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兩項都要符合</a:t>
          </a:r>
          <a:r>
            <a:rPr lang="en-US" altLang="zh-TW" sz="2000" b="1" dirty="0">
              <a:effectLst>
                <a:outerShdw blurRad="38100" dist="38100" dir="2700000" algn="tl">
                  <a:srgbClr val="000000">
                    <a:alpha val="43137"/>
                  </a:srgbClr>
                </a:outerShdw>
              </a:effectLst>
            </a:rPr>
            <a:t>)</a:t>
          </a:r>
        </a:p>
      </dgm:t>
    </dgm:pt>
    <dgm:pt modelId="{03F1F89C-C092-4FDA-A5FE-A8861235342E}" type="parTrans" cxnId="{19651A19-F65F-4FC1-81FB-A70DFD99DCBF}">
      <dgm:prSet/>
      <dgm:spPr/>
      <dgm:t>
        <a:bodyPr/>
        <a:lstStyle/>
        <a:p>
          <a:endParaRPr lang="zh-TW" altLang="en-US" sz="2400"/>
        </a:p>
      </dgm:t>
    </dgm:pt>
    <dgm:pt modelId="{E8293350-DC33-4DBF-B006-85ECEC6B50FC}" type="sibTrans" cxnId="{19651A19-F65F-4FC1-81FB-A70DFD99DCBF}">
      <dgm:prSet custT="1"/>
      <dgm:spPr/>
      <dgm:t>
        <a:bodyPr/>
        <a:lstStyle/>
        <a:p>
          <a:endParaRPr lang="zh-TW" altLang="en-US" sz="2400"/>
        </a:p>
      </dgm:t>
    </dgm:pt>
    <dgm:pt modelId="{2CA65DCE-56DF-4694-B7D8-4CB6448F0D81}">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二</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列印半年實習申請表件</a:t>
          </a:r>
          <a:endParaRPr lang="en-US" altLang="zh-TW" sz="2000" b="1" dirty="0">
            <a:effectLst>
              <a:outerShdw blurRad="38100" dist="38100" dir="2700000" algn="tl">
                <a:srgbClr val="000000">
                  <a:alpha val="43137"/>
                </a:srgbClr>
              </a:outerShdw>
            </a:effectLst>
          </a:endParaRPr>
        </a:p>
      </dgm:t>
    </dgm:pt>
    <dgm:pt modelId="{8EB7704D-CC08-413A-A2C4-E77C4A05531C}" type="parTrans" cxnId="{6B994D53-478D-4558-9BC6-F617747540D6}">
      <dgm:prSet/>
      <dgm:spPr/>
      <dgm:t>
        <a:bodyPr/>
        <a:lstStyle/>
        <a:p>
          <a:endParaRPr lang="zh-TW" altLang="en-US" sz="2400"/>
        </a:p>
      </dgm:t>
    </dgm:pt>
    <dgm:pt modelId="{06B0DD0B-3008-4AB5-9311-2A9769B66A11}" type="sibTrans" cxnId="{6B994D53-478D-4558-9BC6-F617747540D6}">
      <dgm:prSet custT="1"/>
      <dgm:spPr/>
      <dgm:t>
        <a:bodyPr/>
        <a:lstStyle/>
        <a:p>
          <a:endParaRPr lang="zh-TW" altLang="en-US" sz="2400"/>
        </a:p>
      </dgm:t>
    </dgm:pt>
    <dgm:pt modelId="{2E0F91B0-B94F-4713-AEB5-8E4EB8F74B0B}">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三</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自行連絡前往實習機構簽約</a:t>
          </a:r>
        </a:p>
      </dgm:t>
    </dgm:pt>
    <dgm:pt modelId="{D200C120-9C10-4A6B-8E29-32EEB1F8AB90}" type="parTrans" cxnId="{FD32EE0C-5691-49DA-AA04-BF1EF5B62BEB}">
      <dgm:prSet/>
      <dgm:spPr/>
      <dgm:t>
        <a:bodyPr/>
        <a:lstStyle/>
        <a:p>
          <a:endParaRPr lang="zh-TW" altLang="en-US" sz="2400"/>
        </a:p>
      </dgm:t>
    </dgm:pt>
    <dgm:pt modelId="{8C1E3543-1057-4CE9-8975-E2440E7AF1DE}" type="sibTrans" cxnId="{FD32EE0C-5691-49DA-AA04-BF1EF5B62BEB}">
      <dgm:prSet custT="1"/>
      <dgm:spPr/>
      <dgm:t>
        <a:bodyPr/>
        <a:lstStyle/>
        <a:p>
          <a:endParaRPr lang="zh-TW" altLang="en-US" sz="2400"/>
        </a:p>
      </dgm:t>
    </dgm:pt>
    <dgm:pt modelId="{61765C30-761F-4E12-9778-2C6D1DD06D06}">
      <dgm:prSet phldrT="[文字]" custT="1"/>
      <dgm:spPr/>
      <dgm:t>
        <a:bodyPr/>
        <a:lstStyle/>
        <a:p>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四</a:t>
          </a:r>
          <a:r>
            <a:rPr lang="en-US" altLang="zh-TW" sz="2000" b="1" dirty="0">
              <a:effectLst>
                <a:outerShdw blurRad="38100" dist="38100" dir="2700000" algn="tl">
                  <a:srgbClr val="000000">
                    <a:alpha val="43137"/>
                  </a:srgbClr>
                </a:outerShdw>
              </a:effectLst>
            </a:rPr>
            <a:t>)</a:t>
          </a:r>
          <a:r>
            <a:rPr lang="zh-TW" altLang="en-US" sz="2000" b="1" dirty="0">
              <a:effectLst>
                <a:outerShdw blurRad="38100" dist="38100" dir="2700000" algn="tl">
                  <a:srgbClr val="000000">
                    <a:alpha val="43137"/>
                  </a:srgbClr>
                </a:outerShdw>
              </a:effectLst>
            </a:rPr>
            <a:t>送件至師培處審核實習資格</a:t>
          </a:r>
          <a:endParaRPr lang="en-US" altLang="zh-TW" sz="2000" b="1" dirty="0">
            <a:effectLst>
              <a:outerShdw blurRad="38100" dist="38100" dir="2700000" algn="tl">
                <a:srgbClr val="000000">
                  <a:alpha val="43137"/>
                </a:srgbClr>
              </a:outerShdw>
            </a:effectLst>
          </a:endParaRPr>
        </a:p>
      </dgm:t>
    </dgm:pt>
    <dgm:pt modelId="{CB779D14-2B6D-427D-8597-24F934A59D46}" type="parTrans" cxnId="{7459480B-588D-4A0B-8D7A-6C1946D09B68}">
      <dgm:prSet/>
      <dgm:spPr/>
      <dgm:t>
        <a:bodyPr/>
        <a:lstStyle/>
        <a:p>
          <a:endParaRPr lang="zh-TW" altLang="en-US" sz="2400"/>
        </a:p>
      </dgm:t>
    </dgm:pt>
    <dgm:pt modelId="{757B999A-1BD5-46E3-94F6-AC81585176F2}" type="sibTrans" cxnId="{7459480B-588D-4A0B-8D7A-6C1946D09B68}">
      <dgm:prSet/>
      <dgm:spPr/>
      <dgm:t>
        <a:bodyPr/>
        <a:lstStyle/>
        <a:p>
          <a:endParaRPr lang="zh-TW" altLang="en-US" sz="2400"/>
        </a:p>
      </dgm:t>
    </dgm:pt>
    <dgm:pt modelId="{B638B7F5-0915-40E7-B531-12E5E7412874}">
      <dgm:prSet custT="1"/>
      <dgm:spPr/>
      <dgm:t>
        <a:bodyPr/>
        <a:lstStyle/>
        <a:p>
          <a:r>
            <a:rPr lang="zh-TW" altLang="en-US" sz="1600" b="1" dirty="0">
              <a:effectLst/>
              <a:latin typeface="Adobe 繁黑體 Std B" pitchFamily="34" charset="-120"/>
              <a:ea typeface="Adobe 繁黑體 Std B" pitchFamily="34" charset="-120"/>
            </a:rPr>
            <a:t>公告在全國教育實習資訊平臺的合格學校（</a:t>
          </a:r>
          <a:r>
            <a:rPr lang="zh-TW" altLang="en-US" sz="1600" b="1" dirty="0">
              <a:effectLst/>
              <a:latin typeface="Adobe 繁黑體 Std B" pitchFamily="34" charset="-120"/>
              <a:ea typeface="Adobe 繁黑體 Std B" pitchFamily="34" charset="-120"/>
              <a:hlinkClick xmlns:r="http://schemas.openxmlformats.org/officeDocument/2006/relationships" r:id="rId1"/>
            </a:rPr>
            <a:t>查詢網址</a:t>
          </a:r>
          <a:r>
            <a:rPr lang="zh-TW" altLang="en-US" sz="1600" b="1" dirty="0">
              <a:effectLst/>
              <a:latin typeface="Adobe 繁黑體 Std B" pitchFamily="34" charset="-120"/>
              <a:ea typeface="Adobe 繁黑體 Std B" pitchFamily="34" charset="-120"/>
            </a:rPr>
            <a:t>）</a:t>
          </a:r>
          <a:endParaRPr lang="zh-TW" altLang="en-US" sz="1600" dirty="0">
            <a:effectLst/>
            <a:latin typeface="Adobe 繁黑體 Std B" pitchFamily="34" charset="-120"/>
            <a:ea typeface="Adobe 繁黑體 Std B" pitchFamily="34" charset="-120"/>
          </a:endParaRPr>
        </a:p>
      </dgm:t>
    </dgm:pt>
    <dgm:pt modelId="{18E64584-649E-4371-868A-9BF1B33CFEAC}" type="parTrans" cxnId="{04CCD480-8E7B-4467-951E-32203A3876A4}">
      <dgm:prSet/>
      <dgm:spPr/>
      <dgm:t>
        <a:bodyPr/>
        <a:lstStyle/>
        <a:p>
          <a:endParaRPr lang="zh-TW" altLang="en-US"/>
        </a:p>
      </dgm:t>
    </dgm:pt>
    <dgm:pt modelId="{92E36E4B-8EA7-48B4-9732-6A76540D9F04}" type="sibTrans" cxnId="{04CCD480-8E7B-4467-951E-32203A3876A4}">
      <dgm:prSet/>
      <dgm:spPr/>
      <dgm:t>
        <a:bodyPr/>
        <a:lstStyle/>
        <a:p>
          <a:endParaRPr lang="zh-TW" altLang="en-US"/>
        </a:p>
      </dgm:t>
    </dgm:pt>
    <dgm:pt modelId="{53FF5CB1-28FF-4498-BC05-CB2F91ACEBF2}">
      <dgm:prSet custT="1"/>
      <dgm:spPr/>
      <dgm:t>
        <a:bodyPr/>
        <a:lstStyle/>
        <a:p>
          <a:r>
            <a:rPr lang="zh-TW" altLang="en-US" sz="1600" b="1" dirty="0">
              <a:effectLst/>
              <a:latin typeface="Adobe 繁黑體 Std B" pitchFamily="34" charset="-120"/>
              <a:ea typeface="Adobe 繁黑體 Std B" pitchFamily="34" charset="-120"/>
            </a:rPr>
            <a:t>列印</a:t>
          </a:r>
          <a:r>
            <a:rPr lang="en-US" altLang="zh-TW" sz="1600" b="1" dirty="0">
              <a:solidFill>
                <a:schemeClr val="tx1"/>
              </a:solidFill>
              <a:effectLst/>
              <a:latin typeface="Adobe 繁黑體 Std B" pitchFamily="34" charset="-120"/>
              <a:ea typeface="Adobe 繁黑體 Std B" pitchFamily="34" charset="-120"/>
            </a:rPr>
            <a:t>1.</a:t>
          </a:r>
          <a:r>
            <a:rPr lang="zh-TW" altLang="en-US" sz="1600" b="1" dirty="0">
              <a:solidFill>
                <a:schemeClr val="tx1"/>
              </a:solidFill>
              <a:effectLst/>
              <a:latin typeface="Adobe 繁黑體 Std B" pitchFamily="34" charset="-120"/>
              <a:ea typeface="Adobe 繁黑體 Std B" pitchFamily="34" charset="-120"/>
            </a:rPr>
            <a:t>同意書</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solidFill>
                <a:schemeClr val="tx1"/>
              </a:solidFill>
              <a:effectLst/>
              <a:latin typeface="Adobe 繁黑體 Std B" pitchFamily="34" charset="-120"/>
              <a:ea typeface="Adobe 繁黑體 Std B" pitchFamily="34" charset="-120"/>
            </a:rPr>
            <a:t>背面含實習平臺截圖</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solidFill>
                <a:schemeClr val="tx1"/>
              </a:solidFill>
              <a:effectLst/>
              <a:latin typeface="Adobe 繁黑體 Std B" pitchFamily="34" charset="-120"/>
              <a:ea typeface="Adobe 繁黑體 Std B" pitchFamily="34" charset="-120"/>
            </a:rPr>
            <a:t>選用</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solidFill>
                <a:schemeClr val="tx1"/>
              </a:solidFill>
              <a:effectLst/>
              <a:latin typeface="Adobe 繁黑體 Std B" pitchFamily="34" charset="-120"/>
              <a:ea typeface="Adobe 繁黑體 Std B" pitchFamily="34" charset="-120"/>
            </a:rPr>
            <a:t>推薦函</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solidFill>
                <a:schemeClr val="tx1"/>
              </a:solidFill>
              <a:effectLst/>
              <a:latin typeface="Adobe 繁黑體 Std B" pitchFamily="34" charset="-120"/>
              <a:ea typeface="Adobe 繁黑體 Std B" pitchFamily="34" charset="-120"/>
            </a:rPr>
            <a:t>背面含個人基本資料表</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solidFill>
                <a:schemeClr val="tx1"/>
              </a:solidFill>
              <a:effectLst/>
              <a:latin typeface="Adobe 繁黑體 Std B" pitchFamily="34" charset="-120"/>
              <a:ea typeface="Adobe 繁黑體 Std B" pitchFamily="34" charset="-120"/>
            </a:rPr>
            <a:t>。</a:t>
          </a:r>
          <a:endParaRPr lang="zh-TW" altLang="en-US" sz="1600" dirty="0">
            <a:solidFill>
              <a:schemeClr val="tx1"/>
            </a:solidFill>
            <a:effectLst/>
            <a:latin typeface="Adobe 繁黑體 Std B" pitchFamily="34" charset="-120"/>
            <a:ea typeface="Adobe 繁黑體 Std B" pitchFamily="34" charset="-120"/>
          </a:endParaRPr>
        </a:p>
      </dgm:t>
    </dgm:pt>
    <dgm:pt modelId="{AF2CEFFF-2306-4BC1-9CF2-3D65043341BA}" type="parTrans" cxnId="{701FA00D-D468-4611-A13F-B40E42F0F62C}">
      <dgm:prSet/>
      <dgm:spPr/>
      <dgm:t>
        <a:bodyPr/>
        <a:lstStyle/>
        <a:p>
          <a:endParaRPr lang="zh-TW" altLang="en-US"/>
        </a:p>
      </dgm:t>
    </dgm:pt>
    <dgm:pt modelId="{AAAFBD54-94D1-44DD-BDA7-545AE3D5AEC7}" type="sibTrans" cxnId="{701FA00D-D468-4611-A13F-B40E42F0F62C}">
      <dgm:prSet/>
      <dgm:spPr/>
      <dgm:t>
        <a:bodyPr/>
        <a:lstStyle/>
        <a:p>
          <a:endParaRPr lang="zh-TW" altLang="en-US"/>
        </a:p>
      </dgm:t>
    </dgm:pt>
    <dgm:pt modelId="{A9AF2D2A-A5E2-40E0-A5D8-B09ED2B6EEAB}">
      <dgm:prSet custT="1"/>
      <dgm:spPr/>
      <dgm:t>
        <a:bodyPr/>
        <a:lstStyle/>
        <a:p>
          <a:r>
            <a:rPr lang="zh-TW" altLang="en-US" sz="1600" b="1" dirty="0">
              <a:effectLst/>
              <a:latin typeface="Adobe 繁黑體 Std B" pitchFamily="34" charset="-120"/>
              <a:ea typeface="Adobe 繁黑體 Std B" pitchFamily="34" charset="-120"/>
            </a:rPr>
            <a:t>大四師培學系應屆畢業生請以班級為單位送件。</a:t>
          </a:r>
          <a:r>
            <a:rPr lang="en-US" altLang="zh-TW" sz="1200" b="1" dirty="0">
              <a:solidFill>
                <a:srgbClr val="FF0000"/>
              </a:solidFill>
              <a:effectLst/>
              <a:latin typeface="Adobe 繁黑體 Std B" pitchFamily="34" charset="-120"/>
              <a:ea typeface="Adobe 繁黑體 Std B" pitchFamily="34" charset="-120"/>
            </a:rPr>
            <a:t>(</a:t>
          </a:r>
          <a:r>
            <a:rPr lang="zh-TW" altLang="en-US" sz="1200" b="1" dirty="0">
              <a:solidFill>
                <a:srgbClr val="FF0000"/>
              </a:solidFill>
              <a:effectLst/>
              <a:latin typeface="Adobe 繁黑體 Std B" pitchFamily="34" charset="-120"/>
              <a:ea typeface="Adobe 繁黑體 Std B" pitchFamily="34" charset="-120"/>
            </a:rPr>
            <a:t>翌年</a:t>
          </a:r>
          <a:r>
            <a:rPr lang="en-US" altLang="zh-TW" sz="1200" b="1" dirty="0">
              <a:solidFill>
                <a:srgbClr val="FF0000"/>
              </a:solidFill>
              <a:effectLst/>
              <a:latin typeface="Adobe 繁黑體 Std B" pitchFamily="34" charset="-120"/>
              <a:ea typeface="Adobe 繁黑體 Std B" pitchFamily="34" charset="-120"/>
            </a:rPr>
            <a:t>3</a:t>
          </a:r>
          <a:r>
            <a:rPr lang="zh-TW" altLang="en-US" sz="1200" b="1" dirty="0">
              <a:solidFill>
                <a:srgbClr val="FF0000"/>
              </a:solidFill>
              <a:effectLst/>
              <a:latin typeface="Adobe 繁黑體 Std B" pitchFamily="34" charset="-120"/>
              <a:ea typeface="Adobe 繁黑體 Std B" pitchFamily="34" charset="-120"/>
            </a:rPr>
            <a:t>月</a:t>
          </a:r>
          <a:r>
            <a:rPr lang="en-US" altLang="zh-TW" sz="1200" b="1" dirty="0">
              <a:solidFill>
                <a:srgbClr val="FF0000"/>
              </a:solidFill>
              <a:effectLst/>
              <a:latin typeface="Adobe 繁黑體 Std B" pitchFamily="34" charset="-120"/>
              <a:ea typeface="Adobe 繁黑體 Std B" pitchFamily="34" charset="-120"/>
            </a:rPr>
            <a:t>31</a:t>
          </a:r>
          <a:r>
            <a:rPr lang="zh-TW" altLang="en-US" sz="1200" b="1" dirty="0">
              <a:solidFill>
                <a:srgbClr val="FF0000"/>
              </a:solidFill>
              <a:effectLst/>
              <a:latin typeface="Adobe 繁黑體 Std B" pitchFamily="34" charset="-120"/>
              <a:ea typeface="Adobe 繁黑體 Std B" pitchFamily="34" charset="-120"/>
            </a:rPr>
            <a:t>日截止</a:t>
          </a:r>
          <a:r>
            <a:rPr lang="en-US" altLang="zh-TW" sz="1200" b="1" dirty="0">
              <a:solidFill>
                <a:srgbClr val="FF0000"/>
              </a:solidFill>
              <a:effectLst/>
              <a:latin typeface="Adobe 繁黑體 Std B" pitchFamily="34" charset="-120"/>
              <a:ea typeface="Adobe 繁黑體 Std B" pitchFamily="34" charset="-120"/>
            </a:rPr>
            <a:t>)</a:t>
          </a:r>
          <a:endParaRPr lang="zh-TW" altLang="en-US" sz="1200" dirty="0">
            <a:solidFill>
              <a:srgbClr val="FF0000"/>
            </a:solidFill>
            <a:effectLst/>
            <a:latin typeface="Adobe 繁黑體 Std B" pitchFamily="34" charset="-120"/>
            <a:ea typeface="Adobe 繁黑體 Std B" pitchFamily="34" charset="-120"/>
          </a:endParaRPr>
        </a:p>
      </dgm:t>
    </dgm:pt>
    <dgm:pt modelId="{B05549BA-618C-4D03-ABE4-84501517CE88}" type="parTrans" cxnId="{8FC51215-084A-412A-AFE5-3B8A6E10A767}">
      <dgm:prSet/>
      <dgm:spPr/>
      <dgm:t>
        <a:bodyPr/>
        <a:lstStyle/>
        <a:p>
          <a:endParaRPr lang="zh-TW" altLang="en-US"/>
        </a:p>
      </dgm:t>
    </dgm:pt>
    <dgm:pt modelId="{ACD0AEF9-D546-4398-B23A-23BB31EDD836}" type="sibTrans" cxnId="{8FC51215-084A-412A-AFE5-3B8A6E10A767}">
      <dgm:prSet/>
      <dgm:spPr/>
      <dgm:t>
        <a:bodyPr/>
        <a:lstStyle/>
        <a:p>
          <a:endParaRPr lang="zh-TW" altLang="en-US"/>
        </a:p>
      </dgm:t>
    </dgm:pt>
    <dgm:pt modelId="{9E9290AB-1BED-4AA9-BC9B-E6FEF9FD50F9}">
      <dgm:prSet custT="1"/>
      <dgm:spPr/>
      <dgm:t>
        <a:bodyPr/>
        <a:lstStyle/>
        <a:p>
          <a:r>
            <a:rPr lang="zh-TW" altLang="en-US" sz="1600" b="1" dirty="0">
              <a:effectLst/>
              <a:latin typeface="Adobe 繁黑體 Std B" pitchFamily="34" charset="-120"/>
              <a:ea typeface="Adobe 繁黑體 Std B" pitchFamily="34" charset="-120"/>
            </a:rPr>
            <a:t>與本校簽約之教育實習機構</a:t>
          </a:r>
          <a:r>
            <a:rPr lang="zh-TW" altLang="en-US" sz="1400" b="1" dirty="0">
              <a:effectLst/>
              <a:latin typeface="Adobe 繁黑體 Std B" pitchFamily="34" charset="-120"/>
              <a:ea typeface="Adobe 繁黑體 Std B" pitchFamily="34" charset="-120"/>
            </a:rPr>
            <a:t>（名冊下載路徑：師培處網站</a:t>
          </a:r>
          <a:r>
            <a:rPr lang="en-US" altLang="zh-TW" sz="1400" b="1" dirty="0">
              <a:effectLst/>
              <a:latin typeface="Adobe 繁黑體 Std B" pitchFamily="34" charset="-120"/>
              <a:ea typeface="Adobe 繁黑體 Std B" pitchFamily="34" charset="-120"/>
            </a:rPr>
            <a:t>/</a:t>
          </a:r>
          <a:r>
            <a:rPr lang="zh-TW" altLang="en-US" sz="1400" b="1" dirty="0">
              <a:effectLst/>
              <a:latin typeface="Adobe 繁黑體 Std B" pitchFamily="34" charset="-120"/>
              <a:ea typeface="Adobe 繁黑體 Std B" pitchFamily="34" charset="-120"/>
            </a:rPr>
            <a:t>檔案下載</a:t>
          </a:r>
          <a:r>
            <a:rPr lang="en-US" altLang="zh-TW" sz="1400" b="1" dirty="0">
              <a:effectLst/>
              <a:latin typeface="Adobe 繁黑體 Std B" pitchFamily="34" charset="-120"/>
              <a:ea typeface="Adobe 繁黑體 Std B" pitchFamily="34" charset="-120"/>
            </a:rPr>
            <a:t>/</a:t>
          </a:r>
          <a:r>
            <a:rPr lang="zh-TW" altLang="en-US" sz="1400" b="1" dirty="0">
              <a:effectLst/>
              <a:latin typeface="Adobe 繁黑體 Std B" pitchFamily="34" charset="-120"/>
              <a:ea typeface="Adobe 繁黑體 Std B" pitchFamily="34" charset="-120"/>
            </a:rPr>
            <a:t>半年教育實習）</a:t>
          </a:r>
          <a:endParaRPr lang="zh-TW" altLang="en-US" sz="1400" dirty="0">
            <a:effectLst/>
            <a:latin typeface="Adobe 繁黑體 Std B" pitchFamily="34" charset="-120"/>
            <a:ea typeface="Adobe 繁黑體 Std B" pitchFamily="34" charset="-120"/>
          </a:endParaRPr>
        </a:p>
      </dgm:t>
    </dgm:pt>
    <dgm:pt modelId="{38EDC67C-41E3-487C-8530-D4A7C07E2FB2}" type="parTrans" cxnId="{0F5FA528-3897-4FFB-8823-2B5D9DEF6B13}">
      <dgm:prSet/>
      <dgm:spPr/>
      <dgm:t>
        <a:bodyPr/>
        <a:lstStyle/>
        <a:p>
          <a:endParaRPr lang="zh-TW" altLang="en-US"/>
        </a:p>
      </dgm:t>
    </dgm:pt>
    <dgm:pt modelId="{B337A887-2A78-4F2E-A16E-F7B4800BF9CC}" type="sibTrans" cxnId="{0F5FA528-3897-4FFB-8823-2B5D9DEF6B13}">
      <dgm:prSet/>
      <dgm:spPr/>
      <dgm:t>
        <a:bodyPr/>
        <a:lstStyle/>
        <a:p>
          <a:endParaRPr lang="zh-TW" altLang="en-US"/>
        </a:p>
      </dgm:t>
    </dgm:pt>
    <dgm:pt modelId="{AA012058-6EF1-43CE-9634-3CBA44ABEB9F}">
      <dgm:prSet custT="1"/>
      <dgm:spPr/>
      <dgm:t>
        <a:bodyPr/>
        <a:lstStyle/>
        <a:p>
          <a:r>
            <a:rPr lang="zh-TW" altLang="en-US" sz="1600" b="1" dirty="0">
              <a:effectLst/>
              <a:latin typeface="Adobe 繁黑體 Std B" pitchFamily="34" charset="-120"/>
              <a:ea typeface="Adobe 繁黑體 Std B" pitchFamily="34" charset="-120"/>
            </a:rPr>
            <a:t>學程生、研究生、延畢生、畢業校友及推廣部學員請個別送件。</a:t>
          </a:r>
          <a:r>
            <a:rPr lang="en-US" altLang="zh-TW" sz="1200" b="1" dirty="0">
              <a:solidFill>
                <a:srgbClr val="FF0000"/>
              </a:solidFill>
              <a:effectLst/>
              <a:latin typeface="Adobe 繁黑體 Std B" pitchFamily="34" charset="-120"/>
              <a:ea typeface="Adobe 繁黑體 Std B" pitchFamily="34" charset="-120"/>
            </a:rPr>
            <a:t>(</a:t>
          </a:r>
          <a:r>
            <a:rPr lang="zh-TW" altLang="en-US" sz="1200" b="1" dirty="0">
              <a:solidFill>
                <a:srgbClr val="FF0000"/>
              </a:solidFill>
              <a:effectLst/>
              <a:latin typeface="Adobe 繁黑體 Std B" pitchFamily="34" charset="-120"/>
              <a:ea typeface="Adobe 繁黑體 Std B" pitchFamily="34" charset="-120"/>
            </a:rPr>
            <a:t>翌年</a:t>
          </a:r>
          <a:r>
            <a:rPr lang="en-US" altLang="zh-TW" sz="1200" b="1" dirty="0">
              <a:solidFill>
                <a:srgbClr val="FF0000"/>
              </a:solidFill>
              <a:effectLst/>
              <a:latin typeface="Adobe 繁黑體 Std B" pitchFamily="34" charset="-120"/>
              <a:ea typeface="Adobe 繁黑體 Std B" pitchFamily="34" charset="-120"/>
            </a:rPr>
            <a:t>4</a:t>
          </a:r>
          <a:r>
            <a:rPr lang="zh-TW" altLang="en-US" sz="1200" b="1" dirty="0">
              <a:solidFill>
                <a:srgbClr val="FF0000"/>
              </a:solidFill>
              <a:effectLst/>
              <a:latin typeface="Adobe 繁黑體 Std B" pitchFamily="34" charset="-120"/>
              <a:ea typeface="Adobe 繁黑體 Std B" pitchFamily="34" charset="-120"/>
            </a:rPr>
            <a:t>月</a:t>
          </a:r>
          <a:r>
            <a:rPr lang="en-US" altLang="zh-TW" sz="1200" b="1" dirty="0">
              <a:solidFill>
                <a:srgbClr val="FF0000"/>
              </a:solidFill>
              <a:effectLst/>
              <a:latin typeface="Adobe 繁黑體 Std B" pitchFamily="34" charset="-120"/>
              <a:ea typeface="Adobe 繁黑體 Std B" pitchFamily="34" charset="-120"/>
            </a:rPr>
            <a:t>30</a:t>
          </a:r>
          <a:r>
            <a:rPr lang="zh-TW" altLang="en-US" sz="1200" b="1" dirty="0">
              <a:solidFill>
                <a:srgbClr val="FF0000"/>
              </a:solidFill>
              <a:effectLst/>
              <a:latin typeface="Adobe 繁黑體 Std B" pitchFamily="34" charset="-120"/>
              <a:ea typeface="Adobe 繁黑體 Std B" pitchFamily="34" charset="-120"/>
            </a:rPr>
            <a:t>日截止</a:t>
          </a:r>
          <a:r>
            <a:rPr lang="en-US" altLang="zh-TW" sz="1200" b="1" dirty="0">
              <a:solidFill>
                <a:srgbClr val="FF0000"/>
              </a:solidFill>
              <a:effectLst/>
              <a:latin typeface="Adobe 繁黑體 Std B" pitchFamily="34" charset="-120"/>
              <a:ea typeface="Adobe 繁黑體 Std B" pitchFamily="34" charset="-120"/>
            </a:rPr>
            <a:t>)</a:t>
          </a:r>
          <a:endParaRPr lang="zh-TW" altLang="en-US" sz="1200" dirty="0">
            <a:solidFill>
              <a:srgbClr val="FF0000"/>
            </a:solidFill>
            <a:effectLst/>
            <a:latin typeface="Adobe 繁黑體 Std B" pitchFamily="34" charset="-120"/>
            <a:ea typeface="Adobe 繁黑體 Std B" pitchFamily="34" charset="-120"/>
          </a:endParaRPr>
        </a:p>
      </dgm:t>
    </dgm:pt>
    <dgm:pt modelId="{BD76E84C-6549-4ED2-AD67-CD37D1098AC5}" type="parTrans" cxnId="{D92893DA-6184-4C48-87DA-CD29B1406C95}">
      <dgm:prSet/>
      <dgm:spPr/>
      <dgm:t>
        <a:bodyPr/>
        <a:lstStyle/>
        <a:p>
          <a:endParaRPr lang="zh-TW" altLang="en-US"/>
        </a:p>
      </dgm:t>
    </dgm:pt>
    <dgm:pt modelId="{EA024071-C414-42EB-B18B-E6A1A8DC1701}" type="sibTrans" cxnId="{D92893DA-6184-4C48-87DA-CD29B1406C95}">
      <dgm:prSet/>
      <dgm:spPr/>
      <dgm:t>
        <a:bodyPr/>
        <a:lstStyle/>
        <a:p>
          <a:endParaRPr lang="zh-TW" altLang="en-US"/>
        </a:p>
      </dgm:t>
    </dgm:pt>
    <dgm:pt modelId="{E0437B99-6916-40D9-9957-E18E279413AB}">
      <dgm:prSet phldrT="[文字]" custT="1"/>
      <dgm:spPr/>
      <dgm:t>
        <a:bodyPr/>
        <a:lstStyle/>
        <a:p>
          <a:r>
            <a:rPr lang="zh-TW" altLang="en-US" sz="1600" b="1" dirty="0">
              <a:effectLst/>
              <a:latin typeface="Adobe 繁黑體 Std B" pitchFamily="34" charset="-120"/>
              <a:ea typeface="Adobe 繁黑體 Std B" pitchFamily="34" charset="-120"/>
            </a:rPr>
            <a:t>同意書第一聯</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solidFill>
                <a:schemeClr val="tx1"/>
              </a:solidFill>
              <a:effectLst/>
              <a:latin typeface="Adobe 繁黑體 Std B" pitchFamily="34" charset="-120"/>
              <a:ea typeface="Adobe 繁黑體 Std B" pitchFamily="34" charset="-120"/>
            </a:rPr>
            <a:t>背面含實習平臺截圖</a:t>
          </a:r>
          <a:r>
            <a:rPr lang="en-US" altLang="zh-TW" sz="1600" b="1" dirty="0">
              <a:solidFill>
                <a:schemeClr val="tx1"/>
              </a:solidFill>
              <a:effectLst/>
              <a:latin typeface="Adobe 繁黑體 Std B" pitchFamily="34" charset="-120"/>
              <a:ea typeface="Adobe 繁黑體 Std B" pitchFamily="34" charset="-120"/>
            </a:rPr>
            <a:t>)</a:t>
          </a:r>
          <a:r>
            <a:rPr lang="zh-TW" altLang="en-US" sz="1600" b="1" dirty="0">
              <a:effectLst/>
              <a:latin typeface="Adobe 繁黑體 Std B" pitchFamily="34" charset="-120"/>
              <a:ea typeface="Adobe 繁黑體 Std B" pitchFamily="34" charset="-120"/>
            </a:rPr>
            <a:t>請交回本處，同意書第二聯和推薦函</a:t>
          </a:r>
          <a:r>
            <a:rPr lang="en-US" altLang="zh-TW" sz="1600" b="1" dirty="0">
              <a:effectLst/>
              <a:latin typeface="Adobe 繁黑體 Std B" pitchFamily="34" charset="-120"/>
              <a:ea typeface="Adobe 繁黑體 Std B" pitchFamily="34" charset="-120"/>
            </a:rPr>
            <a:t>(</a:t>
          </a:r>
          <a:r>
            <a:rPr lang="zh-TW" altLang="en-US" sz="1600" b="1" dirty="0">
              <a:effectLst/>
              <a:latin typeface="Adobe 繁黑體 Std B" pitchFamily="34" charset="-120"/>
              <a:ea typeface="Adobe 繁黑體 Std B" pitchFamily="34" charset="-120"/>
            </a:rPr>
            <a:t>含個人基本資料表</a:t>
          </a:r>
          <a:r>
            <a:rPr lang="en-US" altLang="zh-TW" sz="1600" b="1" dirty="0">
              <a:effectLst/>
              <a:latin typeface="Adobe 繁黑體 Std B" pitchFamily="34" charset="-120"/>
              <a:ea typeface="Adobe 繁黑體 Std B" pitchFamily="34" charset="-120"/>
            </a:rPr>
            <a:t>)</a:t>
          </a:r>
          <a:r>
            <a:rPr lang="zh-TW" altLang="en-US" sz="1600" b="1" dirty="0">
              <a:effectLst/>
              <a:latin typeface="Adobe 繁黑體 Std B" pitchFamily="34" charset="-120"/>
              <a:ea typeface="Adobe 繁黑體 Std B" pitchFamily="34" charset="-120"/>
            </a:rPr>
            <a:t>由實習機構留存。（實習機構代碼</a:t>
          </a:r>
          <a:r>
            <a:rPr lang="zh-TW" altLang="en-US" sz="1600" b="1" dirty="0">
              <a:effectLst/>
              <a:latin typeface="Adobe 繁黑體 Std B" pitchFamily="34" charset="-120"/>
              <a:ea typeface="Adobe 繁黑體 Std B" pitchFamily="34" charset="-120"/>
              <a:hlinkClick xmlns:r="http://schemas.openxmlformats.org/officeDocument/2006/relationships" r:id="rId2"/>
            </a:rPr>
            <a:t>查詢網址</a:t>
          </a:r>
          <a:r>
            <a:rPr lang="zh-TW" altLang="en-US" sz="1600" b="1" dirty="0">
              <a:effectLst/>
              <a:latin typeface="Adobe 繁黑體 Std B" pitchFamily="34" charset="-120"/>
              <a:ea typeface="Adobe 繁黑體 Std B" pitchFamily="34" charset="-120"/>
            </a:rPr>
            <a:t>）</a:t>
          </a:r>
        </a:p>
      </dgm:t>
    </dgm:pt>
    <dgm:pt modelId="{D5E1D363-60F8-4B38-B940-71DD0816A450}" type="parTrans" cxnId="{70750341-671D-4D8F-B5AE-7C8F1601AE67}">
      <dgm:prSet/>
      <dgm:spPr/>
      <dgm:t>
        <a:bodyPr/>
        <a:lstStyle/>
        <a:p>
          <a:endParaRPr lang="zh-TW" altLang="en-US"/>
        </a:p>
      </dgm:t>
    </dgm:pt>
    <dgm:pt modelId="{02F9D555-51A5-4A54-803D-783E3B6A6CD9}" type="sibTrans" cxnId="{70750341-671D-4D8F-B5AE-7C8F1601AE67}">
      <dgm:prSet/>
      <dgm:spPr/>
      <dgm:t>
        <a:bodyPr/>
        <a:lstStyle/>
        <a:p>
          <a:endParaRPr lang="zh-TW" altLang="en-US"/>
        </a:p>
      </dgm:t>
    </dgm:pt>
    <dgm:pt modelId="{3B6C2E56-EA91-40AF-89EE-BC084F97D548}">
      <dgm:prSet custT="1"/>
      <dgm:spPr/>
      <dgm:t>
        <a:bodyPr/>
        <a:lstStyle/>
        <a:p>
          <a:r>
            <a:rPr lang="zh-TW" altLang="en-US" sz="1600" b="1" dirty="0">
              <a:effectLst/>
              <a:latin typeface="Adobe 繁黑體 Std B" pitchFamily="34" charset="-120"/>
              <a:ea typeface="Adobe 繁黑體 Std B" pitchFamily="34" charset="-120"/>
              <a:hlinkClick xmlns:r="http://schemas.openxmlformats.org/officeDocument/2006/relationships" r:id="rId3"/>
            </a:rPr>
            <a:t>下載路徑：師培處網站</a:t>
          </a:r>
          <a:r>
            <a:rPr lang="en-US" altLang="zh-TW" sz="1600" b="1" dirty="0">
              <a:effectLst/>
              <a:latin typeface="Adobe 繁黑體 Std B" pitchFamily="34" charset="-120"/>
              <a:ea typeface="Adobe 繁黑體 Std B" pitchFamily="34" charset="-120"/>
              <a:hlinkClick xmlns:r="http://schemas.openxmlformats.org/officeDocument/2006/relationships" r:id="rId3"/>
            </a:rPr>
            <a:t>/</a:t>
          </a:r>
          <a:r>
            <a:rPr lang="zh-TW" altLang="en-US" sz="1600" b="1" dirty="0">
              <a:effectLst/>
              <a:latin typeface="Adobe 繁黑體 Std B" pitchFamily="34" charset="-120"/>
              <a:ea typeface="Adobe 繁黑體 Std B" pitchFamily="34" charset="-120"/>
              <a:hlinkClick xmlns:r="http://schemas.openxmlformats.org/officeDocument/2006/relationships" r:id="rId3"/>
            </a:rPr>
            <a:t>檔案下載</a:t>
          </a:r>
          <a:r>
            <a:rPr lang="en-US" altLang="zh-TW" sz="1600" b="1" dirty="0">
              <a:effectLst/>
              <a:latin typeface="Adobe 繁黑體 Std B" pitchFamily="34" charset="-120"/>
              <a:ea typeface="Adobe 繁黑體 Std B" pitchFamily="34" charset="-120"/>
              <a:hlinkClick xmlns:r="http://schemas.openxmlformats.org/officeDocument/2006/relationships" r:id="rId3"/>
            </a:rPr>
            <a:t>/</a:t>
          </a:r>
          <a:r>
            <a:rPr lang="zh-TW" altLang="en-US" sz="1600" b="1" dirty="0">
              <a:effectLst/>
              <a:latin typeface="Adobe 繁黑體 Std B" pitchFamily="34" charset="-120"/>
              <a:ea typeface="Adobe 繁黑體 Std B" pitchFamily="34" charset="-120"/>
              <a:hlinkClick xmlns:r="http://schemas.openxmlformats.org/officeDocument/2006/relationships" r:id="rId3"/>
            </a:rPr>
            <a:t>半年教育實習專區</a:t>
          </a:r>
          <a:endParaRPr lang="zh-TW" altLang="en-US" sz="1600" dirty="0">
            <a:solidFill>
              <a:schemeClr val="tx1"/>
            </a:solidFill>
            <a:effectLst/>
            <a:latin typeface="Adobe 繁黑體 Std B" pitchFamily="34" charset="-120"/>
            <a:ea typeface="Adobe 繁黑體 Std B" pitchFamily="34" charset="-120"/>
          </a:endParaRPr>
        </a:p>
      </dgm:t>
    </dgm:pt>
    <dgm:pt modelId="{573EFC8B-BBA3-4DA5-BAFA-36B85943039C}" type="sibTrans" cxnId="{3A0FBA28-391A-4406-972D-12A39B14771B}">
      <dgm:prSet/>
      <dgm:spPr/>
      <dgm:t>
        <a:bodyPr/>
        <a:lstStyle/>
        <a:p>
          <a:endParaRPr lang="zh-TW" altLang="en-US"/>
        </a:p>
      </dgm:t>
    </dgm:pt>
    <dgm:pt modelId="{5F23C047-7A77-40B5-B438-BAAD46B4C97E}" type="parTrans" cxnId="{3A0FBA28-391A-4406-972D-12A39B14771B}">
      <dgm:prSet/>
      <dgm:spPr/>
      <dgm:t>
        <a:bodyPr/>
        <a:lstStyle/>
        <a:p>
          <a:endParaRPr lang="zh-TW" altLang="en-US"/>
        </a:p>
      </dgm:t>
    </dgm:pt>
    <dgm:pt modelId="{13C909AA-558B-4AA4-86AC-8DDEBF34BD12}" type="pres">
      <dgm:prSet presAssocID="{2738FF2D-29E1-4099-875B-9233E546E76B}" presName="linear" presStyleCnt="0">
        <dgm:presLayoutVars>
          <dgm:dir/>
          <dgm:animLvl val="lvl"/>
          <dgm:resizeHandles val="exact"/>
        </dgm:presLayoutVars>
      </dgm:prSet>
      <dgm:spPr/>
      <dgm:t>
        <a:bodyPr/>
        <a:lstStyle/>
        <a:p>
          <a:endParaRPr lang="zh-TW" altLang="en-US"/>
        </a:p>
      </dgm:t>
    </dgm:pt>
    <dgm:pt modelId="{96FFB848-8608-426F-A34A-B0C176C71FC1}" type="pres">
      <dgm:prSet presAssocID="{CBBA9735-64AC-4E46-A60F-756EEF682E9B}" presName="parentLin" presStyleCnt="0"/>
      <dgm:spPr/>
    </dgm:pt>
    <dgm:pt modelId="{BB431B22-6C6C-48CB-9CF2-EB611F411759}" type="pres">
      <dgm:prSet presAssocID="{CBBA9735-64AC-4E46-A60F-756EEF682E9B}" presName="parentLeftMargin" presStyleLbl="node1" presStyleIdx="0" presStyleCnt="4"/>
      <dgm:spPr/>
      <dgm:t>
        <a:bodyPr/>
        <a:lstStyle/>
        <a:p>
          <a:endParaRPr lang="zh-TW" altLang="en-US"/>
        </a:p>
      </dgm:t>
    </dgm:pt>
    <dgm:pt modelId="{E9556F91-416F-41E2-95BB-11903987505D}" type="pres">
      <dgm:prSet presAssocID="{CBBA9735-64AC-4E46-A60F-756EEF682E9B}" presName="parentText" presStyleLbl="node1" presStyleIdx="0" presStyleCnt="4">
        <dgm:presLayoutVars>
          <dgm:chMax val="0"/>
          <dgm:bulletEnabled val="1"/>
        </dgm:presLayoutVars>
      </dgm:prSet>
      <dgm:spPr/>
      <dgm:t>
        <a:bodyPr/>
        <a:lstStyle/>
        <a:p>
          <a:endParaRPr lang="zh-TW" altLang="en-US"/>
        </a:p>
      </dgm:t>
    </dgm:pt>
    <dgm:pt modelId="{73FF2D00-9304-45C9-8E02-011903D1340F}" type="pres">
      <dgm:prSet presAssocID="{CBBA9735-64AC-4E46-A60F-756EEF682E9B}" presName="negativeSpace" presStyleCnt="0"/>
      <dgm:spPr/>
    </dgm:pt>
    <dgm:pt modelId="{C412A3E4-6BBF-4276-8F15-2F1F5FA9511C}" type="pres">
      <dgm:prSet presAssocID="{CBBA9735-64AC-4E46-A60F-756EEF682E9B}" presName="childText" presStyleLbl="conFgAcc1" presStyleIdx="0" presStyleCnt="4" custLinFactNeighborX="-847">
        <dgm:presLayoutVars>
          <dgm:bulletEnabled val="1"/>
        </dgm:presLayoutVars>
      </dgm:prSet>
      <dgm:spPr/>
      <dgm:t>
        <a:bodyPr/>
        <a:lstStyle/>
        <a:p>
          <a:endParaRPr lang="zh-TW" altLang="en-US"/>
        </a:p>
      </dgm:t>
    </dgm:pt>
    <dgm:pt modelId="{A3731BA0-83FC-466B-A24B-6E72B55B6E9F}" type="pres">
      <dgm:prSet presAssocID="{E8293350-DC33-4DBF-B006-85ECEC6B50FC}" presName="spaceBetweenRectangles" presStyleCnt="0"/>
      <dgm:spPr/>
    </dgm:pt>
    <dgm:pt modelId="{A2CFEAA0-1AD1-4A17-B2DD-C91388987A7E}" type="pres">
      <dgm:prSet presAssocID="{2CA65DCE-56DF-4694-B7D8-4CB6448F0D81}" presName="parentLin" presStyleCnt="0"/>
      <dgm:spPr/>
    </dgm:pt>
    <dgm:pt modelId="{7DE11712-2D9A-4698-BDA9-6B9039EB2560}" type="pres">
      <dgm:prSet presAssocID="{2CA65DCE-56DF-4694-B7D8-4CB6448F0D81}" presName="parentLeftMargin" presStyleLbl="node1" presStyleIdx="0" presStyleCnt="4"/>
      <dgm:spPr/>
      <dgm:t>
        <a:bodyPr/>
        <a:lstStyle/>
        <a:p>
          <a:endParaRPr lang="zh-TW" altLang="en-US"/>
        </a:p>
      </dgm:t>
    </dgm:pt>
    <dgm:pt modelId="{1FF7FF52-FD6B-44F6-9DAF-77BD7506908D}" type="pres">
      <dgm:prSet presAssocID="{2CA65DCE-56DF-4694-B7D8-4CB6448F0D81}" presName="parentText" presStyleLbl="node1" presStyleIdx="1" presStyleCnt="4">
        <dgm:presLayoutVars>
          <dgm:chMax val="0"/>
          <dgm:bulletEnabled val="1"/>
        </dgm:presLayoutVars>
      </dgm:prSet>
      <dgm:spPr/>
      <dgm:t>
        <a:bodyPr/>
        <a:lstStyle/>
        <a:p>
          <a:endParaRPr lang="zh-TW" altLang="en-US"/>
        </a:p>
      </dgm:t>
    </dgm:pt>
    <dgm:pt modelId="{2CAF3DD0-6DAA-4FD4-BCE2-65A00043B9F4}" type="pres">
      <dgm:prSet presAssocID="{2CA65DCE-56DF-4694-B7D8-4CB6448F0D81}" presName="negativeSpace" presStyleCnt="0"/>
      <dgm:spPr/>
    </dgm:pt>
    <dgm:pt modelId="{0244C372-C69E-4D7F-AD73-CF12A4E10A31}" type="pres">
      <dgm:prSet presAssocID="{2CA65DCE-56DF-4694-B7D8-4CB6448F0D81}" presName="childText" presStyleLbl="conFgAcc1" presStyleIdx="1" presStyleCnt="4">
        <dgm:presLayoutVars>
          <dgm:bulletEnabled val="1"/>
        </dgm:presLayoutVars>
      </dgm:prSet>
      <dgm:spPr/>
      <dgm:t>
        <a:bodyPr/>
        <a:lstStyle/>
        <a:p>
          <a:endParaRPr lang="zh-TW" altLang="en-US"/>
        </a:p>
      </dgm:t>
    </dgm:pt>
    <dgm:pt modelId="{3357E038-34E2-4E20-9BA8-5EC345B1A539}" type="pres">
      <dgm:prSet presAssocID="{06B0DD0B-3008-4AB5-9311-2A9769B66A11}" presName="spaceBetweenRectangles" presStyleCnt="0"/>
      <dgm:spPr/>
    </dgm:pt>
    <dgm:pt modelId="{81FB6563-A0B0-4702-9993-A2D03241200D}" type="pres">
      <dgm:prSet presAssocID="{2E0F91B0-B94F-4713-AEB5-8E4EB8F74B0B}" presName="parentLin" presStyleCnt="0"/>
      <dgm:spPr/>
    </dgm:pt>
    <dgm:pt modelId="{8327389D-434F-4BD8-980B-0306065B4BC7}" type="pres">
      <dgm:prSet presAssocID="{2E0F91B0-B94F-4713-AEB5-8E4EB8F74B0B}" presName="parentLeftMargin" presStyleLbl="node1" presStyleIdx="1" presStyleCnt="4"/>
      <dgm:spPr/>
      <dgm:t>
        <a:bodyPr/>
        <a:lstStyle/>
        <a:p>
          <a:endParaRPr lang="zh-TW" altLang="en-US"/>
        </a:p>
      </dgm:t>
    </dgm:pt>
    <dgm:pt modelId="{63CBAB8C-09A9-4874-9DF4-E1702C88651C}" type="pres">
      <dgm:prSet presAssocID="{2E0F91B0-B94F-4713-AEB5-8E4EB8F74B0B}" presName="parentText" presStyleLbl="node1" presStyleIdx="2" presStyleCnt="4">
        <dgm:presLayoutVars>
          <dgm:chMax val="0"/>
          <dgm:bulletEnabled val="1"/>
        </dgm:presLayoutVars>
      </dgm:prSet>
      <dgm:spPr/>
      <dgm:t>
        <a:bodyPr/>
        <a:lstStyle/>
        <a:p>
          <a:endParaRPr lang="zh-TW" altLang="en-US"/>
        </a:p>
      </dgm:t>
    </dgm:pt>
    <dgm:pt modelId="{BD3FB51F-0F10-4639-8E45-C41558D00C87}" type="pres">
      <dgm:prSet presAssocID="{2E0F91B0-B94F-4713-AEB5-8E4EB8F74B0B}" presName="negativeSpace" presStyleCnt="0"/>
      <dgm:spPr/>
    </dgm:pt>
    <dgm:pt modelId="{8BC177D5-27CF-40DB-9C75-9849006836C6}" type="pres">
      <dgm:prSet presAssocID="{2E0F91B0-B94F-4713-AEB5-8E4EB8F74B0B}" presName="childText" presStyleLbl="conFgAcc1" presStyleIdx="2" presStyleCnt="4">
        <dgm:presLayoutVars>
          <dgm:bulletEnabled val="1"/>
        </dgm:presLayoutVars>
      </dgm:prSet>
      <dgm:spPr/>
      <dgm:t>
        <a:bodyPr/>
        <a:lstStyle/>
        <a:p>
          <a:endParaRPr lang="zh-TW" altLang="en-US"/>
        </a:p>
      </dgm:t>
    </dgm:pt>
    <dgm:pt modelId="{45766273-2826-4E77-B0E5-03E17864949F}" type="pres">
      <dgm:prSet presAssocID="{8C1E3543-1057-4CE9-8975-E2440E7AF1DE}" presName="spaceBetweenRectangles" presStyleCnt="0"/>
      <dgm:spPr/>
    </dgm:pt>
    <dgm:pt modelId="{0F8D4F02-B0CA-4819-A63C-D95F3F2CA9C3}" type="pres">
      <dgm:prSet presAssocID="{61765C30-761F-4E12-9778-2C6D1DD06D06}" presName="parentLin" presStyleCnt="0"/>
      <dgm:spPr/>
    </dgm:pt>
    <dgm:pt modelId="{C41D80D4-47CC-4C0C-95BC-FA65CECF8FBE}" type="pres">
      <dgm:prSet presAssocID="{61765C30-761F-4E12-9778-2C6D1DD06D06}" presName="parentLeftMargin" presStyleLbl="node1" presStyleIdx="2" presStyleCnt="4"/>
      <dgm:spPr/>
      <dgm:t>
        <a:bodyPr/>
        <a:lstStyle/>
        <a:p>
          <a:endParaRPr lang="zh-TW" altLang="en-US"/>
        </a:p>
      </dgm:t>
    </dgm:pt>
    <dgm:pt modelId="{1B8233DC-FB01-40CA-BD74-56DD1422DB08}" type="pres">
      <dgm:prSet presAssocID="{61765C30-761F-4E12-9778-2C6D1DD06D06}" presName="parentText" presStyleLbl="node1" presStyleIdx="3" presStyleCnt="4">
        <dgm:presLayoutVars>
          <dgm:chMax val="0"/>
          <dgm:bulletEnabled val="1"/>
        </dgm:presLayoutVars>
      </dgm:prSet>
      <dgm:spPr/>
      <dgm:t>
        <a:bodyPr/>
        <a:lstStyle/>
        <a:p>
          <a:endParaRPr lang="zh-TW" altLang="en-US"/>
        </a:p>
      </dgm:t>
    </dgm:pt>
    <dgm:pt modelId="{A7EB7D11-BD86-4EC7-9A0C-D43739B5C036}" type="pres">
      <dgm:prSet presAssocID="{61765C30-761F-4E12-9778-2C6D1DD06D06}" presName="negativeSpace" presStyleCnt="0"/>
      <dgm:spPr/>
    </dgm:pt>
    <dgm:pt modelId="{8B6F666C-988C-44B0-945D-FEEC409109AE}" type="pres">
      <dgm:prSet presAssocID="{61765C30-761F-4E12-9778-2C6D1DD06D06}" presName="childText" presStyleLbl="conFgAcc1" presStyleIdx="3" presStyleCnt="4">
        <dgm:presLayoutVars>
          <dgm:bulletEnabled val="1"/>
        </dgm:presLayoutVars>
      </dgm:prSet>
      <dgm:spPr/>
      <dgm:t>
        <a:bodyPr/>
        <a:lstStyle/>
        <a:p>
          <a:endParaRPr lang="zh-TW" altLang="en-US"/>
        </a:p>
      </dgm:t>
    </dgm:pt>
  </dgm:ptLst>
  <dgm:cxnLst>
    <dgm:cxn modelId="{46F97948-5FA4-4349-9612-450E3BD4D576}" type="presOf" srcId="{2738FF2D-29E1-4099-875B-9233E546E76B}" destId="{13C909AA-558B-4AA4-86AC-8DDEBF34BD12}" srcOrd="0" destOrd="0" presId="urn:microsoft.com/office/officeart/2005/8/layout/list1"/>
    <dgm:cxn modelId="{C3646299-CF0A-4E03-9104-8A036C8312F8}" type="presOf" srcId="{3B6C2E56-EA91-40AF-89EE-BC084F97D548}" destId="{0244C372-C69E-4D7F-AD73-CF12A4E10A31}" srcOrd="0" destOrd="1" presId="urn:microsoft.com/office/officeart/2005/8/layout/list1"/>
    <dgm:cxn modelId="{D92893DA-6184-4C48-87DA-CD29B1406C95}" srcId="{61765C30-761F-4E12-9778-2C6D1DD06D06}" destId="{AA012058-6EF1-43CE-9634-3CBA44ABEB9F}" srcOrd="1" destOrd="0" parTransId="{BD76E84C-6549-4ED2-AD67-CD37D1098AC5}" sibTransId="{EA024071-C414-42EB-B18B-E6A1A8DC1701}"/>
    <dgm:cxn modelId="{D19F5A97-0A99-4446-BAEF-B2EA591DA6FC}" type="presOf" srcId="{E0437B99-6916-40D9-9957-E18E279413AB}" destId="{8BC177D5-27CF-40DB-9C75-9849006836C6}" srcOrd="0" destOrd="0" presId="urn:microsoft.com/office/officeart/2005/8/layout/list1"/>
    <dgm:cxn modelId="{04CCD480-8E7B-4467-951E-32203A3876A4}" srcId="{CBBA9735-64AC-4E46-A60F-756EEF682E9B}" destId="{B638B7F5-0915-40E7-B531-12E5E7412874}" srcOrd="0" destOrd="0" parTransId="{18E64584-649E-4371-868A-9BF1B33CFEAC}" sibTransId="{92E36E4B-8EA7-48B4-9732-6A76540D9F04}"/>
    <dgm:cxn modelId="{FD32EE0C-5691-49DA-AA04-BF1EF5B62BEB}" srcId="{2738FF2D-29E1-4099-875B-9233E546E76B}" destId="{2E0F91B0-B94F-4713-AEB5-8E4EB8F74B0B}" srcOrd="2" destOrd="0" parTransId="{D200C120-9C10-4A6B-8E29-32EEB1F8AB90}" sibTransId="{8C1E3543-1057-4CE9-8975-E2440E7AF1DE}"/>
    <dgm:cxn modelId="{70750341-671D-4D8F-B5AE-7C8F1601AE67}" srcId="{2E0F91B0-B94F-4713-AEB5-8E4EB8F74B0B}" destId="{E0437B99-6916-40D9-9957-E18E279413AB}" srcOrd="0" destOrd="0" parTransId="{D5E1D363-60F8-4B38-B940-71DD0816A450}" sibTransId="{02F9D555-51A5-4A54-803D-783E3B6A6CD9}"/>
    <dgm:cxn modelId="{D72BF943-BD44-44E7-B191-ADA67BE2A3D4}" type="presOf" srcId="{CBBA9735-64AC-4E46-A60F-756EEF682E9B}" destId="{E9556F91-416F-41E2-95BB-11903987505D}" srcOrd="1" destOrd="0" presId="urn:microsoft.com/office/officeart/2005/8/layout/list1"/>
    <dgm:cxn modelId="{3A0FBA28-391A-4406-972D-12A39B14771B}" srcId="{2CA65DCE-56DF-4694-B7D8-4CB6448F0D81}" destId="{3B6C2E56-EA91-40AF-89EE-BC084F97D548}" srcOrd="1" destOrd="0" parTransId="{5F23C047-7A77-40B5-B438-BAAD46B4C97E}" sibTransId="{573EFC8B-BBA3-4DA5-BAFA-36B85943039C}"/>
    <dgm:cxn modelId="{B1075614-E445-452F-9CCC-608C4113F1F4}" type="presOf" srcId="{CBBA9735-64AC-4E46-A60F-756EEF682E9B}" destId="{BB431B22-6C6C-48CB-9CF2-EB611F411759}" srcOrd="0" destOrd="0" presId="urn:microsoft.com/office/officeart/2005/8/layout/list1"/>
    <dgm:cxn modelId="{BC81D2D9-1563-4EEF-89AC-16F6AFFF2310}" type="presOf" srcId="{9E9290AB-1BED-4AA9-BC9B-E6FEF9FD50F9}" destId="{C412A3E4-6BBF-4276-8F15-2F1F5FA9511C}" srcOrd="0" destOrd="1" presId="urn:microsoft.com/office/officeart/2005/8/layout/list1"/>
    <dgm:cxn modelId="{7459480B-588D-4A0B-8D7A-6C1946D09B68}" srcId="{2738FF2D-29E1-4099-875B-9233E546E76B}" destId="{61765C30-761F-4E12-9778-2C6D1DD06D06}" srcOrd="3" destOrd="0" parTransId="{CB779D14-2B6D-427D-8597-24F934A59D46}" sibTransId="{757B999A-1BD5-46E3-94F6-AC81585176F2}"/>
    <dgm:cxn modelId="{30D67EC3-1FB8-4F99-BB18-A4410053000F}" type="presOf" srcId="{2CA65DCE-56DF-4694-B7D8-4CB6448F0D81}" destId="{7DE11712-2D9A-4698-BDA9-6B9039EB2560}" srcOrd="0" destOrd="0" presId="urn:microsoft.com/office/officeart/2005/8/layout/list1"/>
    <dgm:cxn modelId="{8FC51215-084A-412A-AFE5-3B8A6E10A767}" srcId="{61765C30-761F-4E12-9778-2C6D1DD06D06}" destId="{A9AF2D2A-A5E2-40E0-A5D8-B09ED2B6EEAB}" srcOrd="0" destOrd="0" parTransId="{B05549BA-618C-4D03-ABE4-84501517CE88}" sibTransId="{ACD0AEF9-D546-4398-B23A-23BB31EDD836}"/>
    <dgm:cxn modelId="{59D9B7C2-9B4A-4990-B0F5-3AABC4677484}" type="presOf" srcId="{61765C30-761F-4E12-9778-2C6D1DD06D06}" destId="{1B8233DC-FB01-40CA-BD74-56DD1422DB08}" srcOrd="1" destOrd="0" presId="urn:microsoft.com/office/officeart/2005/8/layout/list1"/>
    <dgm:cxn modelId="{D74E103F-BFFD-467D-B7C4-1EE023D0677A}" type="presOf" srcId="{2E0F91B0-B94F-4713-AEB5-8E4EB8F74B0B}" destId="{63CBAB8C-09A9-4874-9DF4-E1702C88651C}" srcOrd="1" destOrd="0" presId="urn:microsoft.com/office/officeart/2005/8/layout/list1"/>
    <dgm:cxn modelId="{B6282C25-08B3-4A28-A8C3-2A56A893143B}" type="presOf" srcId="{A9AF2D2A-A5E2-40E0-A5D8-B09ED2B6EEAB}" destId="{8B6F666C-988C-44B0-945D-FEEC409109AE}" srcOrd="0" destOrd="0" presId="urn:microsoft.com/office/officeart/2005/8/layout/list1"/>
    <dgm:cxn modelId="{6B994D53-478D-4558-9BC6-F617747540D6}" srcId="{2738FF2D-29E1-4099-875B-9233E546E76B}" destId="{2CA65DCE-56DF-4694-B7D8-4CB6448F0D81}" srcOrd="1" destOrd="0" parTransId="{8EB7704D-CC08-413A-A2C4-E77C4A05531C}" sibTransId="{06B0DD0B-3008-4AB5-9311-2A9769B66A11}"/>
    <dgm:cxn modelId="{DCE6EE08-9761-4CE7-810D-86224A4C86B2}" type="presOf" srcId="{AA012058-6EF1-43CE-9634-3CBA44ABEB9F}" destId="{8B6F666C-988C-44B0-945D-FEEC409109AE}" srcOrd="0" destOrd="1" presId="urn:microsoft.com/office/officeart/2005/8/layout/list1"/>
    <dgm:cxn modelId="{A7A1A338-F9A9-43F5-955A-316EF29A601D}" type="presOf" srcId="{61765C30-761F-4E12-9778-2C6D1DD06D06}" destId="{C41D80D4-47CC-4C0C-95BC-FA65CECF8FBE}" srcOrd="0" destOrd="0" presId="urn:microsoft.com/office/officeart/2005/8/layout/list1"/>
    <dgm:cxn modelId="{127F87D0-FB34-4A65-A887-4E37E1104105}" type="presOf" srcId="{53FF5CB1-28FF-4498-BC05-CB2F91ACEBF2}" destId="{0244C372-C69E-4D7F-AD73-CF12A4E10A31}" srcOrd="0" destOrd="0" presId="urn:microsoft.com/office/officeart/2005/8/layout/list1"/>
    <dgm:cxn modelId="{0F5FA528-3897-4FFB-8823-2B5D9DEF6B13}" srcId="{CBBA9735-64AC-4E46-A60F-756EEF682E9B}" destId="{9E9290AB-1BED-4AA9-BC9B-E6FEF9FD50F9}" srcOrd="1" destOrd="0" parTransId="{38EDC67C-41E3-487C-8530-D4A7C07E2FB2}" sibTransId="{B337A887-2A78-4F2E-A16E-F7B4800BF9CC}"/>
    <dgm:cxn modelId="{19651A19-F65F-4FC1-81FB-A70DFD99DCBF}" srcId="{2738FF2D-29E1-4099-875B-9233E546E76B}" destId="{CBBA9735-64AC-4E46-A60F-756EEF682E9B}" srcOrd="0" destOrd="0" parTransId="{03F1F89C-C092-4FDA-A5FE-A8861235342E}" sibTransId="{E8293350-DC33-4DBF-B006-85ECEC6B50FC}"/>
    <dgm:cxn modelId="{FCFB6E35-3A3D-40DF-82E9-526FCE24EC99}" type="presOf" srcId="{B638B7F5-0915-40E7-B531-12E5E7412874}" destId="{C412A3E4-6BBF-4276-8F15-2F1F5FA9511C}" srcOrd="0" destOrd="0" presId="urn:microsoft.com/office/officeart/2005/8/layout/list1"/>
    <dgm:cxn modelId="{7ACB469F-5534-4FA0-B9D3-44EED90244F2}" type="presOf" srcId="{2CA65DCE-56DF-4694-B7D8-4CB6448F0D81}" destId="{1FF7FF52-FD6B-44F6-9DAF-77BD7506908D}" srcOrd="1" destOrd="0" presId="urn:microsoft.com/office/officeart/2005/8/layout/list1"/>
    <dgm:cxn modelId="{701FA00D-D468-4611-A13F-B40E42F0F62C}" srcId="{2CA65DCE-56DF-4694-B7D8-4CB6448F0D81}" destId="{53FF5CB1-28FF-4498-BC05-CB2F91ACEBF2}" srcOrd="0" destOrd="0" parTransId="{AF2CEFFF-2306-4BC1-9CF2-3D65043341BA}" sibTransId="{AAAFBD54-94D1-44DD-BDA7-545AE3D5AEC7}"/>
    <dgm:cxn modelId="{44432553-B6FA-4A7B-ADF4-765C080AB995}" type="presOf" srcId="{2E0F91B0-B94F-4713-AEB5-8E4EB8F74B0B}" destId="{8327389D-434F-4BD8-980B-0306065B4BC7}" srcOrd="0" destOrd="0" presId="urn:microsoft.com/office/officeart/2005/8/layout/list1"/>
    <dgm:cxn modelId="{F6123ABD-11F4-421C-8BA1-B6EB9C14E28F}" type="presParOf" srcId="{13C909AA-558B-4AA4-86AC-8DDEBF34BD12}" destId="{96FFB848-8608-426F-A34A-B0C176C71FC1}" srcOrd="0" destOrd="0" presId="urn:microsoft.com/office/officeart/2005/8/layout/list1"/>
    <dgm:cxn modelId="{329360AD-6FF2-47F7-831D-370DBD6A29FA}" type="presParOf" srcId="{96FFB848-8608-426F-A34A-B0C176C71FC1}" destId="{BB431B22-6C6C-48CB-9CF2-EB611F411759}" srcOrd="0" destOrd="0" presId="urn:microsoft.com/office/officeart/2005/8/layout/list1"/>
    <dgm:cxn modelId="{603CE158-7256-40F6-9E44-181A8E278756}" type="presParOf" srcId="{96FFB848-8608-426F-A34A-B0C176C71FC1}" destId="{E9556F91-416F-41E2-95BB-11903987505D}" srcOrd="1" destOrd="0" presId="urn:microsoft.com/office/officeart/2005/8/layout/list1"/>
    <dgm:cxn modelId="{61C0B3CC-7CAD-41B8-9EC2-1B37F817CE60}" type="presParOf" srcId="{13C909AA-558B-4AA4-86AC-8DDEBF34BD12}" destId="{73FF2D00-9304-45C9-8E02-011903D1340F}" srcOrd="1" destOrd="0" presId="urn:microsoft.com/office/officeart/2005/8/layout/list1"/>
    <dgm:cxn modelId="{2B461601-E2F8-49DD-A55F-D2F597A56246}" type="presParOf" srcId="{13C909AA-558B-4AA4-86AC-8DDEBF34BD12}" destId="{C412A3E4-6BBF-4276-8F15-2F1F5FA9511C}" srcOrd="2" destOrd="0" presId="urn:microsoft.com/office/officeart/2005/8/layout/list1"/>
    <dgm:cxn modelId="{42BED0D7-9B8A-4C7C-A86C-D8D53DA48920}" type="presParOf" srcId="{13C909AA-558B-4AA4-86AC-8DDEBF34BD12}" destId="{A3731BA0-83FC-466B-A24B-6E72B55B6E9F}" srcOrd="3" destOrd="0" presId="urn:microsoft.com/office/officeart/2005/8/layout/list1"/>
    <dgm:cxn modelId="{5493FDE0-B59A-47F7-AF08-69A415232D9C}" type="presParOf" srcId="{13C909AA-558B-4AA4-86AC-8DDEBF34BD12}" destId="{A2CFEAA0-1AD1-4A17-B2DD-C91388987A7E}" srcOrd="4" destOrd="0" presId="urn:microsoft.com/office/officeart/2005/8/layout/list1"/>
    <dgm:cxn modelId="{D7A3ED0D-F746-4CDD-A8FA-17989CC20364}" type="presParOf" srcId="{A2CFEAA0-1AD1-4A17-B2DD-C91388987A7E}" destId="{7DE11712-2D9A-4698-BDA9-6B9039EB2560}" srcOrd="0" destOrd="0" presId="urn:microsoft.com/office/officeart/2005/8/layout/list1"/>
    <dgm:cxn modelId="{070CB34B-D418-46D6-ABC3-FD4B093C4C74}" type="presParOf" srcId="{A2CFEAA0-1AD1-4A17-B2DD-C91388987A7E}" destId="{1FF7FF52-FD6B-44F6-9DAF-77BD7506908D}" srcOrd="1" destOrd="0" presId="urn:microsoft.com/office/officeart/2005/8/layout/list1"/>
    <dgm:cxn modelId="{7FE3D271-C9D0-4648-AA03-BF1339181F3A}" type="presParOf" srcId="{13C909AA-558B-4AA4-86AC-8DDEBF34BD12}" destId="{2CAF3DD0-6DAA-4FD4-BCE2-65A00043B9F4}" srcOrd="5" destOrd="0" presId="urn:microsoft.com/office/officeart/2005/8/layout/list1"/>
    <dgm:cxn modelId="{05E860A0-3ACE-4617-8DF5-1DE26B52728C}" type="presParOf" srcId="{13C909AA-558B-4AA4-86AC-8DDEBF34BD12}" destId="{0244C372-C69E-4D7F-AD73-CF12A4E10A31}" srcOrd="6" destOrd="0" presId="urn:microsoft.com/office/officeart/2005/8/layout/list1"/>
    <dgm:cxn modelId="{BDF494DB-D873-49DD-A298-E97548F44F8C}" type="presParOf" srcId="{13C909AA-558B-4AA4-86AC-8DDEBF34BD12}" destId="{3357E038-34E2-4E20-9BA8-5EC345B1A539}" srcOrd="7" destOrd="0" presId="urn:microsoft.com/office/officeart/2005/8/layout/list1"/>
    <dgm:cxn modelId="{605BCFE2-FD36-401C-86C2-1DF73FED9E0D}" type="presParOf" srcId="{13C909AA-558B-4AA4-86AC-8DDEBF34BD12}" destId="{81FB6563-A0B0-4702-9993-A2D03241200D}" srcOrd="8" destOrd="0" presId="urn:microsoft.com/office/officeart/2005/8/layout/list1"/>
    <dgm:cxn modelId="{6F5160CE-7D1F-49C8-A473-377C9FE31103}" type="presParOf" srcId="{81FB6563-A0B0-4702-9993-A2D03241200D}" destId="{8327389D-434F-4BD8-980B-0306065B4BC7}" srcOrd="0" destOrd="0" presId="urn:microsoft.com/office/officeart/2005/8/layout/list1"/>
    <dgm:cxn modelId="{E6A34721-ECCE-456A-8E61-22468491FFF2}" type="presParOf" srcId="{81FB6563-A0B0-4702-9993-A2D03241200D}" destId="{63CBAB8C-09A9-4874-9DF4-E1702C88651C}" srcOrd="1" destOrd="0" presId="urn:microsoft.com/office/officeart/2005/8/layout/list1"/>
    <dgm:cxn modelId="{69E0CD4A-D79C-45A8-9E9F-086CE69F9A94}" type="presParOf" srcId="{13C909AA-558B-4AA4-86AC-8DDEBF34BD12}" destId="{BD3FB51F-0F10-4639-8E45-C41558D00C87}" srcOrd="9" destOrd="0" presId="urn:microsoft.com/office/officeart/2005/8/layout/list1"/>
    <dgm:cxn modelId="{0C8DC7D0-3E1A-49B9-9F99-EAE126B63419}" type="presParOf" srcId="{13C909AA-558B-4AA4-86AC-8DDEBF34BD12}" destId="{8BC177D5-27CF-40DB-9C75-9849006836C6}" srcOrd="10" destOrd="0" presId="urn:microsoft.com/office/officeart/2005/8/layout/list1"/>
    <dgm:cxn modelId="{A14A8B2B-7D25-4CF0-A281-ABA1565280E1}" type="presParOf" srcId="{13C909AA-558B-4AA4-86AC-8DDEBF34BD12}" destId="{45766273-2826-4E77-B0E5-03E17864949F}" srcOrd="11" destOrd="0" presId="urn:microsoft.com/office/officeart/2005/8/layout/list1"/>
    <dgm:cxn modelId="{49843733-A6FA-45D1-BA7A-2905B3C728F2}" type="presParOf" srcId="{13C909AA-558B-4AA4-86AC-8DDEBF34BD12}" destId="{0F8D4F02-B0CA-4819-A63C-D95F3F2CA9C3}" srcOrd="12" destOrd="0" presId="urn:microsoft.com/office/officeart/2005/8/layout/list1"/>
    <dgm:cxn modelId="{1AC57964-88C5-42CD-994B-F6F024BAEA62}" type="presParOf" srcId="{0F8D4F02-B0CA-4819-A63C-D95F3F2CA9C3}" destId="{C41D80D4-47CC-4C0C-95BC-FA65CECF8FBE}" srcOrd="0" destOrd="0" presId="urn:microsoft.com/office/officeart/2005/8/layout/list1"/>
    <dgm:cxn modelId="{4847090F-BD50-4942-A42F-97FECD2C11CB}" type="presParOf" srcId="{0F8D4F02-B0CA-4819-A63C-D95F3F2CA9C3}" destId="{1B8233DC-FB01-40CA-BD74-56DD1422DB08}" srcOrd="1" destOrd="0" presId="urn:microsoft.com/office/officeart/2005/8/layout/list1"/>
    <dgm:cxn modelId="{113430A2-4C52-40CB-9F31-5DFB1490E938}" type="presParOf" srcId="{13C909AA-558B-4AA4-86AC-8DDEBF34BD12}" destId="{A7EB7D11-BD86-4EC7-9A0C-D43739B5C036}" srcOrd="13" destOrd="0" presId="urn:microsoft.com/office/officeart/2005/8/layout/list1"/>
    <dgm:cxn modelId="{9E83C439-DB33-4801-B249-A6353F98E792}" type="presParOf" srcId="{13C909AA-558B-4AA4-86AC-8DDEBF34BD12}" destId="{8B6F666C-988C-44B0-945D-FEEC409109AE}"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2A3E4-6BBF-4276-8F15-2F1F5FA9511C}">
      <dsp:nvSpPr>
        <dsp:cNvPr id="0" name=""/>
        <dsp:cNvSpPr/>
      </dsp:nvSpPr>
      <dsp:spPr>
        <a:xfrm>
          <a:off x="0" y="540411"/>
          <a:ext cx="8496944" cy="831600"/>
        </a:xfrm>
        <a:prstGeom prst="rect">
          <a:avLst/>
        </a:prstGeom>
        <a:solidFill>
          <a:schemeClr val="lt1">
            <a:alpha val="90000"/>
            <a:hueOff val="0"/>
            <a:satOff val="0"/>
            <a:lumOff val="0"/>
            <a:alphaOff val="0"/>
          </a:schemeClr>
        </a:solidFill>
        <a:ln w="55000" cap="flat" cmpd="thickThin"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687324" rIns="659457" bIns="113792" numCol="1" spcCol="1270" anchor="t" anchorCtr="0">
          <a:noAutofit/>
        </a:bodyPr>
        <a:lstStyle/>
        <a:p>
          <a:pPr marL="171450" lvl="1" indent="-171450" algn="l" defTabSz="711200">
            <a:lnSpc>
              <a:spcPct val="90000"/>
            </a:lnSpc>
            <a:spcBef>
              <a:spcPct val="0"/>
            </a:spcBef>
            <a:spcAft>
              <a:spcPct val="15000"/>
            </a:spcAft>
            <a:buChar char="••"/>
          </a:pPr>
          <a:endParaRPr lang="zh-TW" altLang="en-US" sz="1600" kern="1200" dirty="0">
            <a:effectLst/>
            <a:latin typeface="Adobe 繁黑體 Std B" pitchFamily="34" charset="-120"/>
            <a:ea typeface="Adobe 繁黑體 Std B" pitchFamily="34" charset="-120"/>
          </a:endParaRPr>
        </a:p>
      </dsp:txBody>
      <dsp:txXfrm>
        <a:off x="0" y="540411"/>
        <a:ext cx="8496944" cy="831600"/>
      </dsp:txXfrm>
    </dsp:sp>
    <dsp:sp modelId="{E9556F91-416F-41E2-95BB-11903987505D}">
      <dsp:nvSpPr>
        <dsp:cNvPr id="0" name=""/>
        <dsp:cNvSpPr/>
      </dsp:nvSpPr>
      <dsp:spPr>
        <a:xfrm>
          <a:off x="424847" y="53331"/>
          <a:ext cx="6839980" cy="974160"/>
        </a:xfrm>
        <a:prstGeom prst="roundRect">
          <a:avLst/>
        </a:prstGeom>
        <a:solidFill>
          <a:schemeClr val="accent4">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一</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 師資培育法</a:t>
          </a:r>
          <a:endParaRPr lang="en-US" altLang="zh-TW" sz="2000" b="1" kern="1200" dirty="0">
            <a:effectLst>
              <a:outerShdw blurRad="38100" dist="38100" dir="2700000" algn="tl">
                <a:srgbClr val="000000">
                  <a:alpha val="43137"/>
                </a:srgbClr>
              </a:outerShdw>
            </a:effectLst>
          </a:endParaRPr>
        </a:p>
      </dsp:txBody>
      <dsp:txXfrm>
        <a:off x="472402" y="100886"/>
        <a:ext cx="6744870" cy="879050"/>
      </dsp:txXfrm>
    </dsp:sp>
    <dsp:sp modelId="{0244C372-C69E-4D7F-AD73-CF12A4E10A31}">
      <dsp:nvSpPr>
        <dsp:cNvPr id="0" name=""/>
        <dsp:cNvSpPr/>
      </dsp:nvSpPr>
      <dsp:spPr>
        <a:xfrm>
          <a:off x="0" y="2037292"/>
          <a:ext cx="8496944" cy="831600"/>
        </a:xfrm>
        <a:prstGeom prst="rect">
          <a:avLst/>
        </a:prstGeom>
        <a:solidFill>
          <a:schemeClr val="lt1">
            <a:alpha val="90000"/>
            <a:hueOff val="0"/>
            <a:satOff val="0"/>
            <a:lumOff val="0"/>
            <a:alphaOff val="0"/>
          </a:schemeClr>
        </a:solidFill>
        <a:ln w="55000" cap="flat" cmpd="thickThin"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687324" rIns="659457" bIns="113792" numCol="1" spcCol="1270" anchor="t" anchorCtr="0">
          <a:noAutofit/>
        </a:bodyPr>
        <a:lstStyle/>
        <a:p>
          <a:pPr marL="171450" lvl="1" indent="-171450" algn="l" defTabSz="711200">
            <a:lnSpc>
              <a:spcPct val="90000"/>
            </a:lnSpc>
            <a:spcBef>
              <a:spcPct val="0"/>
            </a:spcBef>
            <a:spcAft>
              <a:spcPct val="15000"/>
            </a:spcAft>
            <a:buChar char="••"/>
          </a:pPr>
          <a:endParaRPr lang="zh-TW" altLang="en-US" sz="1600" kern="1200" dirty="0">
            <a:solidFill>
              <a:schemeClr val="tx1"/>
            </a:solidFill>
            <a:effectLst/>
            <a:latin typeface="Adobe 繁黑體 Std B" pitchFamily="34" charset="-120"/>
            <a:ea typeface="Adobe 繁黑體 Std B" pitchFamily="34" charset="-120"/>
          </a:endParaRPr>
        </a:p>
      </dsp:txBody>
      <dsp:txXfrm>
        <a:off x="0" y="2037292"/>
        <a:ext cx="8496944" cy="831600"/>
      </dsp:txXfrm>
    </dsp:sp>
    <dsp:sp modelId="{1FF7FF52-FD6B-44F6-9DAF-77BD7506908D}">
      <dsp:nvSpPr>
        <dsp:cNvPr id="0" name=""/>
        <dsp:cNvSpPr/>
      </dsp:nvSpPr>
      <dsp:spPr>
        <a:xfrm>
          <a:off x="424847" y="1550211"/>
          <a:ext cx="6839980" cy="974160"/>
        </a:xfrm>
        <a:prstGeom prst="roundRect">
          <a:avLst/>
        </a:prstGeom>
        <a:solidFill>
          <a:schemeClr val="accent4">
            <a:hueOff val="-2232385"/>
            <a:satOff val="13449"/>
            <a:lumOff val="1078"/>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二</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 </a:t>
          </a:r>
          <a:r>
            <a:rPr lang="zh-TW" sz="2000" b="1" kern="1200" dirty="0">
              <a:effectLst>
                <a:outerShdw blurRad="38100" dist="38100" dir="2700000" algn="tl">
                  <a:srgbClr val="000000">
                    <a:alpha val="43137"/>
                  </a:srgbClr>
                </a:outerShdw>
              </a:effectLst>
            </a:rPr>
            <a:t>師資培育之大學及教育實習機構辦理教育實習辦法</a:t>
          </a:r>
          <a:endParaRPr lang="en-US" altLang="zh-TW" sz="2000" b="1" kern="1200" dirty="0">
            <a:effectLst>
              <a:outerShdw blurRad="38100" dist="38100" dir="2700000" algn="tl">
                <a:srgbClr val="000000">
                  <a:alpha val="43137"/>
                </a:srgbClr>
              </a:outerShdw>
            </a:effectLst>
          </a:endParaRPr>
        </a:p>
      </dsp:txBody>
      <dsp:txXfrm>
        <a:off x="472402" y="1597766"/>
        <a:ext cx="6744870" cy="879050"/>
      </dsp:txXfrm>
    </dsp:sp>
    <dsp:sp modelId="{8BC177D5-27CF-40DB-9C75-9849006836C6}">
      <dsp:nvSpPr>
        <dsp:cNvPr id="0" name=""/>
        <dsp:cNvSpPr/>
      </dsp:nvSpPr>
      <dsp:spPr>
        <a:xfrm>
          <a:off x="0" y="3534172"/>
          <a:ext cx="8496944" cy="831600"/>
        </a:xfrm>
        <a:prstGeom prst="rect">
          <a:avLst/>
        </a:prstGeom>
        <a:solidFill>
          <a:schemeClr val="lt1">
            <a:alpha val="90000"/>
            <a:hueOff val="0"/>
            <a:satOff val="0"/>
            <a:lumOff val="0"/>
            <a:alphaOff val="0"/>
          </a:schemeClr>
        </a:solidFill>
        <a:ln w="55000" cap="flat" cmpd="thickThin"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687324" rIns="659457" bIns="113792" numCol="1" spcCol="1270" anchor="t" anchorCtr="0">
          <a:noAutofit/>
        </a:bodyPr>
        <a:lstStyle/>
        <a:p>
          <a:pPr marL="171450" lvl="1" indent="-171450" algn="l" defTabSz="711200">
            <a:lnSpc>
              <a:spcPct val="90000"/>
            </a:lnSpc>
            <a:spcBef>
              <a:spcPct val="0"/>
            </a:spcBef>
            <a:spcAft>
              <a:spcPct val="15000"/>
            </a:spcAft>
            <a:buChar char="••"/>
          </a:pPr>
          <a:endParaRPr lang="zh-TW" altLang="en-US" sz="1600" b="1" kern="1200" dirty="0">
            <a:effectLst/>
            <a:latin typeface="Adobe 繁黑體 Std B" pitchFamily="34" charset="-120"/>
            <a:ea typeface="Adobe 繁黑體 Std B" pitchFamily="34" charset="-120"/>
          </a:endParaRPr>
        </a:p>
      </dsp:txBody>
      <dsp:txXfrm>
        <a:off x="0" y="3534172"/>
        <a:ext cx="8496944" cy="831600"/>
      </dsp:txXfrm>
    </dsp:sp>
    <dsp:sp modelId="{63CBAB8C-09A9-4874-9DF4-E1702C88651C}">
      <dsp:nvSpPr>
        <dsp:cNvPr id="0" name=""/>
        <dsp:cNvSpPr/>
      </dsp:nvSpPr>
      <dsp:spPr>
        <a:xfrm>
          <a:off x="424847" y="3047092"/>
          <a:ext cx="6839980" cy="974160"/>
        </a:xfrm>
        <a:prstGeom prst="roundRect">
          <a:avLst/>
        </a:prstGeom>
        <a:solidFill>
          <a:schemeClr val="accent4">
            <a:hueOff val="-4464770"/>
            <a:satOff val="26899"/>
            <a:lumOff val="2156"/>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三</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 </a:t>
          </a:r>
          <a:r>
            <a:rPr lang="zh-TW" sz="2000" b="1" kern="1200" dirty="0">
              <a:effectLst>
                <a:outerShdw blurRad="38100" dist="38100" dir="2700000" algn="tl">
                  <a:srgbClr val="000000">
                    <a:alpha val="43137"/>
                  </a:srgbClr>
                </a:outerShdw>
              </a:effectLst>
            </a:rPr>
            <a:t>國立臺中教育大學教育實習實施要點</a:t>
          </a:r>
          <a:endParaRPr lang="zh-TW" altLang="en-US" sz="2000" b="1" kern="1200" dirty="0">
            <a:effectLst>
              <a:outerShdw blurRad="38100" dist="38100" dir="2700000" algn="tl">
                <a:srgbClr val="000000">
                  <a:alpha val="43137"/>
                </a:srgbClr>
              </a:outerShdw>
            </a:effectLst>
          </a:endParaRPr>
        </a:p>
      </dsp:txBody>
      <dsp:txXfrm>
        <a:off x="472402" y="3094647"/>
        <a:ext cx="6744870" cy="879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D929F-88E1-4C54-9B1B-E1AD165B4121}">
      <dsp:nvSpPr>
        <dsp:cNvPr id="0" name=""/>
        <dsp:cNvSpPr/>
      </dsp:nvSpPr>
      <dsp:spPr>
        <a:xfrm>
          <a:off x="1195361" y="258580"/>
          <a:ext cx="1964306" cy="1964306"/>
        </a:xfrm>
        <a:prstGeom prst="pieWedge">
          <a:avLst/>
        </a:prstGeom>
        <a:solidFill>
          <a:schemeClr val="accent4">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TW" altLang="en-US" sz="2100" b="1" kern="1200" dirty="0"/>
            <a:t>大學部 師資生</a:t>
          </a:r>
          <a:endParaRPr lang="en-US" altLang="zh-TW" sz="2100" b="1" kern="1200" dirty="0"/>
        </a:p>
      </dsp:txBody>
      <dsp:txXfrm>
        <a:off x="1770693" y="833912"/>
        <a:ext cx="1388974" cy="1388974"/>
      </dsp:txXfrm>
    </dsp:sp>
    <dsp:sp modelId="{F202B988-1E67-4BEB-BEFE-F0E6CA86E88F}">
      <dsp:nvSpPr>
        <dsp:cNvPr id="0" name=""/>
        <dsp:cNvSpPr/>
      </dsp:nvSpPr>
      <dsp:spPr>
        <a:xfrm rot="5400000">
          <a:off x="3250398" y="258580"/>
          <a:ext cx="1964306" cy="1964306"/>
        </a:xfrm>
        <a:prstGeom prst="pieWedge">
          <a:avLst/>
        </a:prstGeom>
        <a:solidFill>
          <a:schemeClr val="accent4">
            <a:hueOff val="-1488257"/>
            <a:satOff val="8966"/>
            <a:lumOff val="719"/>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TW" altLang="en-US" sz="2100" b="1" kern="1200" dirty="0"/>
            <a:t>研究所 師資生</a:t>
          </a:r>
          <a:endParaRPr lang="en-US" altLang="zh-TW" sz="2100" b="1" kern="1200" dirty="0"/>
        </a:p>
      </dsp:txBody>
      <dsp:txXfrm rot="-5400000">
        <a:off x="3250398" y="833912"/>
        <a:ext cx="1388974" cy="1388974"/>
      </dsp:txXfrm>
    </dsp:sp>
    <dsp:sp modelId="{49C1CE3C-D7E8-401C-AAB4-8DA7C5D234F1}">
      <dsp:nvSpPr>
        <dsp:cNvPr id="0" name=""/>
        <dsp:cNvSpPr/>
      </dsp:nvSpPr>
      <dsp:spPr>
        <a:xfrm rot="10800000">
          <a:off x="3250398" y="2313617"/>
          <a:ext cx="1964306" cy="1964306"/>
        </a:xfrm>
        <a:prstGeom prst="pieWedge">
          <a:avLst/>
        </a:prstGeom>
        <a:solidFill>
          <a:schemeClr val="accent4">
            <a:hueOff val="-2976513"/>
            <a:satOff val="17933"/>
            <a:lumOff val="143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TW" altLang="en-US" sz="2100" b="1" kern="1200" dirty="0"/>
            <a:t>非應屆 畢業校友</a:t>
          </a:r>
        </a:p>
      </dsp:txBody>
      <dsp:txXfrm rot="10800000">
        <a:off x="3250398" y="2313617"/>
        <a:ext cx="1388974" cy="1388974"/>
      </dsp:txXfrm>
    </dsp:sp>
    <dsp:sp modelId="{2586B036-1203-464E-96CB-1DF43091A50E}">
      <dsp:nvSpPr>
        <dsp:cNvPr id="0" name=""/>
        <dsp:cNvSpPr/>
      </dsp:nvSpPr>
      <dsp:spPr>
        <a:xfrm rot="16200000">
          <a:off x="1195361" y="2313617"/>
          <a:ext cx="1964306" cy="1964306"/>
        </a:xfrm>
        <a:prstGeom prst="pieWedge">
          <a:avLst/>
        </a:prstGeom>
        <a:solidFill>
          <a:schemeClr val="accent4">
            <a:hueOff val="-4464770"/>
            <a:satOff val="26899"/>
            <a:lumOff val="2156"/>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TW" altLang="en-US" sz="2100" b="1" kern="1200" dirty="0"/>
            <a:t>進修推廣部學員</a:t>
          </a:r>
          <a:endParaRPr lang="en-US" altLang="zh-TW" sz="2100" b="1" kern="1200" dirty="0"/>
        </a:p>
      </dsp:txBody>
      <dsp:txXfrm rot="5400000">
        <a:off x="1770693" y="2313617"/>
        <a:ext cx="1388974" cy="1388974"/>
      </dsp:txXfrm>
    </dsp:sp>
    <dsp:sp modelId="{23B93C1D-B0AE-4FCF-8C1D-616B7C17D1F4}">
      <dsp:nvSpPr>
        <dsp:cNvPr id="0" name=""/>
        <dsp:cNvSpPr/>
      </dsp:nvSpPr>
      <dsp:spPr>
        <a:xfrm>
          <a:off x="2865929" y="1955705"/>
          <a:ext cx="678207" cy="589745"/>
        </a:xfrm>
        <a:prstGeom prst="mathPlus">
          <a:avLst/>
        </a:prstGeom>
        <a:noFill/>
        <a:ln w="55000" cap="flat" cmpd="thickThin" algn="ctr">
          <a:noFill/>
          <a:prstDash val="solid"/>
        </a:ln>
        <a:effectLst/>
      </dsp:spPr>
      <dsp:style>
        <a:lnRef idx="2">
          <a:scrgbClr r="0" g="0" b="0"/>
        </a:lnRef>
        <a:fillRef idx="1">
          <a:scrgbClr r="0" g="0" b="0"/>
        </a:fillRef>
        <a:effectRef idx="0">
          <a:scrgbClr r="0" g="0" b="0"/>
        </a:effectRef>
        <a:fontRef idx="minor"/>
      </dsp:style>
    </dsp:sp>
    <dsp:sp modelId="{87D7C007-A200-41C6-AE4D-F46FE34D1363}">
      <dsp:nvSpPr>
        <dsp:cNvPr id="0" name=""/>
        <dsp:cNvSpPr/>
      </dsp:nvSpPr>
      <dsp:spPr>
        <a:xfrm rot="10800000">
          <a:off x="2865929" y="1955709"/>
          <a:ext cx="678207" cy="589745"/>
        </a:xfrm>
        <a:prstGeom prst="mathPlus">
          <a:avLst/>
        </a:prstGeom>
        <a:noFill/>
        <a:ln w="55000" cap="flat" cmpd="thickThin"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3BA98-49CD-4EBC-A89F-CEC4DE01DD00}">
      <dsp:nvSpPr>
        <dsp:cNvPr id="0" name=""/>
        <dsp:cNvSpPr/>
      </dsp:nvSpPr>
      <dsp:spPr>
        <a:xfrm>
          <a:off x="369638" y="812450"/>
          <a:ext cx="3844215" cy="452260"/>
        </a:xfrm>
        <a:prstGeom prst="rect">
          <a:avLst/>
        </a:prstGeom>
        <a:solidFill>
          <a:schemeClr val="accent2">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35CA0F-BAC6-4F01-8438-EB98C6A455C4}">
      <dsp:nvSpPr>
        <dsp:cNvPr id="0" name=""/>
        <dsp:cNvSpPr/>
      </dsp:nvSpPr>
      <dsp:spPr>
        <a:xfrm>
          <a:off x="369638" y="982300"/>
          <a:ext cx="282409" cy="282409"/>
        </a:xfrm>
        <a:prstGeom prst="rect">
          <a:avLst/>
        </a:prstGeom>
        <a:solidFill>
          <a:schemeClr val="accent2">
            <a:alpha val="9000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3F2C68-A8D8-4C97-BA75-624BDC6012A0}">
      <dsp:nvSpPr>
        <dsp:cNvPr id="0" name=""/>
        <dsp:cNvSpPr/>
      </dsp:nvSpPr>
      <dsp:spPr>
        <a:xfrm>
          <a:off x="369638" y="0"/>
          <a:ext cx="3844215" cy="812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44450" rIns="66675" bIns="44450" numCol="1" spcCol="1270" anchor="ctr" anchorCtr="0">
          <a:noAutofit/>
        </a:bodyPr>
        <a:lstStyle/>
        <a:p>
          <a:pPr lvl="0" algn="l" defTabSz="1555750">
            <a:lnSpc>
              <a:spcPct val="90000"/>
            </a:lnSpc>
            <a:spcBef>
              <a:spcPct val="0"/>
            </a:spcBef>
            <a:spcAft>
              <a:spcPct val="35000"/>
            </a:spcAft>
          </a:pPr>
          <a:r>
            <a:rPr lang="zh-TW" altLang="en-US" sz="3500" kern="1200" dirty="0"/>
            <a:t>檢核實習資格</a:t>
          </a:r>
        </a:p>
      </dsp:txBody>
      <dsp:txXfrm>
        <a:off x="369638" y="0"/>
        <a:ext cx="3844215" cy="812450"/>
      </dsp:txXfrm>
    </dsp:sp>
    <dsp:sp modelId="{0630BBD0-E404-4FE3-BDAC-FD9BB580C5EA}">
      <dsp:nvSpPr>
        <dsp:cNvPr id="0" name=""/>
        <dsp:cNvSpPr/>
      </dsp:nvSpPr>
      <dsp:spPr>
        <a:xfrm>
          <a:off x="369638" y="1640589"/>
          <a:ext cx="282402" cy="282402"/>
        </a:xfrm>
        <a:prstGeom prst="rect">
          <a:avLst/>
        </a:prstGeom>
        <a:solidFill>
          <a:schemeClr val="lt1">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ECF2D6-E2CC-4942-8AE5-B1E5238BC852}">
      <dsp:nvSpPr>
        <dsp:cNvPr id="0" name=""/>
        <dsp:cNvSpPr/>
      </dsp:nvSpPr>
      <dsp:spPr>
        <a:xfrm>
          <a:off x="638734" y="1452650"/>
          <a:ext cx="3575119" cy="6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教師資格考試通過證明</a:t>
          </a:r>
        </a:p>
      </dsp:txBody>
      <dsp:txXfrm>
        <a:off x="638734" y="1452650"/>
        <a:ext cx="3575119" cy="658281"/>
      </dsp:txXfrm>
    </dsp:sp>
    <dsp:sp modelId="{EB2CEBEA-12E9-4542-94A1-6315A1113D1D}">
      <dsp:nvSpPr>
        <dsp:cNvPr id="0" name=""/>
        <dsp:cNvSpPr/>
      </dsp:nvSpPr>
      <dsp:spPr>
        <a:xfrm>
          <a:off x="369638" y="2298871"/>
          <a:ext cx="282402" cy="282402"/>
        </a:xfrm>
        <a:prstGeom prst="rect">
          <a:avLst/>
        </a:prstGeom>
        <a:solidFill>
          <a:schemeClr val="lt1">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79CB66-BE45-4313-A893-5D6619701B6D}">
      <dsp:nvSpPr>
        <dsp:cNvPr id="0" name=""/>
        <dsp:cNvSpPr/>
      </dsp:nvSpPr>
      <dsp:spPr>
        <a:xfrm>
          <a:off x="638734" y="2110932"/>
          <a:ext cx="3575119" cy="6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學士學位以上學歷證明</a:t>
          </a:r>
        </a:p>
      </dsp:txBody>
      <dsp:txXfrm>
        <a:off x="638734" y="2110932"/>
        <a:ext cx="3575119" cy="658281"/>
      </dsp:txXfrm>
    </dsp:sp>
    <dsp:sp modelId="{E50E43B3-B78C-4B07-ADBC-112F01A9D2A5}">
      <dsp:nvSpPr>
        <dsp:cNvPr id="0" name=""/>
        <dsp:cNvSpPr/>
      </dsp:nvSpPr>
      <dsp:spPr>
        <a:xfrm>
          <a:off x="369638" y="2957153"/>
          <a:ext cx="282402" cy="282402"/>
        </a:xfrm>
        <a:prstGeom prst="rect">
          <a:avLst/>
        </a:prstGeom>
        <a:solidFill>
          <a:schemeClr val="lt1">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566699-0412-49C7-9019-3C5F821F8ECA}">
      <dsp:nvSpPr>
        <dsp:cNvPr id="0" name=""/>
        <dsp:cNvSpPr/>
      </dsp:nvSpPr>
      <dsp:spPr>
        <a:xfrm>
          <a:off x="638734" y="2769214"/>
          <a:ext cx="3575119" cy="6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修畢師資職前教育證明</a:t>
          </a:r>
          <a:r>
            <a:rPr lang="en-US" altLang="zh-TW" sz="1600" kern="1200" dirty="0"/>
            <a:t>(</a:t>
          </a:r>
          <a:r>
            <a:rPr lang="zh-TW" altLang="en-US" sz="1600" kern="1200" dirty="0"/>
            <a:t>含學分表</a:t>
          </a:r>
          <a:r>
            <a:rPr lang="en-US" altLang="zh-TW" sz="1600" kern="1200" dirty="0"/>
            <a:t>)</a:t>
          </a:r>
          <a:endParaRPr lang="zh-TW" altLang="en-US" sz="1600" kern="1200" dirty="0"/>
        </a:p>
      </dsp:txBody>
      <dsp:txXfrm>
        <a:off x="638734" y="2769214"/>
        <a:ext cx="3575119" cy="658281"/>
      </dsp:txXfrm>
    </dsp:sp>
    <dsp:sp modelId="{092C345F-1E3A-4A0D-88A7-206500D53C69}">
      <dsp:nvSpPr>
        <dsp:cNvPr id="0" name=""/>
        <dsp:cNvSpPr/>
      </dsp:nvSpPr>
      <dsp:spPr>
        <a:xfrm>
          <a:off x="369638" y="3615435"/>
          <a:ext cx="282402" cy="282402"/>
        </a:xfrm>
        <a:prstGeom prst="rect">
          <a:avLst/>
        </a:prstGeom>
        <a:solidFill>
          <a:schemeClr val="lt1">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4AF4BE-5D3E-4F0B-BE40-BA1CB0CAD7E7}">
      <dsp:nvSpPr>
        <dsp:cNvPr id="0" name=""/>
        <dsp:cNvSpPr/>
      </dsp:nvSpPr>
      <dsp:spPr>
        <a:xfrm>
          <a:off x="638734" y="3427496"/>
          <a:ext cx="3575119" cy="6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本校教學專長能力檢定</a:t>
          </a:r>
          <a:r>
            <a:rPr lang="en-US" altLang="zh-TW" sz="1600" kern="1200" dirty="0"/>
            <a:t>1</a:t>
          </a:r>
          <a:r>
            <a:rPr lang="zh-TW" altLang="en-US" sz="1600" kern="1200" dirty="0"/>
            <a:t>項</a:t>
          </a:r>
          <a:r>
            <a:rPr lang="en-US" altLang="zh-TW" sz="1600" kern="1200" dirty="0"/>
            <a:t>(</a:t>
          </a:r>
          <a:r>
            <a:rPr lang="zh-TW" altLang="en-US" sz="1600" kern="1200" dirty="0"/>
            <a:t>限實習國民小學師資類科</a:t>
          </a:r>
          <a:r>
            <a:rPr lang="en-US" altLang="zh-TW" sz="1600" kern="1200" dirty="0"/>
            <a:t>)</a:t>
          </a:r>
          <a:endParaRPr lang="zh-TW" altLang="en-US" sz="1600" kern="1200" dirty="0"/>
        </a:p>
      </dsp:txBody>
      <dsp:txXfrm>
        <a:off x="638734" y="3427496"/>
        <a:ext cx="3575119" cy="658281"/>
      </dsp:txXfrm>
    </dsp:sp>
    <dsp:sp modelId="{246B776A-6315-4998-A5E8-EC67281DC003}">
      <dsp:nvSpPr>
        <dsp:cNvPr id="0" name=""/>
        <dsp:cNvSpPr/>
      </dsp:nvSpPr>
      <dsp:spPr>
        <a:xfrm>
          <a:off x="369638" y="4273717"/>
          <a:ext cx="282402" cy="282402"/>
        </a:xfrm>
        <a:prstGeom prst="rect">
          <a:avLst/>
        </a:prstGeom>
        <a:solidFill>
          <a:schemeClr val="lt1">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0E5EF8-4CE9-4D48-8A6D-E5FFFF080348}">
      <dsp:nvSpPr>
        <dsp:cNvPr id="0" name=""/>
        <dsp:cNvSpPr/>
      </dsp:nvSpPr>
      <dsp:spPr>
        <a:xfrm>
          <a:off x="638734" y="4085778"/>
          <a:ext cx="3575119" cy="658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學科知能評量基礎級</a:t>
          </a:r>
          <a:r>
            <a:rPr lang="en-US" altLang="zh-TW" sz="1600" kern="1200" dirty="0"/>
            <a:t>1</a:t>
          </a:r>
          <a:r>
            <a:rPr lang="zh-TW" altLang="en-US" sz="1600" kern="1200" dirty="0"/>
            <a:t>項</a:t>
          </a:r>
          <a:r>
            <a:rPr lang="en-US" altLang="zh-TW" sz="1600" kern="1200" dirty="0"/>
            <a:t>(</a:t>
          </a:r>
          <a:r>
            <a:rPr lang="zh-TW" altLang="en-US" sz="1600" kern="1200" dirty="0"/>
            <a:t>限實習國民小學師資類科</a:t>
          </a:r>
          <a:r>
            <a:rPr lang="en-US" altLang="zh-TW" sz="1600" kern="1200" dirty="0"/>
            <a:t>)</a:t>
          </a:r>
          <a:endParaRPr lang="zh-TW" altLang="en-US" sz="1600" kern="1200" dirty="0"/>
        </a:p>
      </dsp:txBody>
      <dsp:txXfrm>
        <a:off x="638734" y="4085778"/>
        <a:ext cx="3575119" cy="6582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2A3E4-6BBF-4276-8F15-2F1F5FA9511C}">
      <dsp:nvSpPr>
        <dsp:cNvPr id="0" name=""/>
        <dsp:cNvSpPr/>
      </dsp:nvSpPr>
      <dsp:spPr>
        <a:xfrm>
          <a:off x="0" y="470251"/>
          <a:ext cx="7344816" cy="680400"/>
        </a:xfrm>
        <a:prstGeom prst="rect">
          <a:avLst/>
        </a:prstGeom>
        <a:solidFill>
          <a:schemeClr val="lt1">
            <a:alpha val="90000"/>
            <a:hueOff val="0"/>
            <a:satOff val="0"/>
            <a:lumOff val="0"/>
            <a:alphaOff val="0"/>
          </a:schemeClr>
        </a:solidFill>
        <a:ln w="55000" cap="flat" cmpd="thickThin"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0039" tIns="562356" rIns="570039" bIns="192024" numCol="1" spcCol="1270" anchor="t" anchorCtr="0">
          <a:noAutofit/>
        </a:bodyPr>
        <a:lstStyle/>
        <a:p>
          <a:pPr marL="228600" lvl="1" indent="-228600" algn="l" defTabSz="1200150">
            <a:lnSpc>
              <a:spcPct val="90000"/>
            </a:lnSpc>
            <a:spcBef>
              <a:spcPct val="0"/>
            </a:spcBef>
            <a:spcAft>
              <a:spcPct val="15000"/>
            </a:spcAft>
            <a:buChar char="••"/>
          </a:pPr>
          <a:endParaRPr lang="zh-TW" altLang="en-US" sz="2700" kern="1200" dirty="0">
            <a:effectLst/>
          </a:endParaRPr>
        </a:p>
      </dsp:txBody>
      <dsp:txXfrm>
        <a:off x="0" y="470251"/>
        <a:ext cx="7344816" cy="680400"/>
      </dsp:txXfrm>
    </dsp:sp>
    <dsp:sp modelId="{E9556F91-416F-41E2-95BB-11903987505D}">
      <dsp:nvSpPr>
        <dsp:cNvPr id="0" name=""/>
        <dsp:cNvSpPr/>
      </dsp:nvSpPr>
      <dsp:spPr>
        <a:xfrm>
          <a:off x="367240" y="71731"/>
          <a:ext cx="5141371" cy="797040"/>
        </a:xfrm>
        <a:prstGeom prst="roundRect">
          <a:avLst/>
        </a:prstGeom>
        <a:solidFill>
          <a:schemeClr val="accent4">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l" defTabSz="1066800">
            <a:lnSpc>
              <a:spcPct val="90000"/>
            </a:lnSpc>
            <a:spcBef>
              <a:spcPct val="0"/>
            </a:spcBef>
            <a:spcAft>
              <a:spcPct val="35000"/>
            </a:spcAft>
          </a:pP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一</a:t>
          </a: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查詢合格教育實習機構</a:t>
          </a:r>
          <a:endParaRPr lang="en-US" altLang="zh-TW" sz="2400" b="1" kern="1200" dirty="0">
            <a:effectLst>
              <a:outerShdw blurRad="38100" dist="38100" dir="2700000" algn="tl">
                <a:srgbClr val="000000">
                  <a:alpha val="43137"/>
                </a:srgbClr>
              </a:outerShdw>
            </a:effectLst>
          </a:endParaRPr>
        </a:p>
      </dsp:txBody>
      <dsp:txXfrm>
        <a:off x="406148" y="110639"/>
        <a:ext cx="5063555" cy="719224"/>
      </dsp:txXfrm>
    </dsp:sp>
    <dsp:sp modelId="{0244C372-C69E-4D7F-AD73-CF12A4E10A31}">
      <dsp:nvSpPr>
        <dsp:cNvPr id="0" name=""/>
        <dsp:cNvSpPr/>
      </dsp:nvSpPr>
      <dsp:spPr>
        <a:xfrm>
          <a:off x="0" y="1694971"/>
          <a:ext cx="7344816" cy="680400"/>
        </a:xfrm>
        <a:prstGeom prst="rect">
          <a:avLst/>
        </a:prstGeom>
        <a:solidFill>
          <a:schemeClr val="lt1">
            <a:alpha val="90000"/>
            <a:hueOff val="0"/>
            <a:satOff val="0"/>
            <a:lumOff val="0"/>
            <a:alphaOff val="0"/>
          </a:schemeClr>
        </a:solidFill>
        <a:ln w="55000" cap="flat" cmpd="thickThin"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0039" tIns="562356" rIns="570039" bIns="192024" numCol="1" spcCol="1270" anchor="t" anchorCtr="0">
          <a:noAutofit/>
        </a:bodyPr>
        <a:lstStyle/>
        <a:p>
          <a:pPr marL="228600" lvl="1" indent="-228600" algn="l" defTabSz="1200150">
            <a:lnSpc>
              <a:spcPct val="90000"/>
            </a:lnSpc>
            <a:spcBef>
              <a:spcPct val="0"/>
            </a:spcBef>
            <a:spcAft>
              <a:spcPct val="15000"/>
            </a:spcAft>
            <a:buChar char="••"/>
          </a:pPr>
          <a:endParaRPr lang="zh-TW" altLang="en-US" sz="2700" kern="1200" dirty="0">
            <a:effectLst/>
          </a:endParaRPr>
        </a:p>
      </dsp:txBody>
      <dsp:txXfrm>
        <a:off x="0" y="1694971"/>
        <a:ext cx="7344816" cy="680400"/>
      </dsp:txXfrm>
    </dsp:sp>
    <dsp:sp modelId="{1FF7FF52-FD6B-44F6-9DAF-77BD7506908D}">
      <dsp:nvSpPr>
        <dsp:cNvPr id="0" name=""/>
        <dsp:cNvSpPr/>
      </dsp:nvSpPr>
      <dsp:spPr>
        <a:xfrm>
          <a:off x="367240" y="1296451"/>
          <a:ext cx="5141371" cy="797040"/>
        </a:xfrm>
        <a:prstGeom prst="roundRect">
          <a:avLst/>
        </a:prstGeom>
        <a:solidFill>
          <a:schemeClr val="accent4">
            <a:hueOff val="-1488257"/>
            <a:satOff val="8966"/>
            <a:lumOff val="719"/>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l" defTabSz="1066800">
            <a:lnSpc>
              <a:spcPct val="90000"/>
            </a:lnSpc>
            <a:spcBef>
              <a:spcPct val="0"/>
            </a:spcBef>
            <a:spcAft>
              <a:spcPct val="35000"/>
            </a:spcAft>
          </a:pP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二</a:t>
          </a: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列印半年教育實習申請表件</a:t>
          </a:r>
          <a:endParaRPr lang="en-US" altLang="zh-TW" sz="2400" b="1" kern="1200" dirty="0">
            <a:effectLst>
              <a:outerShdw blurRad="38100" dist="38100" dir="2700000" algn="tl">
                <a:srgbClr val="000000">
                  <a:alpha val="43137"/>
                </a:srgbClr>
              </a:outerShdw>
            </a:effectLst>
          </a:endParaRPr>
        </a:p>
      </dsp:txBody>
      <dsp:txXfrm>
        <a:off x="406148" y="1335359"/>
        <a:ext cx="5063555" cy="719224"/>
      </dsp:txXfrm>
    </dsp:sp>
    <dsp:sp modelId="{8BC177D5-27CF-40DB-9C75-9849006836C6}">
      <dsp:nvSpPr>
        <dsp:cNvPr id="0" name=""/>
        <dsp:cNvSpPr/>
      </dsp:nvSpPr>
      <dsp:spPr>
        <a:xfrm>
          <a:off x="0" y="2919692"/>
          <a:ext cx="7344816" cy="680400"/>
        </a:xfrm>
        <a:prstGeom prst="rect">
          <a:avLst/>
        </a:prstGeom>
        <a:solidFill>
          <a:schemeClr val="lt1">
            <a:alpha val="90000"/>
            <a:hueOff val="0"/>
            <a:satOff val="0"/>
            <a:lumOff val="0"/>
            <a:alphaOff val="0"/>
          </a:schemeClr>
        </a:solidFill>
        <a:ln w="55000" cap="flat" cmpd="thickThin"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sp>
    <dsp:sp modelId="{63CBAB8C-09A9-4874-9DF4-E1702C88651C}">
      <dsp:nvSpPr>
        <dsp:cNvPr id="0" name=""/>
        <dsp:cNvSpPr/>
      </dsp:nvSpPr>
      <dsp:spPr>
        <a:xfrm>
          <a:off x="367240" y="2521171"/>
          <a:ext cx="5141371" cy="797040"/>
        </a:xfrm>
        <a:prstGeom prst="roundRect">
          <a:avLst/>
        </a:prstGeom>
        <a:solidFill>
          <a:schemeClr val="accent4">
            <a:hueOff val="-2976513"/>
            <a:satOff val="17933"/>
            <a:lumOff val="143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l" defTabSz="1066800">
            <a:lnSpc>
              <a:spcPct val="90000"/>
            </a:lnSpc>
            <a:spcBef>
              <a:spcPct val="0"/>
            </a:spcBef>
            <a:spcAft>
              <a:spcPct val="35000"/>
            </a:spcAft>
          </a:pP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三</a:t>
          </a: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自行連絡前往實習機構簽約</a:t>
          </a:r>
        </a:p>
      </dsp:txBody>
      <dsp:txXfrm>
        <a:off x="406148" y="2560079"/>
        <a:ext cx="5063555" cy="719224"/>
      </dsp:txXfrm>
    </dsp:sp>
    <dsp:sp modelId="{8B6F666C-988C-44B0-945D-FEEC409109AE}">
      <dsp:nvSpPr>
        <dsp:cNvPr id="0" name=""/>
        <dsp:cNvSpPr/>
      </dsp:nvSpPr>
      <dsp:spPr>
        <a:xfrm>
          <a:off x="0" y="4144412"/>
          <a:ext cx="7344816" cy="680400"/>
        </a:xfrm>
        <a:prstGeom prst="rect">
          <a:avLst/>
        </a:prstGeom>
        <a:solidFill>
          <a:schemeClr val="lt1">
            <a:alpha val="90000"/>
            <a:hueOff val="0"/>
            <a:satOff val="0"/>
            <a:lumOff val="0"/>
            <a:alphaOff val="0"/>
          </a:schemeClr>
        </a:solidFill>
        <a:ln w="55000" cap="flat" cmpd="thickThin"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0039" tIns="562356" rIns="570039" bIns="192024" numCol="1" spcCol="1270" anchor="t" anchorCtr="0">
          <a:noAutofit/>
        </a:bodyPr>
        <a:lstStyle/>
        <a:p>
          <a:pPr marL="228600" lvl="1" indent="-228600" algn="l" defTabSz="1200150">
            <a:lnSpc>
              <a:spcPct val="90000"/>
            </a:lnSpc>
            <a:spcBef>
              <a:spcPct val="0"/>
            </a:spcBef>
            <a:spcAft>
              <a:spcPct val="15000"/>
            </a:spcAft>
            <a:buChar char="••"/>
          </a:pPr>
          <a:endParaRPr lang="zh-TW" altLang="en-US" sz="2700" kern="1200" dirty="0">
            <a:effectLst/>
          </a:endParaRPr>
        </a:p>
      </dsp:txBody>
      <dsp:txXfrm>
        <a:off x="0" y="4144412"/>
        <a:ext cx="7344816" cy="680400"/>
      </dsp:txXfrm>
    </dsp:sp>
    <dsp:sp modelId="{1B8233DC-FB01-40CA-BD74-56DD1422DB08}">
      <dsp:nvSpPr>
        <dsp:cNvPr id="0" name=""/>
        <dsp:cNvSpPr/>
      </dsp:nvSpPr>
      <dsp:spPr>
        <a:xfrm>
          <a:off x="367240" y="3745892"/>
          <a:ext cx="5141371" cy="797040"/>
        </a:xfrm>
        <a:prstGeom prst="roundRect">
          <a:avLst/>
        </a:prstGeom>
        <a:solidFill>
          <a:schemeClr val="accent4">
            <a:hueOff val="-4464770"/>
            <a:satOff val="26899"/>
            <a:lumOff val="2156"/>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l" defTabSz="1066800">
            <a:lnSpc>
              <a:spcPct val="90000"/>
            </a:lnSpc>
            <a:spcBef>
              <a:spcPct val="0"/>
            </a:spcBef>
            <a:spcAft>
              <a:spcPct val="35000"/>
            </a:spcAft>
          </a:pP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四</a:t>
          </a:r>
          <a:r>
            <a:rPr lang="en-US" altLang="zh-TW" sz="2400" b="1" kern="1200" dirty="0">
              <a:effectLst>
                <a:outerShdw blurRad="38100" dist="38100" dir="2700000" algn="tl">
                  <a:srgbClr val="000000">
                    <a:alpha val="43137"/>
                  </a:srgbClr>
                </a:outerShdw>
              </a:effectLst>
            </a:rPr>
            <a:t>)</a:t>
          </a:r>
          <a:r>
            <a:rPr lang="zh-TW" altLang="en-US" sz="2400" b="1" kern="1200" dirty="0">
              <a:effectLst>
                <a:outerShdw blurRad="38100" dist="38100" dir="2700000" algn="tl">
                  <a:srgbClr val="000000">
                    <a:alpha val="43137"/>
                  </a:srgbClr>
                </a:outerShdw>
              </a:effectLst>
            </a:rPr>
            <a:t>送件至師培處並審核實習資格</a:t>
          </a:r>
          <a:endParaRPr lang="en-US" altLang="zh-TW" sz="2400" b="1" kern="1200" dirty="0">
            <a:effectLst>
              <a:outerShdw blurRad="38100" dist="38100" dir="2700000" algn="tl">
                <a:srgbClr val="000000">
                  <a:alpha val="43137"/>
                </a:srgbClr>
              </a:outerShdw>
            </a:effectLst>
          </a:endParaRPr>
        </a:p>
      </dsp:txBody>
      <dsp:txXfrm>
        <a:off x="406148" y="3784800"/>
        <a:ext cx="5063555" cy="719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2A3E4-6BBF-4276-8F15-2F1F5FA9511C}">
      <dsp:nvSpPr>
        <dsp:cNvPr id="0" name=""/>
        <dsp:cNvSpPr/>
      </dsp:nvSpPr>
      <dsp:spPr>
        <a:xfrm>
          <a:off x="0" y="265522"/>
          <a:ext cx="8496944" cy="1058400"/>
        </a:xfrm>
        <a:prstGeom prst="rect">
          <a:avLst/>
        </a:prstGeom>
        <a:solidFill>
          <a:schemeClr val="lt1">
            <a:alpha val="90000"/>
            <a:hueOff val="0"/>
            <a:satOff val="0"/>
            <a:lumOff val="0"/>
            <a:alphaOff val="0"/>
          </a:schemeClr>
        </a:solidFill>
        <a:ln w="55000" cap="flat" cmpd="thickThin"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249936" rIns="659457"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rPr>
            <a:t>公告在全國教育實習資訊平臺的合格學校（</a:t>
          </a:r>
          <a:r>
            <a:rPr lang="zh-TW" altLang="en-US" sz="1600" b="1" kern="1200" dirty="0">
              <a:effectLst/>
              <a:latin typeface="Adobe 繁黑體 Std B" pitchFamily="34" charset="-120"/>
              <a:ea typeface="Adobe 繁黑體 Std B" pitchFamily="34" charset="-120"/>
              <a:hlinkClick xmlns:r="http://schemas.openxmlformats.org/officeDocument/2006/relationships" r:id="rId1"/>
            </a:rPr>
            <a:t>查詢網址</a:t>
          </a:r>
          <a:r>
            <a:rPr lang="zh-TW" altLang="en-US" sz="1600" b="1" kern="1200" dirty="0">
              <a:effectLst/>
              <a:latin typeface="Adobe 繁黑體 Std B" pitchFamily="34" charset="-120"/>
              <a:ea typeface="Adobe 繁黑體 Std B" pitchFamily="34" charset="-120"/>
            </a:rPr>
            <a:t>）</a:t>
          </a:r>
          <a:endParaRPr lang="zh-TW" altLang="en-US" sz="1600" kern="1200" dirty="0">
            <a:effectLst/>
            <a:latin typeface="Adobe 繁黑體 Std B" pitchFamily="34" charset="-120"/>
            <a:ea typeface="Adobe 繁黑體 Std B" pitchFamily="34" charset="-120"/>
          </a:endParaRPr>
        </a:p>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rPr>
            <a:t>與本校簽約之教育實習機構</a:t>
          </a:r>
          <a:r>
            <a:rPr lang="zh-TW" altLang="en-US" sz="1400" b="1" kern="1200" dirty="0">
              <a:effectLst/>
              <a:latin typeface="Adobe 繁黑體 Std B" pitchFamily="34" charset="-120"/>
              <a:ea typeface="Adobe 繁黑體 Std B" pitchFamily="34" charset="-120"/>
            </a:rPr>
            <a:t>（名冊下載路徑：師培處網站</a:t>
          </a:r>
          <a:r>
            <a:rPr lang="en-US" altLang="zh-TW" sz="1400" b="1" kern="1200" dirty="0">
              <a:effectLst/>
              <a:latin typeface="Adobe 繁黑體 Std B" pitchFamily="34" charset="-120"/>
              <a:ea typeface="Adobe 繁黑體 Std B" pitchFamily="34" charset="-120"/>
            </a:rPr>
            <a:t>/</a:t>
          </a:r>
          <a:r>
            <a:rPr lang="zh-TW" altLang="en-US" sz="1400" b="1" kern="1200" dirty="0">
              <a:effectLst/>
              <a:latin typeface="Adobe 繁黑體 Std B" pitchFamily="34" charset="-120"/>
              <a:ea typeface="Adobe 繁黑體 Std B" pitchFamily="34" charset="-120"/>
            </a:rPr>
            <a:t>檔案下載</a:t>
          </a:r>
          <a:r>
            <a:rPr lang="en-US" altLang="zh-TW" sz="1400" b="1" kern="1200" dirty="0">
              <a:effectLst/>
              <a:latin typeface="Adobe 繁黑體 Std B" pitchFamily="34" charset="-120"/>
              <a:ea typeface="Adobe 繁黑體 Std B" pitchFamily="34" charset="-120"/>
            </a:rPr>
            <a:t>/</a:t>
          </a:r>
          <a:r>
            <a:rPr lang="zh-TW" altLang="en-US" sz="1400" b="1" kern="1200" dirty="0">
              <a:effectLst/>
              <a:latin typeface="Adobe 繁黑體 Std B" pitchFamily="34" charset="-120"/>
              <a:ea typeface="Adobe 繁黑體 Std B" pitchFamily="34" charset="-120"/>
            </a:rPr>
            <a:t>半年教育實習）</a:t>
          </a:r>
          <a:endParaRPr lang="zh-TW" altLang="en-US" sz="1400" kern="1200" dirty="0">
            <a:effectLst/>
            <a:latin typeface="Adobe 繁黑體 Std B" pitchFamily="34" charset="-120"/>
            <a:ea typeface="Adobe 繁黑體 Std B" pitchFamily="34" charset="-120"/>
          </a:endParaRPr>
        </a:p>
      </dsp:txBody>
      <dsp:txXfrm>
        <a:off x="0" y="265522"/>
        <a:ext cx="8496944" cy="1058400"/>
      </dsp:txXfrm>
    </dsp:sp>
    <dsp:sp modelId="{E9556F91-416F-41E2-95BB-11903987505D}">
      <dsp:nvSpPr>
        <dsp:cNvPr id="0" name=""/>
        <dsp:cNvSpPr/>
      </dsp:nvSpPr>
      <dsp:spPr>
        <a:xfrm>
          <a:off x="424847" y="88401"/>
          <a:ext cx="5947860" cy="354240"/>
        </a:xfrm>
        <a:prstGeom prst="roundRect">
          <a:avLst/>
        </a:prstGeom>
        <a:solidFill>
          <a:schemeClr val="accent4">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一</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查詢合格教育實習機構</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兩項都要符合</a:t>
          </a:r>
          <a:r>
            <a:rPr lang="en-US" altLang="zh-TW" sz="2000" b="1" kern="1200" dirty="0">
              <a:effectLst>
                <a:outerShdw blurRad="38100" dist="38100" dir="2700000" algn="tl">
                  <a:srgbClr val="000000">
                    <a:alpha val="43137"/>
                  </a:srgbClr>
                </a:outerShdw>
              </a:effectLst>
            </a:rPr>
            <a:t>)</a:t>
          </a:r>
        </a:p>
      </dsp:txBody>
      <dsp:txXfrm>
        <a:off x="442140" y="105694"/>
        <a:ext cx="5913274" cy="319654"/>
      </dsp:txXfrm>
    </dsp:sp>
    <dsp:sp modelId="{0244C372-C69E-4D7F-AD73-CF12A4E10A31}">
      <dsp:nvSpPr>
        <dsp:cNvPr id="0" name=""/>
        <dsp:cNvSpPr/>
      </dsp:nvSpPr>
      <dsp:spPr>
        <a:xfrm>
          <a:off x="0" y="1565841"/>
          <a:ext cx="8496944" cy="1058400"/>
        </a:xfrm>
        <a:prstGeom prst="rect">
          <a:avLst/>
        </a:prstGeom>
        <a:solidFill>
          <a:schemeClr val="lt1">
            <a:alpha val="90000"/>
            <a:hueOff val="0"/>
            <a:satOff val="0"/>
            <a:lumOff val="0"/>
            <a:alphaOff val="0"/>
          </a:schemeClr>
        </a:solidFill>
        <a:ln w="55000" cap="flat" cmpd="thickThin"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249936" rIns="659457"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rPr>
            <a:t>列印</a:t>
          </a:r>
          <a:r>
            <a:rPr lang="en-US" altLang="zh-TW" sz="1600" b="1" kern="1200" dirty="0">
              <a:solidFill>
                <a:schemeClr val="tx1"/>
              </a:solidFill>
              <a:effectLst/>
              <a:latin typeface="Adobe 繁黑體 Std B" pitchFamily="34" charset="-120"/>
              <a:ea typeface="Adobe 繁黑體 Std B" pitchFamily="34" charset="-120"/>
            </a:rPr>
            <a:t>1.</a:t>
          </a:r>
          <a:r>
            <a:rPr lang="zh-TW" altLang="en-US" sz="1600" b="1" kern="1200" dirty="0">
              <a:solidFill>
                <a:schemeClr val="tx1"/>
              </a:solidFill>
              <a:effectLst/>
              <a:latin typeface="Adobe 繁黑體 Std B" pitchFamily="34" charset="-120"/>
              <a:ea typeface="Adobe 繁黑體 Std B" pitchFamily="34" charset="-120"/>
            </a:rPr>
            <a:t>同意書</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solidFill>
                <a:schemeClr val="tx1"/>
              </a:solidFill>
              <a:effectLst/>
              <a:latin typeface="Adobe 繁黑體 Std B" pitchFamily="34" charset="-120"/>
              <a:ea typeface="Adobe 繁黑體 Std B" pitchFamily="34" charset="-120"/>
            </a:rPr>
            <a:t>背面含實習平臺截圖</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solidFill>
                <a:schemeClr val="tx1"/>
              </a:solidFill>
              <a:effectLst/>
              <a:latin typeface="Adobe 繁黑體 Std B" pitchFamily="34" charset="-120"/>
              <a:ea typeface="Adobe 繁黑體 Std B" pitchFamily="34" charset="-120"/>
            </a:rPr>
            <a:t>選用</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solidFill>
                <a:schemeClr val="tx1"/>
              </a:solidFill>
              <a:effectLst/>
              <a:latin typeface="Adobe 繁黑體 Std B" pitchFamily="34" charset="-120"/>
              <a:ea typeface="Adobe 繁黑體 Std B" pitchFamily="34" charset="-120"/>
            </a:rPr>
            <a:t>推薦函</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solidFill>
                <a:schemeClr val="tx1"/>
              </a:solidFill>
              <a:effectLst/>
              <a:latin typeface="Adobe 繁黑體 Std B" pitchFamily="34" charset="-120"/>
              <a:ea typeface="Adobe 繁黑體 Std B" pitchFamily="34" charset="-120"/>
            </a:rPr>
            <a:t>背面含個人基本資料表</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solidFill>
                <a:schemeClr val="tx1"/>
              </a:solidFill>
              <a:effectLst/>
              <a:latin typeface="Adobe 繁黑體 Std B" pitchFamily="34" charset="-120"/>
              <a:ea typeface="Adobe 繁黑體 Std B" pitchFamily="34" charset="-120"/>
            </a:rPr>
            <a:t>。</a:t>
          </a:r>
          <a:endParaRPr lang="zh-TW" altLang="en-US" sz="1600" kern="1200" dirty="0">
            <a:solidFill>
              <a:schemeClr val="tx1"/>
            </a:solidFill>
            <a:effectLst/>
            <a:latin typeface="Adobe 繁黑體 Std B" pitchFamily="34" charset="-120"/>
            <a:ea typeface="Adobe 繁黑體 Std B" pitchFamily="34" charset="-120"/>
          </a:endParaRPr>
        </a:p>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hlinkClick xmlns:r="http://schemas.openxmlformats.org/officeDocument/2006/relationships" r:id="rId2"/>
            </a:rPr>
            <a:t>下載路徑：師培處網站</a:t>
          </a:r>
          <a:r>
            <a:rPr lang="en-US" altLang="zh-TW" sz="1600" b="1" kern="1200" dirty="0">
              <a:effectLst/>
              <a:latin typeface="Adobe 繁黑體 Std B" pitchFamily="34" charset="-120"/>
              <a:ea typeface="Adobe 繁黑體 Std B" pitchFamily="34" charset="-120"/>
              <a:hlinkClick xmlns:r="http://schemas.openxmlformats.org/officeDocument/2006/relationships" r:id="rId2"/>
            </a:rPr>
            <a:t>/</a:t>
          </a:r>
          <a:r>
            <a:rPr lang="zh-TW" altLang="en-US" sz="1600" b="1" kern="1200" dirty="0">
              <a:effectLst/>
              <a:latin typeface="Adobe 繁黑體 Std B" pitchFamily="34" charset="-120"/>
              <a:ea typeface="Adobe 繁黑體 Std B" pitchFamily="34" charset="-120"/>
              <a:hlinkClick xmlns:r="http://schemas.openxmlformats.org/officeDocument/2006/relationships" r:id="rId2"/>
            </a:rPr>
            <a:t>檔案下載</a:t>
          </a:r>
          <a:r>
            <a:rPr lang="en-US" altLang="zh-TW" sz="1600" b="1" kern="1200" dirty="0">
              <a:effectLst/>
              <a:latin typeface="Adobe 繁黑體 Std B" pitchFamily="34" charset="-120"/>
              <a:ea typeface="Adobe 繁黑體 Std B" pitchFamily="34" charset="-120"/>
              <a:hlinkClick xmlns:r="http://schemas.openxmlformats.org/officeDocument/2006/relationships" r:id="rId2"/>
            </a:rPr>
            <a:t>/</a:t>
          </a:r>
          <a:r>
            <a:rPr lang="zh-TW" altLang="en-US" sz="1600" b="1" kern="1200" dirty="0">
              <a:effectLst/>
              <a:latin typeface="Adobe 繁黑體 Std B" pitchFamily="34" charset="-120"/>
              <a:ea typeface="Adobe 繁黑體 Std B" pitchFamily="34" charset="-120"/>
              <a:hlinkClick xmlns:r="http://schemas.openxmlformats.org/officeDocument/2006/relationships" r:id="rId2"/>
            </a:rPr>
            <a:t>半年教育實習專區</a:t>
          </a:r>
          <a:endParaRPr lang="zh-TW" altLang="en-US" sz="1600" kern="1200" dirty="0">
            <a:solidFill>
              <a:schemeClr val="tx1"/>
            </a:solidFill>
            <a:effectLst/>
            <a:latin typeface="Adobe 繁黑體 Std B" pitchFamily="34" charset="-120"/>
            <a:ea typeface="Adobe 繁黑體 Std B" pitchFamily="34" charset="-120"/>
          </a:endParaRPr>
        </a:p>
      </dsp:txBody>
      <dsp:txXfrm>
        <a:off x="0" y="1565841"/>
        <a:ext cx="8496944" cy="1058400"/>
      </dsp:txXfrm>
    </dsp:sp>
    <dsp:sp modelId="{1FF7FF52-FD6B-44F6-9DAF-77BD7506908D}">
      <dsp:nvSpPr>
        <dsp:cNvPr id="0" name=""/>
        <dsp:cNvSpPr/>
      </dsp:nvSpPr>
      <dsp:spPr>
        <a:xfrm>
          <a:off x="424847" y="1388721"/>
          <a:ext cx="5947860" cy="354240"/>
        </a:xfrm>
        <a:prstGeom prst="roundRect">
          <a:avLst/>
        </a:prstGeom>
        <a:solidFill>
          <a:schemeClr val="accent4">
            <a:hueOff val="-1488257"/>
            <a:satOff val="8966"/>
            <a:lumOff val="719"/>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二</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列印半年實習申請表件</a:t>
          </a:r>
          <a:endParaRPr lang="en-US" altLang="zh-TW" sz="2000" b="1" kern="1200" dirty="0">
            <a:effectLst>
              <a:outerShdw blurRad="38100" dist="38100" dir="2700000" algn="tl">
                <a:srgbClr val="000000">
                  <a:alpha val="43137"/>
                </a:srgbClr>
              </a:outerShdw>
            </a:effectLst>
          </a:endParaRPr>
        </a:p>
      </dsp:txBody>
      <dsp:txXfrm>
        <a:off x="442140" y="1406014"/>
        <a:ext cx="5913274" cy="319654"/>
      </dsp:txXfrm>
    </dsp:sp>
    <dsp:sp modelId="{8BC177D5-27CF-40DB-9C75-9849006836C6}">
      <dsp:nvSpPr>
        <dsp:cNvPr id="0" name=""/>
        <dsp:cNvSpPr/>
      </dsp:nvSpPr>
      <dsp:spPr>
        <a:xfrm>
          <a:off x="0" y="2866162"/>
          <a:ext cx="8496944" cy="1001700"/>
        </a:xfrm>
        <a:prstGeom prst="rect">
          <a:avLst/>
        </a:prstGeom>
        <a:solidFill>
          <a:schemeClr val="lt1">
            <a:alpha val="90000"/>
            <a:hueOff val="0"/>
            <a:satOff val="0"/>
            <a:lumOff val="0"/>
            <a:alphaOff val="0"/>
          </a:schemeClr>
        </a:solidFill>
        <a:ln w="55000" cap="flat" cmpd="thickThin"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249936" rIns="659457"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rPr>
            <a:t>同意書第一聯</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solidFill>
                <a:schemeClr val="tx1"/>
              </a:solidFill>
              <a:effectLst/>
              <a:latin typeface="Adobe 繁黑體 Std B" pitchFamily="34" charset="-120"/>
              <a:ea typeface="Adobe 繁黑體 Std B" pitchFamily="34" charset="-120"/>
            </a:rPr>
            <a:t>背面含實習平臺截圖</a:t>
          </a:r>
          <a:r>
            <a:rPr lang="en-US" altLang="zh-TW" sz="1600" b="1" kern="1200" dirty="0">
              <a:solidFill>
                <a:schemeClr val="tx1"/>
              </a:solidFill>
              <a:effectLst/>
              <a:latin typeface="Adobe 繁黑體 Std B" pitchFamily="34" charset="-120"/>
              <a:ea typeface="Adobe 繁黑體 Std B" pitchFamily="34" charset="-120"/>
            </a:rPr>
            <a:t>)</a:t>
          </a:r>
          <a:r>
            <a:rPr lang="zh-TW" altLang="en-US" sz="1600" b="1" kern="1200" dirty="0">
              <a:effectLst/>
              <a:latin typeface="Adobe 繁黑體 Std B" pitchFamily="34" charset="-120"/>
              <a:ea typeface="Adobe 繁黑體 Std B" pitchFamily="34" charset="-120"/>
            </a:rPr>
            <a:t>請交回本處，同意書第二聯和推薦函</a:t>
          </a:r>
          <a:r>
            <a:rPr lang="en-US" altLang="zh-TW" sz="1600" b="1" kern="1200" dirty="0">
              <a:effectLst/>
              <a:latin typeface="Adobe 繁黑體 Std B" pitchFamily="34" charset="-120"/>
              <a:ea typeface="Adobe 繁黑體 Std B" pitchFamily="34" charset="-120"/>
            </a:rPr>
            <a:t>(</a:t>
          </a:r>
          <a:r>
            <a:rPr lang="zh-TW" altLang="en-US" sz="1600" b="1" kern="1200" dirty="0">
              <a:effectLst/>
              <a:latin typeface="Adobe 繁黑體 Std B" pitchFamily="34" charset="-120"/>
              <a:ea typeface="Adobe 繁黑體 Std B" pitchFamily="34" charset="-120"/>
            </a:rPr>
            <a:t>含個人基本資料表</a:t>
          </a:r>
          <a:r>
            <a:rPr lang="en-US" altLang="zh-TW" sz="1600" b="1" kern="1200" dirty="0">
              <a:effectLst/>
              <a:latin typeface="Adobe 繁黑體 Std B" pitchFamily="34" charset="-120"/>
              <a:ea typeface="Adobe 繁黑體 Std B" pitchFamily="34" charset="-120"/>
            </a:rPr>
            <a:t>)</a:t>
          </a:r>
          <a:r>
            <a:rPr lang="zh-TW" altLang="en-US" sz="1600" b="1" kern="1200" dirty="0">
              <a:effectLst/>
              <a:latin typeface="Adobe 繁黑體 Std B" pitchFamily="34" charset="-120"/>
              <a:ea typeface="Adobe 繁黑體 Std B" pitchFamily="34" charset="-120"/>
            </a:rPr>
            <a:t>由實習機構留存。（實習機構代碼</a:t>
          </a:r>
          <a:r>
            <a:rPr lang="zh-TW" altLang="en-US" sz="1600" b="1" kern="1200" dirty="0">
              <a:effectLst/>
              <a:latin typeface="Adobe 繁黑體 Std B" pitchFamily="34" charset="-120"/>
              <a:ea typeface="Adobe 繁黑體 Std B" pitchFamily="34" charset="-120"/>
              <a:hlinkClick xmlns:r="http://schemas.openxmlformats.org/officeDocument/2006/relationships" r:id="rId3"/>
            </a:rPr>
            <a:t>查詢網址</a:t>
          </a:r>
          <a:r>
            <a:rPr lang="zh-TW" altLang="en-US" sz="1600" b="1" kern="1200" dirty="0">
              <a:effectLst/>
              <a:latin typeface="Adobe 繁黑體 Std B" pitchFamily="34" charset="-120"/>
              <a:ea typeface="Adobe 繁黑體 Std B" pitchFamily="34" charset="-120"/>
            </a:rPr>
            <a:t>）</a:t>
          </a:r>
        </a:p>
      </dsp:txBody>
      <dsp:txXfrm>
        <a:off x="0" y="2866162"/>
        <a:ext cx="8496944" cy="1001700"/>
      </dsp:txXfrm>
    </dsp:sp>
    <dsp:sp modelId="{63CBAB8C-09A9-4874-9DF4-E1702C88651C}">
      <dsp:nvSpPr>
        <dsp:cNvPr id="0" name=""/>
        <dsp:cNvSpPr/>
      </dsp:nvSpPr>
      <dsp:spPr>
        <a:xfrm>
          <a:off x="424847" y="2689041"/>
          <a:ext cx="5947860" cy="354240"/>
        </a:xfrm>
        <a:prstGeom prst="roundRect">
          <a:avLst/>
        </a:prstGeom>
        <a:solidFill>
          <a:schemeClr val="accent4">
            <a:hueOff val="-2976513"/>
            <a:satOff val="17933"/>
            <a:lumOff val="1437"/>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三</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自行連絡前往實習機構簽約</a:t>
          </a:r>
        </a:p>
      </dsp:txBody>
      <dsp:txXfrm>
        <a:off x="442140" y="2706334"/>
        <a:ext cx="5913274" cy="319654"/>
      </dsp:txXfrm>
    </dsp:sp>
    <dsp:sp modelId="{8B6F666C-988C-44B0-945D-FEEC409109AE}">
      <dsp:nvSpPr>
        <dsp:cNvPr id="0" name=""/>
        <dsp:cNvSpPr/>
      </dsp:nvSpPr>
      <dsp:spPr>
        <a:xfrm>
          <a:off x="0" y="4109782"/>
          <a:ext cx="8496944" cy="1058400"/>
        </a:xfrm>
        <a:prstGeom prst="rect">
          <a:avLst/>
        </a:prstGeom>
        <a:solidFill>
          <a:schemeClr val="lt1">
            <a:alpha val="90000"/>
            <a:hueOff val="0"/>
            <a:satOff val="0"/>
            <a:lumOff val="0"/>
            <a:alphaOff val="0"/>
          </a:schemeClr>
        </a:solidFill>
        <a:ln w="55000" cap="flat" cmpd="thickThin"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9457" tIns="249936" rIns="659457"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rPr>
            <a:t>大四師培學系應屆畢業生請以班級為單位送件。</a:t>
          </a:r>
          <a:r>
            <a:rPr lang="en-US" altLang="zh-TW" sz="1200" b="1" kern="1200" dirty="0">
              <a:solidFill>
                <a:srgbClr val="FF0000"/>
              </a:solidFill>
              <a:effectLst/>
              <a:latin typeface="Adobe 繁黑體 Std B" pitchFamily="34" charset="-120"/>
              <a:ea typeface="Adobe 繁黑體 Std B" pitchFamily="34" charset="-120"/>
            </a:rPr>
            <a:t>(</a:t>
          </a:r>
          <a:r>
            <a:rPr lang="zh-TW" altLang="en-US" sz="1200" b="1" kern="1200" dirty="0">
              <a:solidFill>
                <a:srgbClr val="FF0000"/>
              </a:solidFill>
              <a:effectLst/>
              <a:latin typeface="Adobe 繁黑體 Std B" pitchFamily="34" charset="-120"/>
              <a:ea typeface="Adobe 繁黑體 Std B" pitchFamily="34" charset="-120"/>
            </a:rPr>
            <a:t>翌年</a:t>
          </a:r>
          <a:r>
            <a:rPr lang="en-US" altLang="zh-TW" sz="1200" b="1" kern="1200" dirty="0">
              <a:solidFill>
                <a:srgbClr val="FF0000"/>
              </a:solidFill>
              <a:effectLst/>
              <a:latin typeface="Adobe 繁黑體 Std B" pitchFamily="34" charset="-120"/>
              <a:ea typeface="Adobe 繁黑體 Std B" pitchFamily="34" charset="-120"/>
            </a:rPr>
            <a:t>3</a:t>
          </a:r>
          <a:r>
            <a:rPr lang="zh-TW" altLang="en-US" sz="1200" b="1" kern="1200" dirty="0">
              <a:solidFill>
                <a:srgbClr val="FF0000"/>
              </a:solidFill>
              <a:effectLst/>
              <a:latin typeface="Adobe 繁黑體 Std B" pitchFamily="34" charset="-120"/>
              <a:ea typeface="Adobe 繁黑體 Std B" pitchFamily="34" charset="-120"/>
            </a:rPr>
            <a:t>月</a:t>
          </a:r>
          <a:r>
            <a:rPr lang="en-US" altLang="zh-TW" sz="1200" b="1" kern="1200" dirty="0">
              <a:solidFill>
                <a:srgbClr val="FF0000"/>
              </a:solidFill>
              <a:effectLst/>
              <a:latin typeface="Adobe 繁黑體 Std B" pitchFamily="34" charset="-120"/>
              <a:ea typeface="Adobe 繁黑體 Std B" pitchFamily="34" charset="-120"/>
            </a:rPr>
            <a:t>31</a:t>
          </a:r>
          <a:r>
            <a:rPr lang="zh-TW" altLang="en-US" sz="1200" b="1" kern="1200" dirty="0">
              <a:solidFill>
                <a:srgbClr val="FF0000"/>
              </a:solidFill>
              <a:effectLst/>
              <a:latin typeface="Adobe 繁黑體 Std B" pitchFamily="34" charset="-120"/>
              <a:ea typeface="Adobe 繁黑體 Std B" pitchFamily="34" charset="-120"/>
            </a:rPr>
            <a:t>日截止</a:t>
          </a:r>
          <a:r>
            <a:rPr lang="en-US" altLang="zh-TW" sz="1200" b="1" kern="1200" dirty="0">
              <a:solidFill>
                <a:srgbClr val="FF0000"/>
              </a:solidFill>
              <a:effectLst/>
              <a:latin typeface="Adobe 繁黑體 Std B" pitchFamily="34" charset="-120"/>
              <a:ea typeface="Adobe 繁黑體 Std B" pitchFamily="34" charset="-120"/>
            </a:rPr>
            <a:t>)</a:t>
          </a:r>
          <a:endParaRPr lang="zh-TW" altLang="en-US" sz="1200" kern="1200" dirty="0">
            <a:solidFill>
              <a:srgbClr val="FF0000"/>
            </a:solidFill>
            <a:effectLst/>
            <a:latin typeface="Adobe 繁黑體 Std B" pitchFamily="34" charset="-120"/>
            <a:ea typeface="Adobe 繁黑體 Std B" pitchFamily="34" charset="-120"/>
          </a:endParaRPr>
        </a:p>
        <a:p>
          <a:pPr marL="171450" lvl="1" indent="-171450" algn="l" defTabSz="711200">
            <a:lnSpc>
              <a:spcPct val="90000"/>
            </a:lnSpc>
            <a:spcBef>
              <a:spcPct val="0"/>
            </a:spcBef>
            <a:spcAft>
              <a:spcPct val="15000"/>
            </a:spcAft>
            <a:buChar char="••"/>
          </a:pPr>
          <a:r>
            <a:rPr lang="zh-TW" altLang="en-US" sz="1600" b="1" kern="1200" dirty="0">
              <a:effectLst/>
              <a:latin typeface="Adobe 繁黑體 Std B" pitchFamily="34" charset="-120"/>
              <a:ea typeface="Adobe 繁黑體 Std B" pitchFamily="34" charset="-120"/>
            </a:rPr>
            <a:t>學程生、研究生、延畢生、畢業校友及推廣部學員請個別送件。</a:t>
          </a:r>
          <a:r>
            <a:rPr lang="en-US" altLang="zh-TW" sz="1200" b="1" kern="1200" dirty="0">
              <a:solidFill>
                <a:srgbClr val="FF0000"/>
              </a:solidFill>
              <a:effectLst/>
              <a:latin typeface="Adobe 繁黑體 Std B" pitchFamily="34" charset="-120"/>
              <a:ea typeface="Adobe 繁黑體 Std B" pitchFamily="34" charset="-120"/>
            </a:rPr>
            <a:t>(</a:t>
          </a:r>
          <a:r>
            <a:rPr lang="zh-TW" altLang="en-US" sz="1200" b="1" kern="1200" dirty="0">
              <a:solidFill>
                <a:srgbClr val="FF0000"/>
              </a:solidFill>
              <a:effectLst/>
              <a:latin typeface="Adobe 繁黑體 Std B" pitchFamily="34" charset="-120"/>
              <a:ea typeface="Adobe 繁黑體 Std B" pitchFamily="34" charset="-120"/>
            </a:rPr>
            <a:t>翌年</a:t>
          </a:r>
          <a:r>
            <a:rPr lang="en-US" altLang="zh-TW" sz="1200" b="1" kern="1200" dirty="0">
              <a:solidFill>
                <a:srgbClr val="FF0000"/>
              </a:solidFill>
              <a:effectLst/>
              <a:latin typeface="Adobe 繁黑體 Std B" pitchFamily="34" charset="-120"/>
              <a:ea typeface="Adobe 繁黑體 Std B" pitchFamily="34" charset="-120"/>
            </a:rPr>
            <a:t>4</a:t>
          </a:r>
          <a:r>
            <a:rPr lang="zh-TW" altLang="en-US" sz="1200" b="1" kern="1200" dirty="0">
              <a:solidFill>
                <a:srgbClr val="FF0000"/>
              </a:solidFill>
              <a:effectLst/>
              <a:latin typeface="Adobe 繁黑體 Std B" pitchFamily="34" charset="-120"/>
              <a:ea typeface="Adobe 繁黑體 Std B" pitchFamily="34" charset="-120"/>
            </a:rPr>
            <a:t>月</a:t>
          </a:r>
          <a:r>
            <a:rPr lang="en-US" altLang="zh-TW" sz="1200" b="1" kern="1200" dirty="0">
              <a:solidFill>
                <a:srgbClr val="FF0000"/>
              </a:solidFill>
              <a:effectLst/>
              <a:latin typeface="Adobe 繁黑體 Std B" pitchFamily="34" charset="-120"/>
              <a:ea typeface="Adobe 繁黑體 Std B" pitchFamily="34" charset="-120"/>
            </a:rPr>
            <a:t>30</a:t>
          </a:r>
          <a:r>
            <a:rPr lang="zh-TW" altLang="en-US" sz="1200" b="1" kern="1200" dirty="0">
              <a:solidFill>
                <a:srgbClr val="FF0000"/>
              </a:solidFill>
              <a:effectLst/>
              <a:latin typeface="Adobe 繁黑體 Std B" pitchFamily="34" charset="-120"/>
              <a:ea typeface="Adobe 繁黑體 Std B" pitchFamily="34" charset="-120"/>
            </a:rPr>
            <a:t>日截止</a:t>
          </a:r>
          <a:r>
            <a:rPr lang="en-US" altLang="zh-TW" sz="1200" b="1" kern="1200" dirty="0">
              <a:solidFill>
                <a:srgbClr val="FF0000"/>
              </a:solidFill>
              <a:effectLst/>
              <a:latin typeface="Adobe 繁黑體 Std B" pitchFamily="34" charset="-120"/>
              <a:ea typeface="Adobe 繁黑體 Std B" pitchFamily="34" charset="-120"/>
            </a:rPr>
            <a:t>)</a:t>
          </a:r>
          <a:endParaRPr lang="zh-TW" altLang="en-US" sz="1200" kern="1200" dirty="0">
            <a:solidFill>
              <a:srgbClr val="FF0000"/>
            </a:solidFill>
            <a:effectLst/>
            <a:latin typeface="Adobe 繁黑體 Std B" pitchFamily="34" charset="-120"/>
            <a:ea typeface="Adobe 繁黑體 Std B" pitchFamily="34" charset="-120"/>
          </a:endParaRPr>
        </a:p>
      </dsp:txBody>
      <dsp:txXfrm>
        <a:off x="0" y="4109782"/>
        <a:ext cx="8496944" cy="1058400"/>
      </dsp:txXfrm>
    </dsp:sp>
    <dsp:sp modelId="{1B8233DC-FB01-40CA-BD74-56DD1422DB08}">
      <dsp:nvSpPr>
        <dsp:cNvPr id="0" name=""/>
        <dsp:cNvSpPr/>
      </dsp:nvSpPr>
      <dsp:spPr>
        <a:xfrm>
          <a:off x="424847" y="3932662"/>
          <a:ext cx="5947860" cy="354240"/>
        </a:xfrm>
        <a:prstGeom prst="roundRect">
          <a:avLst/>
        </a:prstGeom>
        <a:solidFill>
          <a:schemeClr val="accent4">
            <a:hueOff val="-4464770"/>
            <a:satOff val="26899"/>
            <a:lumOff val="2156"/>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889000">
            <a:lnSpc>
              <a:spcPct val="90000"/>
            </a:lnSpc>
            <a:spcBef>
              <a:spcPct val="0"/>
            </a:spcBef>
            <a:spcAft>
              <a:spcPct val="35000"/>
            </a:spcAft>
          </a:pP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四</a:t>
          </a:r>
          <a:r>
            <a:rPr lang="en-US" altLang="zh-TW" sz="2000" b="1" kern="1200" dirty="0">
              <a:effectLst>
                <a:outerShdw blurRad="38100" dist="38100" dir="2700000" algn="tl">
                  <a:srgbClr val="000000">
                    <a:alpha val="43137"/>
                  </a:srgbClr>
                </a:outerShdw>
              </a:effectLst>
            </a:rPr>
            <a:t>)</a:t>
          </a:r>
          <a:r>
            <a:rPr lang="zh-TW" altLang="en-US" sz="2000" b="1" kern="1200" dirty="0">
              <a:effectLst>
                <a:outerShdw blurRad="38100" dist="38100" dir="2700000" algn="tl">
                  <a:srgbClr val="000000">
                    <a:alpha val="43137"/>
                  </a:srgbClr>
                </a:outerShdw>
              </a:effectLst>
            </a:rPr>
            <a:t>送件至師培處審核實習資格</a:t>
          </a:r>
          <a:endParaRPr lang="en-US" altLang="zh-TW" sz="2000" b="1" kern="1200" dirty="0">
            <a:effectLst>
              <a:outerShdw blurRad="38100" dist="38100" dir="2700000" algn="tl">
                <a:srgbClr val="000000">
                  <a:alpha val="43137"/>
                </a:srgbClr>
              </a:outerShdw>
            </a:effectLst>
          </a:endParaRPr>
        </a:p>
      </dsp:txBody>
      <dsp:txXfrm>
        <a:off x="442140" y="3949955"/>
        <a:ext cx="5913274"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4434998" cy="354965"/>
          </a:xfrm>
          <a:prstGeom prst="rect">
            <a:avLst/>
          </a:prstGeom>
        </p:spPr>
        <p:txBody>
          <a:bodyPr vert="horz" lIns="94640" tIns="47320" rIns="94640" bIns="47320" rtlCol="0"/>
          <a:lstStyle>
            <a:lvl1pPr algn="l">
              <a:defRPr sz="1200"/>
            </a:lvl1pPr>
          </a:lstStyle>
          <a:p>
            <a:endParaRPr lang="zh-TW" altLang="en-US"/>
          </a:p>
        </p:txBody>
      </p:sp>
      <p:sp>
        <p:nvSpPr>
          <p:cNvPr id="3" name="日期版面配置區 2"/>
          <p:cNvSpPr>
            <a:spLocks noGrp="1"/>
          </p:cNvSpPr>
          <p:nvPr>
            <p:ph type="dt" sz="quarter" idx="1"/>
          </p:nvPr>
        </p:nvSpPr>
        <p:spPr>
          <a:xfrm>
            <a:off x="5797246" y="0"/>
            <a:ext cx="4434998" cy="354965"/>
          </a:xfrm>
          <a:prstGeom prst="rect">
            <a:avLst/>
          </a:prstGeom>
        </p:spPr>
        <p:txBody>
          <a:bodyPr vert="horz" lIns="94640" tIns="47320" rIns="94640" bIns="47320" rtlCol="0"/>
          <a:lstStyle>
            <a:lvl1pPr algn="r">
              <a:defRPr sz="1200"/>
            </a:lvl1pPr>
          </a:lstStyle>
          <a:p>
            <a:fld id="{3296BAB4-A6E6-4783-B255-249675BD49CD}" type="datetimeFigureOut">
              <a:rPr lang="zh-TW" altLang="en-US" smtClean="0"/>
              <a:t>2024/10/8</a:t>
            </a:fld>
            <a:endParaRPr lang="zh-TW" altLang="en-US"/>
          </a:p>
        </p:txBody>
      </p:sp>
      <p:sp>
        <p:nvSpPr>
          <p:cNvPr id="4" name="頁尾版面配置區 3"/>
          <p:cNvSpPr>
            <a:spLocks noGrp="1"/>
          </p:cNvSpPr>
          <p:nvPr>
            <p:ph type="ftr" sz="quarter" idx="2"/>
          </p:nvPr>
        </p:nvSpPr>
        <p:spPr>
          <a:xfrm>
            <a:off x="0" y="6743103"/>
            <a:ext cx="4434998" cy="354965"/>
          </a:xfrm>
          <a:prstGeom prst="rect">
            <a:avLst/>
          </a:prstGeom>
        </p:spPr>
        <p:txBody>
          <a:bodyPr vert="horz" lIns="94640" tIns="47320" rIns="94640" bIns="473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5797246" y="6743103"/>
            <a:ext cx="4434998" cy="354965"/>
          </a:xfrm>
          <a:prstGeom prst="rect">
            <a:avLst/>
          </a:prstGeom>
        </p:spPr>
        <p:txBody>
          <a:bodyPr vert="horz" lIns="94640" tIns="47320" rIns="94640" bIns="47320" rtlCol="0" anchor="b"/>
          <a:lstStyle>
            <a:lvl1pPr algn="r">
              <a:defRPr sz="1200"/>
            </a:lvl1pPr>
          </a:lstStyle>
          <a:p>
            <a:fld id="{38BD1456-7637-41E5-9EE3-9DE9E2EED932}" type="slidenum">
              <a:rPr lang="zh-TW" altLang="en-US" smtClean="0"/>
              <a:t>‹#›</a:t>
            </a:fld>
            <a:endParaRPr lang="zh-TW" altLang="en-US"/>
          </a:p>
        </p:txBody>
      </p:sp>
    </p:spTree>
    <p:extLst>
      <p:ext uri="{BB962C8B-B14F-4D97-AF65-F5344CB8AC3E}">
        <p14:creationId xmlns:p14="http://schemas.microsoft.com/office/powerpoint/2010/main" val="2814538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4434998" cy="354965"/>
          </a:xfrm>
          <a:prstGeom prst="rect">
            <a:avLst/>
          </a:prstGeom>
        </p:spPr>
        <p:txBody>
          <a:bodyPr vert="horz" lIns="94640" tIns="47320" rIns="94640" bIns="47320" rtlCol="0"/>
          <a:lstStyle>
            <a:lvl1pPr algn="l">
              <a:defRPr sz="1200"/>
            </a:lvl1pPr>
          </a:lstStyle>
          <a:p>
            <a:endParaRPr lang="zh-TW" altLang="en-US"/>
          </a:p>
        </p:txBody>
      </p:sp>
      <p:sp>
        <p:nvSpPr>
          <p:cNvPr id="3" name="日期版面配置區 2"/>
          <p:cNvSpPr>
            <a:spLocks noGrp="1"/>
          </p:cNvSpPr>
          <p:nvPr>
            <p:ph type="dt" idx="1"/>
          </p:nvPr>
        </p:nvSpPr>
        <p:spPr>
          <a:xfrm>
            <a:off x="5797246" y="0"/>
            <a:ext cx="4434998" cy="354965"/>
          </a:xfrm>
          <a:prstGeom prst="rect">
            <a:avLst/>
          </a:prstGeom>
        </p:spPr>
        <p:txBody>
          <a:bodyPr vert="horz" lIns="94640" tIns="47320" rIns="94640" bIns="47320" rtlCol="0"/>
          <a:lstStyle>
            <a:lvl1pPr algn="r">
              <a:defRPr sz="1200"/>
            </a:lvl1pPr>
          </a:lstStyle>
          <a:p>
            <a:fld id="{56F7F4CB-8AA1-41A7-BB34-129AC0815A24}" type="datetimeFigureOut">
              <a:rPr lang="zh-TW" altLang="en-US" smtClean="0"/>
              <a:t>2024/10/8</a:t>
            </a:fld>
            <a:endParaRPr lang="zh-TW" altLang="en-US"/>
          </a:p>
        </p:txBody>
      </p:sp>
      <p:sp>
        <p:nvSpPr>
          <p:cNvPr id="4" name="投影片圖像版面配置區 3"/>
          <p:cNvSpPr>
            <a:spLocks noGrp="1" noRot="1" noChangeAspect="1"/>
          </p:cNvSpPr>
          <p:nvPr>
            <p:ph type="sldImg" idx="2"/>
          </p:nvPr>
        </p:nvSpPr>
        <p:spPr>
          <a:xfrm>
            <a:off x="3343275" y="533400"/>
            <a:ext cx="3548063" cy="2662238"/>
          </a:xfrm>
          <a:prstGeom prst="rect">
            <a:avLst/>
          </a:prstGeom>
          <a:noFill/>
          <a:ln w="12700">
            <a:solidFill>
              <a:prstClr val="black"/>
            </a:solidFill>
          </a:ln>
        </p:spPr>
        <p:txBody>
          <a:bodyPr vert="horz" lIns="94640" tIns="47320" rIns="94640" bIns="47320" rtlCol="0" anchor="ctr"/>
          <a:lstStyle/>
          <a:p>
            <a:endParaRPr lang="zh-TW" altLang="en-US"/>
          </a:p>
        </p:txBody>
      </p:sp>
      <p:sp>
        <p:nvSpPr>
          <p:cNvPr id="5" name="備忘稿版面配置區 4"/>
          <p:cNvSpPr>
            <a:spLocks noGrp="1"/>
          </p:cNvSpPr>
          <p:nvPr>
            <p:ph type="body" sz="quarter" idx="3"/>
          </p:nvPr>
        </p:nvSpPr>
        <p:spPr>
          <a:xfrm>
            <a:off x="1023462" y="3372168"/>
            <a:ext cx="8187690" cy="3194685"/>
          </a:xfrm>
          <a:prstGeom prst="rect">
            <a:avLst/>
          </a:prstGeom>
        </p:spPr>
        <p:txBody>
          <a:bodyPr vert="horz" lIns="94640" tIns="47320" rIns="94640" bIns="473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6743103"/>
            <a:ext cx="4434998" cy="354965"/>
          </a:xfrm>
          <a:prstGeom prst="rect">
            <a:avLst/>
          </a:prstGeom>
        </p:spPr>
        <p:txBody>
          <a:bodyPr vert="horz" lIns="94640" tIns="47320" rIns="94640" bIns="473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5797246" y="6743103"/>
            <a:ext cx="4434998" cy="354965"/>
          </a:xfrm>
          <a:prstGeom prst="rect">
            <a:avLst/>
          </a:prstGeom>
        </p:spPr>
        <p:txBody>
          <a:bodyPr vert="horz" lIns="94640" tIns="47320" rIns="94640" bIns="47320" rtlCol="0" anchor="b"/>
          <a:lstStyle>
            <a:lvl1pPr algn="r">
              <a:defRPr sz="1200"/>
            </a:lvl1pPr>
          </a:lstStyle>
          <a:p>
            <a:fld id="{D54D29C0-92AE-4F26-88DC-613E1E3279EF}" type="slidenum">
              <a:rPr lang="zh-TW" altLang="en-US" smtClean="0"/>
              <a:t>‹#›</a:t>
            </a:fld>
            <a:endParaRPr lang="zh-TW" altLang="en-US"/>
          </a:p>
        </p:txBody>
      </p:sp>
    </p:spTree>
    <p:extLst>
      <p:ext uri="{BB962C8B-B14F-4D97-AF65-F5344CB8AC3E}">
        <p14:creationId xmlns:p14="http://schemas.microsoft.com/office/powerpoint/2010/main" val="913549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54D29C0-92AE-4F26-88DC-613E1E3279EF}" type="slidenum">
              <a:rPr lang="zh-TW" altLang="en-US" smtClean="0"/>
              <a:t>4</a:t>
            </a:fld>
            <a:endParaRPr lang="zh-TW" altLang="en-US"/>
          </a:p>
        </p:txBody>
      </p:sp>
    </p:spTree>
    <p:extLst>
      <p:ext uri="{BB962C8B-B14F-4D97-AF65-F5344CB8AC3E}">
        <p14:creationId xmlns:p14="http://schemas.microsoft.com/office/powerpoint/2010/main" val="42636907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標題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TW" altLang="en-US"/>
              <a:t>按一下以編輯母片標題樣式</a:t>
            </a:r>
            <a:endParaRPr kumimoji="0" lang="en-US"/>
          </a:p>
        </p:txBody>
      </p:sp>
      <p:sp>
        <p:nvSpPr>
          <p:cNvPr id="17" name="副標題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a:t>按一下以編輯母片副標題樣式</a:t>
            </a:r>
            <a:endParaRPr kumimoji="0" lang="en-US"/>
          </a:p>
        </p:txBody>
      </p:sp>
      <p:grpSp>
        <p:nvGrpSpPr>
          <p:cNvPr id="2" name="群組 1"/>
          <p:cNvGrpSpPr/>
          <p:nvPr/>
        </p:nvGrpSpPr>
        <p:grpSpPr>
          <a:xfrm>
            <a:off x="-3765" y="4953000"/>
            <a:ext cx="9147765" cy="1912088"/>
            <a:chOff x="-3765" y="4832896"/>
            <a:chExt cx="9147765" cy="2032192"/>
          </a:xfrm>
        </p:grpSpPr>
        <p:sp>
          <p:nvSpPr>
            <p:cNvPr id="7" name="手繪多邊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手繪多邊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手繪多邊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線接點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版面配置區 29"/>
          <p:cNvSpPr>
            <a:spLocks noGrp="1"/>
          </p:cNvSpPr>
          <p:nvPr>
            <p:ph type="dt" sz="half" idx="10"/>
          </p:nvPr>
        </p:nvSpPr>
        <p:spPr/>
        <p:txBody>
          <a:bodyPr/>
          <a:lstStyle>
            <a:lvl1pPr>
              <a:defRPr>
                <a:solidFill>
                  <a:srgbClr val="FFFFFF"/>
                </a:solidFill>
              </a:defRPr>
            </a:lvl1pPr>
            <a:extLst/>
          </a:lstStyle>
          <a:p>
            <a:fld id="{2233C54B-C477-479E-88E6-3138C184205E}" type="datetime1">
              <a:rPr lang="zh-TW" altLang="en-US" smtClean="0"/>
              <a:t>2024/10/8</a:t>
            </a:fld>
            <a:endParaRPr lang="zh-TW" altLang="en-US"/>
          </a:p>
        </p:txBody>
      </p:sp>
      <p:sp>
        <p:nvSpPr>
          <p:cNvPr id="19" name="頁尾版面配置區 18"/>
          <p:cNvSpPr>
            <a:spLocks noGrp="1"/>
          </p:cNvSpPr>
          <p:nvPr>
            <p:ph type="ftr" sz="quarter" idx="11"/>
          </p:nvPr>
        </p:nvSpPr>
        <p:spPr/>
        <p:txBody>
          <a:bodyPr/>
          <a:lstStyle>
            <a:lvl1pPr>
              <a:defRPr>
                <a:solidFill>
                  <a:schemeClr val="accent1">
                    <a:tint val="20000"/>
                  </a:schemeClr>
                </a:solidFill>
              </a:defRPr>
            </a:lvl1pPr>
            <a:extLst/>
          </a:lstStyle>
          <a:p>
            <a:endParaRPr lang="zh-TW" altLang="en-US"/>
          </a:p>
        </p:txBody>
      </p:sp>
      <p:sp>
        <p:nvSpPr>
          <p:cNvPr id="27" name="投影片編號版面配置區 26"/>
          <p:cNvSpPr>
            <a:spLocks noGrp="1"/>
          </p:cNvSpPr>
          <p:nvPr>
            <p:ph type="sldNum" sz="quarter" idx="12"/>
          </p:nvPr>
        </p:nvSpPr>
        <p:spPr/>
        <p:txBody>
          <a:bodyPr/>
          <a:lstStyle>
            <a:lvl1pPr>
              <a:defRPr>
                <a:solidFill>
                  <a:srgbClr val="FFFFFF"/>
                </a:solidFill>
              </a:defRPr>
            </a:lvl1pPr>
            <a:extLst/>
          </a:lstStyle>
          <a:p>
            <a:fld id="{73DA0BB7-265A-403C-9275-D587AB510EDC}"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fld id="{E1F68336-7D14-4AFA-B70C-729E80C5E305}" type="datetime1">
              <a:rPr lang="zh-TW" altLang="en-US" smtClean="0"/>
              <a:t>2024/10/8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7" name="標題 6"/>
          <p:cNvSpPr>
            <a:spLocks noGrp="1"/>
          </p:cNvSpPr>
          <p:nvPr>
            <p:ph type="title"/>
          </p:nvPr>
        </p:nvSpPr>
        <p:spPr/>
        <p:txBody>
          <a:bodyPr rtlCol="0"/>
          <a:lstStyle/>
          <a:p>
            <a:r>
              <a:rPr kumimoji="0" lang="zh-TW" altLang="en-US"/>
              <a:t>按一下以編輯母片標題樣式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Ref idx="1002">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a:t>按一下以編輯母片文字樣式</a:t>
            </a:r>
          </a:p>
        </p:txBody>
      </p:sp>
      <p:sp>
        <p:nvSpPr>
          <p:cNvPr id="4" name="日期版面配置區 3"/>
          <p:cNvSpPr>
            <a:spLocks noGrp="1"/>
          </p:cNvSpPr>
          <p:nvPr>
            <p:ph type="dt" sz="half" idx="10"/>
          </p:nvPr>
        </p:nvSpPr>
        <p:spPr/>
        <p:txBody>
          <a:bodyPr/>
          <a:lstStyle/>
          <a:p>
            <a:fld id="{745FFD5A-19B5-4C35-B05C-55A9151397A5}" type="datetime1">
              <a:rPr lang="zh-TW" altLang="en-US" smtClean="0"/>
              <a:t>2024/10/8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7" name="＞形箭號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形箭號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Ref idx="1002">
        <a:schemeClr val="bg1"/>
      </p:bgRef>
    </p:bg>
    <p:spTree>
      <p:nvGrpSpPr>
        <p:cNvPr id="1" name=""/>
        <p:cNvGrpSpPr/>
        <p:nvPr/>
      </p:nvGrpSpPr>
      <p:grpSpPr>
        <a:xfrm>
          <a:off x="0" y="0"/>
          <a:ext cx="0" cy="0"/>
          <a:chOff x="0" y="0"/>
          <a:chExt cx="0" cy="0"/>
        </a:xfrm>
      </p:grpSpPr>
      <p:sp>
        <p:nvSpPr>
          <p:cNvPr id="3" name="內容版面配置區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內容版面配置區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fld id="{B1D62CE7-E9D2-4F99-B36A-116B2328791F}" type="datetime1">
              <a:rPr lang="zh-TW" altLang="en-US" smtClean="0"/>
              <a:t>2024/10/8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8" name="標題 7"/>
          <p:cNvSpPr>
            <a:spLocks noGrp="1"/>
          </p:cNvSpPr>
          <p:nvPr>
            <p:ph type="title"/>
          </p:nvPr>
        </p:nvSpPr>
        <p:spPr/>
        <p:txBody>
          <a:bodyPr rtlCol="0"/>
          <a:lstStyle/>
          <a:p>
            <a:r>
              <a:rPr kumimoji="0" lang="zh-TW" altLang="en-US"/>
              <a:t>按一下以編輯母片標題樣式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bg>
      <p:bgRef idx="1003">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8229600" cy="1143000"/>
          </a:xfrm>
        </p:spPr>
        <p:txBody>
          <a:bodyPr anchor="ctr"/>
          <a:lstStyle>
            <a:lvl1pPr>
              <a:defRPr/>
            </a:lvl1pPr>
            <a:extLst/>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a:t>按一下以編輯母片文字樣式</a:t>
            </a:r>
          </a:p>
        </p:txBody>
      </p:sp>
      <p:sp>
        <p:nvSpPr>
          <p:cNvPr id="4" name="文字版面配置區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a:t>按一下以編輯母片文字樣式</a:t>
            </a:r>
          </a:p>
        </p:txBody>
      </p:sp>
      <p:sp>
        <p:nvSpPr>
          <p:cNvPr id="5" name="內容版面配置區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6" name="內容版面配置區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7" name="日期版面配置區 6"/>
          <p:cNvSpPr>
            <a:spLocks noGrp="1"/>
          </p:cNvSpPr>
          <p:nvPr>
            <p:ph type="dt" sz="half" idx="10"/>
          </p:nvPr>
        </p:nvSpPr>
        <p:spPr/>
        <p:txBody>
          <a:bodyPr/>
          <a:lstStyle/>
          <a:p>
            <a:fld id="{710205DF-B0E3-4227-86C6-B4D6F07DAE73}" type="datetime1">
              <a:rPr lang="zh-TW" altLang="en-US" smtClean="0"/>
              <a:t>2024/10/8</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Ref idx="1002">
        <a:schemeClr val="bg1"/>
      </p:bgRef>
    </p:bg>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D084FF9F-9161-4E71-AE79-096681CE0348}" type="datetime1">
              <a:rPr lang="zh-TW" altLang="en-US" smtClean="0"/>
              <a:t>2024/10/8</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6" name="標題 5"/>
          <p:cNvSpPr>
            <a:spLocks noGrp="1"/>
          </p:cNvSpPr>
          <p:nvPr>
            <p:ph type="title"/>
          </p:nvPr>
        </p:nvSpPr>
        <p:spPr/>
        <p:txBody>
          <a:bodyPr rtlCol="0"/>
          <a:lstStyle/>
          <a:p>
            <a:r>
              <a:rPr kumimoji="0" lang="zh-TW" altLang="en-US"/>
              <a:t>按一下以編輯母片標題樣式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53FA3BC-B79E-4F27-B5F7-0AA505AD5B29}" type="datetime1">
              <a:rPr lang="zh-TW" altLang="en-US" smtClean="0"/>
              <a:t>2024/10/8</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3">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TW" altLang="en-US"/>
              <a:t>按一下以編輯母片標題樣式</a:t>
            </a:r>
            <a:endParaRPr kumimoji="0" lang="en-US"/>
          </a:p>
        </p:txBody>
      </p:sp>
      <p:sp>
        <p:nvSpPr>
          <p:cNvPr id="3" name="文字版面配置區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TW" altLang="en-US"/>
              <a:t>按一下以編輯母片文字樣式</a:t>
            </a:r>
          </a:p>
        </p:txBody>
      </p:sp>
      <p:sp>
        <p:nvSpPr>
          <p:cNvPr id="4" name="內容版面配置區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a:xfrm>
            <a:off x="6727032" y="6407944"/>
            <a:ext cx="1920240" cy="365760"/>
          </a:xfrm>
        </p:spPr>
        <p:txBody>
          <a:bodyPr/>
          <a:lstStyle/>
          <a:p>
            <a:fld id="{4F009E75-F169-4F26-B395-7BC3DC0E8FC3}" type="datetime1">
              <a:rPr lang="zh-TW" altLang="en-US" smtClean="0"/>
              <a:t>2024/10/8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2">
        <a:schemeClr val="bg1"/>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TW" altLang="en-US"/>
              <a:t>按一下以編輯母片文字樣式</a:t>
            </a:r>
          </a:p>
        </p:txBody>
      </p:sp>
      <p:sp>
        <p:nvSpPr>
          <p:cNvPr id="3" name="圖片版面配置區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TW" altLang="en-US"/>
              <a:t>按一下圖示以新增圖片</a:t>
            </a:r>
            <a:endParaRPr kumimoji="0" lang="en-US" dirty="0"/>
          </a:p>
        </p:txBody>
      </p:sp>
      <p:sp>
        <p:nvSpPr>
          <p:cNvPr id="5" name="日期版面配置區 4"/>
          <p:cNvSpPr>
            <a:spLocks noGrp="1"/>
          </p:cNvSpPr>
          <p:nvPr>
            <p:ph type="dt" sz="half" idx="10"/>
          </p:nvPr>
        </p:nvSpPr>
        <p:spPr/>
        <p:txBody>
          <a:bodyPr/>
          <a:lstStyle>
            <a:lvl1pPr>
              <a:defRPr>
                <a:solidFill>
                  <a:schemeClr val="tx1"/>
                </a:solidFill>
              </a:defRPr>
            </a:lvl1pPr>
            <a:extLst/>
          </a:lstStyle>
          <a:p>
            <a:fld id="{A0C2CA65-53C7-404D-87D6-E77404AC0197}" type="datetime1">
              <a:rPr lang="zh-TW" altLang="en-US" smtClean="0"/>
              <a:t>2024/10/8</a:t>
            </a:fld>
            <a:endParaRPr lang="zh-TW" altLang="en-US"/>
          </a:p>
        </p:txBody>
      </p:sp>
      <p:sp>
        <p:nvSpPr>
          <p:cNvPr id="6" name="頁尾版面配置區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zh-TW" altLang="en-US"/>
          </a:p>
        </p:txBody>
      </p:sp>
      <p:sp>
        <p:nvSpPr>
          <p:cNvPr id="7" name="投影片編號版面配置區 6"/>
          <p:cNvSpPr>
            <a:spLocks noGrp="1"/>
          </p:cNvSpPr>
          <p:nvPr>
            <p:ph type="sldNum" sz="quarter" idx="12"/>
          </p:nvPr>
        </p:nvSpPr>
        <p:spPr/>
        <p:txBody>
          <a:bodyPr/>
          <a:lstStyle>
            <a:lvl1pPr>
              <a:defRPr>
                <a:solidFill>
                  <a:schemeClr val="tx1"/>
                </a:solidFill>
              </a:defRPr>
            </a:lvl1pPr>
            <a:extLst/>
          </a:lstStyle>
          <a:p>
            <a:fld id="{73DA0BB7-265A-403C-9275-D587AB510EDC}" type="slidenum">
              <a:rPr lang="zh-TW" altLang="en-US" smtClean="0"/>
              <a:t>‹#›</a:t>
            </a:fld>
            <a:endParaRPr lang="zh-TW" altLang="en-US"/>
          </a:p>
        </p:txBody>
      </p:sp>
      <p:sp>
        <p:nvSpPr>
          <p:cNvPr id="2" name="標題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TW" altLang="en-US"/>
              <a:t>按一下以編輯母片標題樣式</a:t>
            </a:r>
            <a:endParaRPr kumimoji="0" lang="en-US"/>
          </a:p>
        </p:txBody>
      </p:sp>
      <p:sp>
        <p:nvSpPr>
          <p:cNvPr id="8" name="手繪多邊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手繪多邊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線接點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形箭號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形箭號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a:xfrm>
            <a:off x="457200" y="1481329"/>
            <a:ext cx="8229600" cy="4386071"/>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fld id="{34B3A7C7-8290-4B05-857E-0BE96F721BF6}" type="datetime1">
              <a:rPr lang="zh-TW" altLang="en-US" smtClean="0"/>
              <a:t>2024/10/8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44013" y="274640"/>
            <a:ext cx="1777470" cy="5592761"/>
          </a:xfrm>
        </p:spPr>
        <p:txBody>
          <a:bodyPr vert="eaVert"/>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a:xfrm>
            <a:off x="457200" y="274641"/>
            <a:ext cx="6324600" cy="5592760"/>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fld id="{6FC46D87-3533-4345-BFD9-1B1C571D07B4}" type="datetime1">
              <a:rPr lang="zh-TW" altLang="en-US" smtClean="0"/>
              <a:t>2024/10/8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手繪多邊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手繪多邊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線接點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標題版面配置區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TW" altLang="en-US"/>
              <a:t>按一下以編輯母片標題樣式</a:t>
            </a:r>
            <a:endParaRPr kumimoji="0" lang="en-US"/>
          </a:p>
        </p:txBody>
      </p:sp>
      <p:sp>
        <p:nvSpPr>
          <p:cNvPr id="30" name="文字版面配置區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TW" altLang="en-US"/>
              <a:t>按一下以編輯母片文字樣式</a:t>
            </a:r>
          </a:p>
          <a:p>
            <a:pPr lvl="1" eaLnBrk="1" latinLnBrk="0" hangingPunct="1"/>
            <a:r>
              <a:rPr kumimoji="0" lang="zh-TW" altLang="en-US"/>
              <a:t>第二層</a:t>
            </a:r>
          </a:p>
          <a:p>
            <a:pPr lvl="2" eaLnBrk="1" latinLnBrk="0" hangingPunct="1"/>
            <a:r>
              <a:rPr kumimoji="0" lang="zh-TW" altLang="en-US"/>
              <a:t>第三層</a:t>
            </a:r>
          </a:p>
          <a:p>
            <a:pPr lvl="3" eaLnBrk="1" latinLnBrk="0" hangingPunct="1"/>
            <a:r>
              <a:rPr kumimoji="0" lang="zh-TW" altLang="en-US"/>
              <a:t>第四層</a:t>
            </a:r>
          </a:p>
          <a:p>
            <a:pPr lvl="4" eaLnBrk="1" latinLnBrk="0" hangingPunct="1"/>
            <a:r>
              <a:rPr kumimoji="0" lang="zh-TW" altLang="en-US"/>
              <a:t>第五層</a:t>
            </a:r>
            <a:endParaRPr kumimoji="0" lang="en-US"/>
          </a:p>
        </p:txBody>
      </p:sp>
      <p:sp>
        <p:nvSpPr>
          <p:cNvPr id="10" name="日期版面配置區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6A19C1B-883E-44E6-BA1A-9AA404958E1A}" type="datetime1">
              <a:rPr lang="zh-TW" altLang="en-US" smtClean="0"/>
              <a:t>2024/10/8</a:t>
            </a:fld>
            <a:endParaRPr lang="zh-TW" altLang="en-US"/>
          </a:p>
        </p:txBody>
      </p:sp>
      <p:sp>
        <p:nvSpPr>
          <p:cNvPr id="22" name="頁尾版面配置區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zh-TW" altLang="en-US"/>
          </a:p>
        </p:txBody>
      </p:sp>
      <p:sp>
        <p:nvSpPr>
          <p:cNvPr id="18" name="投影片編號版面配置區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3DA0BB7-265A-403C-9275-D587AB510EDC}"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eii.ncue.edu.tw/index.aspx"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ii.ncue.edu.tw/Apps/Sys/OrgList.aspx?a=retutnfunctionucOrgList&amp;"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ii.ncue.edu.tw/Apps/Sys/OrgList.aspx?a=retutnfunctionucOrgList&amp;"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ii.ncue.edu.tw/Apps/Sys/OrgList.aspx?a=retutnfunctionucOrgList&amp;"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ii.ncue.edu.tw/Apps/Sys/OrgList.aspx?a=retutnfunctionucOrgList&amp;"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forms.gle/dtGbcvTuAzAVpJnm6"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forms.gle/5Fyu8U9SrSr1Dx5L8"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tecs2020.ntcu.edu.tw/front/down/12345/1234513/archive.php?ID=bnRjdV90ZWNzJjEyMzQ1MT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tqa.rcpet.edu.tw/"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tqa.rcpet.edu.tw/" TargetMode="External"/><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3" Type="http://schemas.openxmlformats.org/officeDocument/2006/relationships/image" Target="../media/image39.jpeg"/><Relationship Id="rId7" Type="http://schemas.openxmlformats.org/officeDocument/2006/relationships/image" Target="../media/image43.png"/><Relationship Id="rId12" Type="http://schemas.openxmlformats.org/officeDocument/2006/relationships/image" Target="../media/image48.jpe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png"/><Relationship Id="rId9"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16024" y="2348880"/>
            <a:ext cx="7772400" cy="1829761"/>
          </a:xfrm>
        </p:spPr>
        <p:txBody>
          <a:bodyPr anchor="ctr">
            <a:noAutofit/>
          </a:bodyPr>
          <a:lstStyle/>
          <a:p>
            <a:pPr algn="ctr"/>
            <a:r>
              <a:rPr lang="zh-TW" altLang="en-US" sz="5400" dirty="0">
                <a:latin typeface="+mj-ea"/>
              </a:rPr>
              <a:t>國立臺中教育大學</a:t>
            </a:r>
            <a:r>
              <a:rPr lang="en-US" altLang="zh-TW" sz="5400" dirty="0">
                <a:latin typeface="+mj-ea"/>
              </a:rPr>
              <a:t/>
            </a:r>
            <a:br>
              <a:rPr lang="en-US" altLang="zh-TW" sz="5400" dirty="0">
                <a:latin typeface="+mj-ea"/>
              </a:rPr>
            </a:br>
            <a:r>
              <a:rPr lang="zh-TW" altLang="en-US" sz="5400" dirty="0">
                <a:latin typeface="+mj-ea"/>
              </a:rPr>
              <a:t>半年全時教育實習</a:t>
            </a:r>
            <a:r>
              <a:rPr lang="en-US" altLang="zh-TW" sz="5400" dirty="0">
                <a:latin typeface="+mj-ea"/>
              </a:rPr>
              <a:t/>
            </a:r>
            <a:br>
              <a:rPr lang="en-US" altLang="zh-TW" sz="5400" dirty="0">
                <a:latin typeface="+mj-ea"/>
              </a:rPr>
            </a:br>
            <a:r>
              <a:rPr lang="zh-TW" altLang="en-US" sz="5400" dirty="0">
                <a:latin typeface="+mj-ea"/>
              </a:rPr>
              <a:t>申請流程</a:t>
            </a:r>
            <a:r>
              <a:rPr lang="en-US" altLang="zh-TW" sz="5400" dirty="0">
                <a:latin typeface="+mj-ea"/>
              </a:rPr>
              <a:t/>
            </a:r>
            <a:br>
              <a:rPr lang="en-US" altLang="zh-TW" sz="5400" dirty="0">
                <a:latin typeface="+mj-ea"/>
              </a:rPr>
            </a:br>
            <a:r>
              <a:rPr lang="en-US" altLang="zh-TW" sz="4000" dirty="0">
                <a:effectLst>
                  <a:outerShdw blurRad="38100" dist="38100" dir="2700000" algn="tl">
                    <a:srgbClr val="000000">
                      <a:alpha val="43137"/>
                    </a:srgbClr>
                  </a:outerShdw>
                </a:effectLst>
              </a:rPr>
              <a:t>(</a:t>
            </a:r>
            <a:r>
              <a:rPr lang="zh-TW" altLang="en-US" sz="4000" dirty="0">
                <a:effectLst>
                  <a:outerShdw blurRad="38100" dist="38100" dir="2700000" algn="tl">
                    <a:srgbClr val="000000">
                      <a:alpha val="43137"/>
                    </a:srgbClr>
                  </a:outerShdw>
                </a:effectLst>
              </a:rPr>
              <a:t>含暫准報名教師資格考試流程</a:t>
            </a:r>
            <a:r>
              <a:rPr lang="en-US" altLang="zh-TW" sz="4000" dirty="0">
                <a:effectLst>
                  <a:outerShdw blurRad="38100" dist="38100" dir="2700000" algn="tl">
                    <a:srgbClr val="000000">
                      <a:alpha val="43137"/>
                    </a:srgbClr>
                  </a:outerShdw>
                </a:effectLst>
              </a:rPr>
              <a:t>)</a:t>
            </a:r>
            <a:endParaRPr lang="zh-TW" altLang="en-US" sz="4000" dirty="0">
              <a:latin typeface="+mj-ea"/>
            </a:endParaRPr>
          </a:p>
        </p:txBody>
      </p:sp>
      <p:pic>
        <p:nvPicPr>
          <p:cNvPr id="1026" name="Picture 2" descr="D:\Google雲端硬碟\師培處105\格式A-校徽、logo、電子章\圖片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29288"/>
            <a:ext cx="3850375" cy="132811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67544" y="5733256"/>
            <a:ext cx="4572000" cy="923330"/>
          </a:xfrm>
          <a:prstGeom prst="rect">
            <a:avLst/>
          </a:prstGeom>
        </p:spPr>
        <p:txBody>
          <a:bodyPr>
            <a:spAutoFit/>
          </a:bodyPr>
          <a:lstStyle/>
          <a:p>
            <a:r>
              <a:rPr lang="zh-TW" altLang="en-US" dirty="0">
                <a:solidFill>
                  <a:schemeClr val="bg1"/>
                </a:solidFill>
                <a:latin typeface="+mn-ea"/>
              </a:rPr>
              <a:t>承辦單位：本校師資培育暨就業輔導處</a:t>
            </a:r>
            <a:endParaRPr lang="en-US" altLang="zh-TW" dirty="0">
              <a:solidFill>
                <a:schemeClr val="bg1"/>
              </a:solidFill>
              <a:latin typeface="+mn-ea"/>
            </a:endParaRPr>
          </a:p>
          <a:p>
            <a:r>
              <a:rPr lang="zh-TW" altLang="en-US" dirty="0">
                <a:solidFill>
                  <a:schemeClr val="bg1"/>
                </a:solidFill>
                <a:latin typeface="+mn-ea"/>
              </a:rPr>
              <a:t>聯絡同仁：教育實習與輔導</a:t>
            </a:r>
            <a:r>
              <a:rPr lang="zh-TW" altLang="en-US" dirty="0" smtClean="0">
                <a:solidFill>
                  <a:schemeClr val="bg1"/>
                </a:solidFill>
                <a:latin typeface="+mn-ea"/>
              </a:rPr>
              <a:t>組</a:t>
            </a:r>
            <a:r>
              <a:rPr lang="zh-TW" altLang="en-US" dirty="0">
                <a:solidFill>
                  <a:schemeClr val="bg1"/>
                </a:solidFill>
                <a:latin typeface="+mn-ea"/>
              </a:rPr>
              <a:t>高敬堯組長</a:t>
            </a:r>
            <a:endParaRPr lang="en-US" altLang="zh-TW" dirty="0">
              <a:solidFill>
                <a:schemeClr val="bg1"/>
              </a:solidFill>
              <a:latin typeface="+mn-ea"/>
            </a:endParaRPr>
          </a:p>
          <a:p>
            <a:r>
              <a:rPr lang="zh-TW" altLang="en-US" dirty="0">
                <a:solidFill>
                  <a:schemeClr val="bg1"/>
                </a:solidFill>
                <a:latin typeface="+mn-ea"/>
              </a:rPr>
              <a:t>聯絡專線：</a:t>
            </a:r>
            <a:r>
              <a:rPr lang="en-US" altLang="zh-TW" dirty="0">
                <a:solidFill>
                  <a:schemeClr val="bg1"/>
                </a:solidFill>
                <a:latin typeface="+mn-ea"/>
              </a:rPr>
              <a:t>04-2218-3237</a:t>
            </a:r>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a:t>
            </a:fld>
            <a:endParaRPr lang="zh-TW" altLang="en-US"/>
          </a:p>
        </p:txBody>
      </p:sp>
      <p:pic>
        <p:nvPicPr>
          <p:cNvPr id="3074" name="Picture 2" descr="D:\Google雲端硬碟\師培處105\格式A-校徽、logo、電子章\校徽18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32656"/>
            <a:ext cx="1124744" cy="112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6505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2</a:t>
            </a:fld>
            <a:endParaRPr lang="zh-TW" altLang="en-US"/>
          </a:p>
        </p:txBody>
      </p:sp>
      <p:sp>
        <p:nvSpPr>
          <p:cNvPr id="4" name="標題 3"/>
          <p:cNvSpPr>
            <a:spLocks noGrp="1"/>
          </p:cNvSpPr>
          <p:nvPr>
            <p:ph type="title"/>
          </p:nvPr>
        </p:nvSpPr>
        <p:spPr/>
        <p:txBody>
          <a:bodyPr>
            <a:normAutofit/>
          </a:bodyPr>
          <a:lstStyle/>
          <a:p>
            <a:r>
              <a:rPr lang="zh-TW" altLang="en-US" sz="4400" dirty="0"/>
              <a:t>法規依據</a:t>
            </a:r>
          </a:p>
        </p:txBody>
      </p:sp>
      <p:graphicFrame>
        <p:nvGraphicFramePr>
          <p:cNvPr id="5" name="資料庫圖表 4"/>
          <p:cNvGraphicFramePr/>
          <p:nvPr/>
        </p:nvGraphicFramePr>
        <p:xfrm>
          <a:off x="297930" y="1417638"/>
          <a:ext cx="8496944" cy="4419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59297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a:t>
            </a:fld>
            <a:endParaRPr lang="zh-TW" altLang="en-US"/>
          </a:p>
        </p:txBody>
      </p:sp>
      <p:grpSp>
        <p:nvGrpSpPr>
          <p:cNvPr id="45" name="群組 44"/>
          <p:cNvGrpSpPr/>
          <p:nvPr/>
        </p:nvGrpSpPr>
        <p:grpSpPr>
          <a:xfrm>
            <a:off x="-684584" y="2964476"/>
            <a:ext cx="10441160" cy="1011043"/>
            <a:chOff x="-324544" y="2924944"/>
            <a:chExt cx="9721080" cy="1011043"/>
          </a:xfrm>
        </p:grpSpPr>
        <p:sp>
          <p:nvSpPr>
            <p:cNvPr id="11" name="Google Shape;480;p40"/>
            <p:cNvSpPr/>
            <p:nvPr/>
          </p:nvSpPr>
          <p:spPr>
            <a:xfrm>
              <a:off x="-324544" y="2924944"/>
              <a:ext cx="9721080" cy="101104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2286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481;p40"/>
            <p:cNvSpPr/>
            <p:nvPr/>
          </p:nvSpPr>
          <p:spPr>
            <a:xfrm>
              <a:off x="-324544" y="2924944"/>
              <a:ext cx="9721080" cy="101104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3" name="Google Shape;482;p40"/>
          <p:cNvGrpSpPr/>
          <p:nvPr/>
        </p:nvGrpSpPr>
        <p:grpSpPr>
          <a:xfrm>
            <a:off x="1159407" y="1968267"/>
            <a:ext cx="879921" cy="879921"/>
            <a:chOff x="1786339" y="1703401"/>
            <a:chExt cx="473400" cy="473400"/>
          </a:xfrm>
        </p:grpSpPr>
        <p:sp>
          <p:nvSpPr>
            <p:cNvPr id="14" name="Google Shape;483;p40"/>
            <p:cNvSpPr/>
            <p:nvPr/>
          </p:nvSpPr>
          <p:spPr>
            <a:xfrm rot="8100000">
              <a:off x="1855667" y="1772729"/>
              <a:ext cx="334744" cy="33474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15" name="Google Shape;484;p40"/>
            <p:cNvSpPr/>
            <p:nvPr/>
          </p:nvSpPr>
          <p:spPr>
            <a:xfrm>
              <a:off x="1955989"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400" dirty="0">
                  <a:solidFill>
                    <a:schemeClr val="tx2"/>
                  </a:solidFill>
                  <a:latin typeface="Snap ITC" panose="04040A07060A02020202" pitchFamily="82" charset="0"/>
                  <a:ea typeface="Work Sans"/>
                  <a:cs typeface="Work Sans"/>
                  <a:sym typeface="Work Sans"/>
                </a:rPr>
                <a:t>1</a:t>
              </a:r>
              <a:endParaRPr sz="1400" dirty="0">
                <a:solidFill>
                  <a:schemeClr val="tx2"/>
                </a:solidFill>
                <a:latin typeface="Snap ITC" panose="04040A07060A02020202" pitchFamily="82" charset="0"/>
                <a:ea typeface="Work Sans"/>
                <a:cs typeface="Work Sans"/>
                <a:sym typeface="Work Sans"/>
              </a:endParaRPr>
            </a:p>
          </p:txBody>
        </p:sp>
      </p:grpSp>
      <p:grpSp>
        <p:nvGrpSpPr>
          <p:cNvPr id="16" name="Google Shape;485;p40"/>
          <p:cNvGrpSpPr/>
          <p:nvPr/>
        </p:nvGrpSpPr>
        <p:grpSpPr>
          <a:xfrm>
            <a:off x="3527179" y="1968267"/>
            <a:ext cx="879921" cy="879921"/>
            <a:chOff x="3814414" y="1703401"/>
            <a:chExt cx="473400" cy="473400"/>
          </a:xfrm>
        </p:grpSpPr>
        <p:sp>
          <p:nvSpPr>
            <p:cNvPr id="17" name="Google Shape;486;p40"/>
            <p:cNvSpPr/>
            <p:nvPr/>
          </p:nvSpPr>
          <p:spPr>
            <a:xfrm rot="8100000">
              <a:off x="3883742" y="1772729"/>
              <a:ext cx="334744" cy="334744"/>
            </a:xfrm>
            <a:prstGeom prst="teardrop">
              <a:avLst>
                <a:gd name="adj" fmla="val 1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18" name="Google Shape;487;p40"/>
            <p:cNvSpPr/>
            <p:nvPr/>
          </p:nvSpPr>
          <p:spPr>
            <a:xfrm>
              <a:off x="3984064"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400" dirty="0">
                  <a:solidFill>
                    <a:schemeClr val="accent3"/>
                  </a:solidFill>
                  <a:latin typeface="Snap ITC" panose="04040A07060A02020202" pitchFamily="82" charset="0"/>
                  <a:ea typeface="Work Sans"/>
                  <a:cs typeface="Work Sans"/>
                  <a:sym typeface="Work Sans"/>
                </a:rPr>
                <a:t>3</a:t>
              </a:r>
              <a:endParaRPr sz="1400" dirty="0">
                <a:solidFill>
                  <a:schemeClr val="accent3"/>
                </a:solidFill>
                <a:latin typeface="Snap ITC" panose="04040A07060A02020202" pitchFamily="82" charset="0"/>
                <a:ea typeface="Work Sans"/>
                <a:cs typeface="Work Sans"/>
                <a:sym typeface="Work Sans"/>
              </a:endParaRPr>
            </a:p>
          </p:txBody>
        </p:sp>
      </p:grpSp>
      <p:grpSp>
        <p:nvGrpSpPr>
          <p:cNvPr id="19" name="Google Shape;488;p40"/>
          <p:cNvGrpSpPr/>
          <p:nvPr/>
        </p:nvGrpSpPr>
        <p:grpSpPr>
          <a:xfrm>
            <a:off x="5824388" y="1968267"/>
            <a:ext cx="879921" cy="879921"/>
            <a:chOff x="5842489" y="1703401"/>
            <a:chExt cx="473400" cy="473400"/>
          </a:xfrm>
        </p:grpSpPr>
        <p:sp>
          <p:nvSpPr>
            <p:cNvPr id="20" name="Google Shape;489;p40"/>
            <p:cNvSpPr/>
            <p:nvPr/>
          </p:nvSpPr>
          <p:spPr>
            <a:xfrm rot="8100000">
              <a:off x="5911817" y="1772729"/>
              <a:ext cx="334744" cy="334744"/>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21" name="Google Shape;490;p40"/>
            <p:cNvSpPr/>
            <p:nvPr/>
          </p:nvSpPr>
          <p:spPr>
            <a:xfrm>
              <a:off x="6012139"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400" dirty="0">
                  <a:solidFill>
                    <a:schemeClr val="accent5"/>
                  </a:solidFill>
                  <a:latin typeface="Snap ITC" panose="04040A07060A02020202" pitchFamily="82" charset="0"/>
                  <a:ea typeface="Work Sans"/>
                  <a:cs typeface="Work Sans"/>
                  <a:sym typeface="Work Sans"/>
                </a:rPr>
                <a:t>5</a:t>
              </a:r>
              <a:endParaRPr sz="1400" dirty="0">
                <a:solidFill>
                  <a:schemeClr val="accent5"/>
                </a:solidFill>
                <a:latin typeface="Snap ITC" panose="04040A07060A02020202" pitchFamily="82" charset="0"/>
                <a:ea typeface="Work Sans"/>
                <a:cs typeface="Work Sans"/>
                <a:sym typeface="Work Sans"/>
              </a:endParaRPr>
            </a:p>
          </p:txBody>
        </p:sp>
      </p:grpSp>
      <p:grpSp>
        <p:nvGrpSpPr>
          <p:cNvPr id="22" name="Google Shape;491;p40"/>
          <p:cNvGrpSpPr/>
          <p:nvPr/>
        </p:nvGrpSpPr>
        <p:grpSpPr>
          <a:xfrm>
            <a:off x="7020272" y="4131778"/>
            <a:ext cx="879921" cy="879921"/>
            <a:chOff x="6880814" y="3576300"/>
            <a:chExt cx="473400" cy="473400"/>
          </a:xfrm>
        </p:grpSpPr>
        <p:sp>
          <p:nvSpPr>
            <p:cNvPr id="23" name="Google Shape;492;p40"/>
            <p:cNvSpPr/>
            <p:nvPr/>
          </p:nvSpPr>
          <p:spPr>
            <a:xfrm rot="-2700000">
              <a:off x="6950142" y="3645628"/>
              <a:ext cx="334744" cy="334744"/>
            </a:xfrm>
            <a:prstGeom prst="teardrop">
              <a:avLst>
                <a:gd name="adj" fmla="val 10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24" name="Google Shape;493;p40"/>
            <p:cNvSpPr/>
            <p:nvPr/>
          </p:nvSpPr>
          <p:spPr>
            <a:xfrm flipH="1">
              <a:off x="7050464"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400" dirty="0">
                  <a:solidFill>
                    <a:schemeClr val="accent6"/>
                  </a:solidFill>
                  <a:latin typeface="Snap ITC" panose="04040A07060A02020202" pitchFamily="82" charset="0"/>
                  <a:ea typeface="Work Sans"/>
                  <a:cs typeface="Work Sans"/>
                  <a:sym typeface="Work Sans"/>
                </a:rPr>
                <a:t>6</a:t>
              </a:r>
              <a:endParaRPr sz="1400" dirty="0">
                <a:solidFill>
                  <a:schemeClr val="accent6"/>
                </a:solidFill>
                <a:latin typeface="Snap ITC" panose="04040A07060A02020202" pitchFamily="82" charset="0"/>
                <a:ea typeface="Work Sans"/>
                <a:cs typeface="Work Sans"/>
                <a:sym typeface="Work Sans"/>
              </a:endParaRPr>
            </a:p>
          </p:txBody>
        </p:sp>
      </p:grpSp>
      <p:grpSp>
        <p:nvGrpSpPr>
          <p:cNvPr id="25" name="Google Shape;494;p40"/>
          <p:cNvGrpSpPr/>
          <p:nvPr/>
        </p:nvGrpSpPr>
        <p:grpSpPr>
          <a:xfrm>
            <a:off x="4753148" y="4131778"/>
            <a:ext cx="879921" cy="879921"/>
            <a:chOff x="4852739" y="3576300"/>
            <a:chExt cx="473400" cy="473400"/>
          </a:xfrm>
        </p:grpSpPr>
        <p:sp>
          <p:nvSpPr>
            <p:cNvPr id="26" name="Google Shape;495;p40"/>
            <p:cNvSpPr/>
            <p:nvPr/>
          </p:nvSpPr>
          <p:spPr>
            <a:xfrm rot="-2700000">
              <a:off x="4922067" y="3645628"/>
              <a:ext cx="334744" cy="334744"/>
            </a:xfrm>
            <a:prstGeom prst="teardrop">
              <a:avLst>
                <a:gd name="adj" fmla="val 1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27" name="Google Shape;496;p40"/>
            <p:cNvSpPr/>
            <p:nvPr/>
          </p:nvSpPr>
          <p:spPr>
            <a:xfrm flipH="1">
              <a:off x="5022389"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400" dirty="0">
                  <a:solidFill>
                    <a:schemeClr val="accent4"/>
                  </a:solidFill>
                  <a:latin typeface="Snap ITC" panose="04040A07060A02020202" pitchFamily="82" charset="0"/>
                  <a:ea typeface="Work Sans"/>
                  <a:cs typeface="Work Sans"/>
                  <a:sym typeface="Work Sans"/>
                </a:rPr>
                <a:t>4</a:t>
              </a:r>
              <a:endParaRPr sz="1400" dirty="0">
                <a:solidFill>
                  <a:schemeClr val="accent4"/>
                </a:solidFill>
                <a:latin typeface="Snap ITC" panose="04040A07060A02020202" pitchFamily="82" charset="0"/>
                <a:ea typeface="Work Sans"/>
                <a:cs typeface="Work Sans"/>
                <a:sym typeface="Work Sans"/>
              </a:endParaRPr>
            </a:p>
          </p:txBody>
        </p:sp>
      </p:grpSp>
      <p:grpSp>
        <p:nvGrpSpPr>
          <p:cNvPr id="28" name="Google Shape;497;p40"/>
          <p:cNvGrpSpPr/>
          <p:nvPr/>
        </p:nvGrpSpPr>
        <p:grpSpPr>
          <a:xfrm>
            <a:off x="2415400" y="4262237"/>
            <a:ext cx="622197" cy="622197"/>
            <a:chOff x="2893992" y="3645628"/>
            <a:chExt cx="334744" cy="334744"/>
          </a:xfrm>
        </p:grpSpPr>
        <p:sp>
          <p:nvSpPr>
            <p:cNvPr id="29" name="Google Shape;498;p40"/>
            <p:cNvSpPr/>
            <p:nvPr/>
          </p:nvSpPr>
          <p:spPr>
            <a:xfrm rot="-2700000">
              <a:off x="2893992" y="3645628"/>
              <a:ext cx="334744" cy="334744"/>
            </a:xfrm>
            <a:prstGeom prst="teardrop">
              <a:avLst>
                <a:gd name="adj" fmla="val 1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30" name="Google Shape;499;p40"/>
            <p:cNvSpPr/>
            <p:nvPr/>
          </p:nvSpPr>
          <p:spPr>
            <a:xfrm flipH="1">
              <a:off x="2994316" y="3752504"/>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400" dirty="0">
                  <a:solidFill>
                    <a:schemeClr val="accent2"/>
                  </a:solidFill>
                  <a:latin typeface="Snap ITC" panose="04040A07060A02020202" pitchFamily="82" charset="0"/>
                  <a:ea typeface="Work Sans"/>
                  <a:cs typeface="Work Sans"/>
                  <a:sym typeface="Work Sans"/>
                </a:rPr>
                <a:t>2</a:t>
              </a:r>
              <a:endParaRPr sz="1400" dirty="0">
                <a:solidFill>
                  <a:schemeClr val="accent2"/>
                </a:solidFill>
                <a:latin typeface="Snap ITC" panose="04040A07060A02020202" pitchFamily="82" charset="0"/>
                <a:ea typeface="Work Sans"/>
                <a:cs typeface="Work Sans"/>
                <a:sym typeface="Work Sans"/>
              </a:endParaRPr>
            </a:p>
          </p:txBody>
        </p:sp>
      </p:grpSp>
      <p:sp>
        <p:nvSpPr>
          <p:cNvPr id="37" name="圓角矩形 36"/>
          <p:cNvSpPr/>
          <p:nvPr/>
        </p:nvSpPr>
        <p:spPr>
          <a:xfrm>
            <a:off x="879367" y="930775"/>
            <a:ext cx="1440000" cy="10800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t>修習師資職前教育課程</a:t>
            </a:r>
          </a:p>
        </p:txBody>
      </p:sp>
      <p:sp>
        <p:nvSpPr>
          <p:cNvPr id="38" name="圓角矩形 37"/>
          <p:cNvSpPr/>
          <p:nvPr/>
        </p:nvSpPr>
        <p:spPr>
          <a:xfrm>
            <a:off x="2111672" y="5013296"/>
            <a:ext cx="1440000" cy="10800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t>取得修畢</a:t>
            </a:r>
            <a:endParaRPr lang="en-US" altLang="zh-TW" b="1" dirty="0"/>
          </a:p>
          <a:p>
            <a:pPr algn="ctr"/>
            <a:r>
              <a:rPr lang="zh-TW" altLang="en-US" b="1" dirty="0"/>
              <a:t>師資職前教育證明書</a:t>
            </a:r>
          </a:p>
        </p:txBody>
      </p:sp>
      <p:sp>
        <p:nvSpPr>
          <p:cNvPr id="39" name="圓角矩形 38"/>
          <p:cNvSpPr/>
          <p:nvPr/>
        </p:nvSpPr>
        <p:spPr>
          <a:xfrm>
            <a:off x="3247139" y="939004"/>
            <a:ext cx="1440000" cy="108000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t>通過教師資格考試</a:t>
            </a:r>
          </a:p>
        </p:txBody>
      </p:sp>
      <p:sp>
        <p:nvSpPr>
          <p:cNvPr id="40" name="圓角矩形 39"/>
          <p:cNvSpPr/>
          <p:nvPr/>
        </p:nvSpPr>
        <p:spPr>
          <a:xfrm>
            <a:off x="5520979" y="908720"/>
            <a:ext cx="1440000" cy="10800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t>申請</a:t>
            </a:r>
            <a:endParaRPr lang="en-US" altLang="zh-TW" b="1" dirty="0"/>
          </a:p>
          <a:p>
            <a:pPr algn="ctr"/>
            <a:r>
              <a:rPr lang="zh-TW" altLang="en-US" b="1" dirty="0"/>
              <a:t>合格教師證</a:t>
            </a:r>
          </a:p>
        </p:txBody>
      </p:sp>
      <p:sp>
        <p:nvSpPr>
          <p:cNvPr id="41" name="圓角矩形 40"/>
          <p:cNvSpPr/>
          <p:nvPr/>
        </p:nvSpPr>
        <p:spPr>
          <a:xfrm>
            <a:off x="4521299" y="4991241"/>
            <a:ext cx="1440000" cy="1080000"/>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t>參加半年全時教育實習</a:t>
            </a:r>
          </a:p>
        </p:txBody>
      </p:sp>
      <p:sp>
        <p:nvSpPr>
          <p:cNvPr id="42" name="圓角矩形 41"/>
          <p:cNvSpPr/>
          <p:nvPr/>
        </p:nvSpPr>
        <p:spPr>
          <a:xfrm>
            <a:off x="6740232" y="5011699"/>
            <a:ext cx="1440000" cy="108000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t>參加教師甄試考取正式教師</a:t>
            </a:r>
          </a:p>
        </p:txBody>
      </p:sp>
      <p:pic>
        <p:nvPicPr>
          <p:cNvPr id="44" name="圖片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9782" y="1265174"/>
            <a:ext cx="1682872" cy="1682872"/>
          </a:xfrm>
          <a:prstGeom prst="rect">
            <a:avLst/>
          </a:prstGeom>
        </p:spPr>
      </p:pic>
    </p:spTree>
    <p:extLst>
      <p:ext uri="{BB962C8B-B14F-4D97-AF65-F5344CB8AC3E}">
        <p14:creationId xmlns:p14="http://schemas.microsoft.com/office/powerpoint/2010/main" val="1150756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4</a:t>
            </a:fld>
            <a:endParaRPr lang="zh-TW" altLang="en-US"/>
          </a:p>
        </p:txBody>
      </p:sp>
      <p:sp>
        <p:nvSpPr>
          <p:cNvPr id="4" name="標題 3"/>
          <p:cNvSpPr>
            <a:spLocks noGrp="1"/>
          </p:cNvSpPr>
          <p:nvPr>
            <p:ph type="title"/>
          </p:nvPr>
        </p:nvSpPr>
        <p:spPr/>
        <p:txBody>
          <a:bodyPr>
            <a:normAutofit/>
          </a:bodyPr>
          <a:lstStyle/>
          <a:p>
            <a:r>
              <a:rPr lang="zh-TW" altLang="en-US" sz="4400" dirty="0">
                <a:latin typeface="Taipei Sans TC Beta" pitchFamily="2" charset="-120"/>
                <a:ea typeface="Taipei Sans TC Beta" pitchFamily="2" charset="-120"/>
              </a:rPr>
              <a:t>實習學生身份別</a:t>
            </a:r>
          </a:p>
        </p:txBody>
      </p:sp>
      <p:graphicFrame>
        <p:nvGraphicFramePr>
          <p:cNvPr id="21" name="資料庫圖表 20"/>
          <p:cNvGraphicFramePr/>
          <p:nvPr>
            <p:extLst>
              <p:ext uri="{D42A27DB-BD31-4B8C-83A1-F6EECF244321}">
                <p14:modId xmlns:p14="http://schemas.microsoft.com/office/powerpoint/2010/main" val="3311848641"/>
              </p:ext>
            </p:extLst>
          </p:nvPr>
        </p:nvGraphicFramePr>
        <p:xfrm>
          <a:off x="-580763" y="1268760"/>
          <a:ext cx="6410066"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2" name="資料庫圖表 21"/>
          <p:cNvGraphicFramePr/>
          <p:nvPr>
            <p:extLst>
              <p:ext uri="{D42A27DB-BD31-4B8C-83A1-F6EECF244321}">
                <p14:modId xmlns:p14="http://schemas.microsoft.com/office/powerpoint/2010/main" val="2060783224"/>
              </p:ext>
            </p:extLst>
          </p:nvPr>
        </p:nvGraphicFramePr>
        <p:xfrm>
          <a:off x="4575519" y="826212"/>
          <a:ext cx="4583493" cy="47525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L-圖案 1"/>
          <p:cNvSpPr/>
          <p:nvPr/>
        </p:nvSpPr>
        <p:spPr>
          <a:xfrm rot="13298753" flipV="1">
            <a:off x="4950090" y="2317876"/>
            <a:ext cx="264793" cy="371750"/>
          </a:xfrm>
          <a:prstGeom prst="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L-圖案 6"/>
          <p:cNvSpPr/>
          <p:nvPr/>
        </p:nvSpPr>
        <p:spPr>
          <a:xfrm rot="13298753" flipV="1">
            <a:off x="4982701" y="2971818"/>
            <a:ext cx="264793" cy="371750"/>
          </a:xfrm>
          <a:prstGeom prst="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L-圖案 7"/>
          <p:cNvSpPr/>
          <p:nvPr/>
        </p:nvSpPr>
        <p:spPr>
          <a:xfrm rot="13298753" flipV="1">
            <a:off x="4982702" y="3641838"/>
            <a:ext cx="264793" cy="371750"/>
          </a:xfrm>
          <a:prstGeom prst="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L-圖案 8"/>
          <p:cNvSpPr/>
          <p:nvPr/>
        </p:nvSpPr>
        <p:spPr>
          <a:xfrm rot="13298753" flipV="1">
            <a:off x="4982701" y="4283319"/>
            <a:ext cx="264793" cy="371750"/>
          </a:xfrm>
          <a:prstGeom prst="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L-圖案 9"/>
          <p:cNvSpPr/>
          <p:nvPr/>
        </p:nvSpPr>
        <p:spPr>
          <a:xfrm rot="13298753" flipV="1">
            <a:off x="4997232" y="4952746"/>
            <a:ext cx="264793" cy="371750"/>
          </a:xfrm>
          <a:prstGeom prst="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634855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pPr marL="624078" indent="-514350"/>
            <a:r>
              <a:rPr lang="zh-TW" altLang="en-US" sz="4400" dirty="0">
                <a:latin typeface="Taipei Sans TC Beta" pitchFamily="2" charset="-120"/>
                <a:ea typeface="Taipei Sans TC Beta" pitchFamily="2" charset="-120"/>
              </a:rPr>
              <a:t>申請半年教育實習流程</a:t>
            </a:r>
            <a:endParaRPr lang="en-US" altLang="zh-TW" dirty="0"/>
          </a:p>
        </p:txBody>
      </p:sp>
      <p:graphicFrame>
        <p:nvGraphicFramePr>
          <p:cNvPr id="7" name="資料庫圖表 6"/>
          <p:cNvGraphicFramePr/>
          <p:nvPr>
            <p:extLst>
              <p:ext uri="{D42A27DB-BD31-4B8C-83A1-F6EECF244321}">
                <p14:modId xmlns:p14="http://schemas.microsoft.com/office/powerpoint/2010/main" val="3206714617"/>
              </p:ext>
            </p:extLst>
          </p:nvPr>
        </p:nvGraphicFramePr>
        <p:xfrm>
          <a:off x="1115616" y="1340768"/>
          <a:ext cx="7344816"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73DA0BB7-265A-403C-9275-D587AB510EDC}" type="slidenum">
              <a:rPr lang="zh-TW" altLang="en-US" smtClean="0"/>
              <a:t>5</a:t>
            </a:fld>
            <a:endParaRPr lang="zh-TW" altLang="en-US"/>
          </a:p>
        </p:txBody>
      </p:sp>
    </p:spTree>
    <p:extLst>
      <p:ext uri="{BB962C8B-B14F-4D97-AF65-F5344CB8AC3E}">
        <p14:creationId xmlns:p14="http://schemas.microsoft.com/office/powerpoint/2010/main" val="258962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pPr marL="624078" indent="-514350"/>
            <a:r>
              <a:rPr lang="zh-TW" altLang="en-US" sz="4400" dirty="0">
                <a:latin typeface="Taipei Sans TC Beta" pitchFamily="2" charset="-120"/>
                <a:ea typeface="Taipei Sans TC Beta" pitchFamily="2" charset="-120"/>
              </a:rPr>
              <a:t>實習申請流程</a:t>
            </a:r>
            <a:endParaRPr lang="en-US" altLang="zh-TW" dirty="0"/>
          </a:p>
        </p:txBody>
      </p:sp>
      <p:graphicFrame>
        <p:nvGraphicFramePr>
          <p:cNvPr id="7" name="資料庫圖表 6"/>
          <p:cNvGraphicFramePr/>
          <p:nvPr>
            <p:extLst>
              <p:ext uri="{D42A27DB-BD31-4B8C-83A1-F6EECF244321}">
                <p14:modId xmlns:p14="http://schemas.microsoft.com/office/powerpoint/2010/main" val="3520554166"/>
              </p:ext>
            </p:extLst>
          </p:nvPr>
        </p:nvGraphicFramePr>
        <p:xfrm>
          <a:off x="395536" y="1340768"/>
          <a:ext cx="8496944"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73DA0BB7-265A-403C-9275-D587AB510EDC}" type="slidenum">
              <a:rPr lang="zh-TW" altLang="en-US" smtClean="0"/>
              <a:t>6</a:t>
            </a:fld>
            <a:endParaRPr lang="zh-TW" altLang="en-US"/>
          </a:p>
        </p:txBody>
      </p:sp>
      <p:sp>
        <p:nvSpPr>
          <p:cNvPr id="6" name="文字方塊 5"/>
          <p:cNvSpPr txBox="1"/>
          <p:nvPr/>
        </p:nvSpPr>
        <p:spPr>
          <a:xfrm>
            <a:off x="4211960" y="300584"/>
            <a:ext cx="2765421" cy="1021556"/>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zh-TW" altLang="en-US" dirty="0">
                <a:latin typeface="Taipei Sans TC Beta" pitchFamily="2" charset="-120"/>
                <a:ea typeface="Taipei Sans TC Beta" pitchFamily="2" charset="-120"/>
              </a:rPr>
              <a:t>師培處網站網址：</a:t>
            </a:r>
            <a:endParaRPr lang="en-US" altLang="zh-TW" dirty="0">
              <a:latin typeface="Taipei Sans TC Beta" pitchFamily="2" charset="-120"/>
              <a:ea typeface="Taipei Sans TC Beta" pitchFamily="2" charset="-120"/>
            </a:endParaRPr>
          </a:p>
          <a:p>
            <a:pPr algn="ctr"/>
            <a:r>
              <a:rPr lang="en-US" altLang="zh-TW" dirty="0">
                <a:latin typeface="Taipei Sans TC Beta" pitchFamily="2" charset="-120"/>
                <a:ea typeface="Taipei Sans TC Beta" pitchFamily="2" charset="-120"/>
              </a:rPr>
              <a:t>https://tecs2020.ntcu.edu.tw/index.php</a:t>
            </a:r>
          </a:p>
        </p:txBody>
      </p:sp>
      <p:pic>
        <p:nvPicPr>
          <p:cNvPr id="5" name="圖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2280" y="196838"/>
            <a:ext cx="1220800" cy="1220800"/>
          </a:xfrm>
          <a:prstGeom prst="rect">
            <a:avLst/>
          </a:prstGeom>
          <a:ln>
            <a:solidFill>
              <a:schemeClr val="tx1"/>
            </a:solidFill>
          </a:ln>
        </p:spPr>
      </p:pic>
    </p:spTree>
    <p:extLst>
      <p:ext uri="{BB962C8B-B14F-4D97-AF65-F5344CB8AC3E}">
        <p14:creationId xmlns:p14="http://schemas.microsoft.com/office/powerpoint/2010/main" val="392621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pPr lvl="0"/>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一</a:t>
            </a: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查詢合格教育實習機構</a:t>
            </a:r>
            <a:endParaRPr lang="zh-TW" altLang="en-US" dirty="0"/>
          </a:p>
        </p:txBody>
      </p:sp>
      <p:sp>
        <p:nvSpPr>
          <p:cNvPr id="6" name="副標題 5"/>
          <p:cNvSpPr>
            <a:spLocks noGrp="1"/>
          </p:cNvSpPr>
          <p:nvPr>
            <p:ph type="subTitle" idx="1"/>
          </p:nvPr>
        </p:nvSpPr>
        <p:spPr/>
        <p:txBody>
          <a:bodyPr/>
          <a:lstStyle/>
          <a:p>
            <a:r>
              <a:rPr lang="zh-TW" altLang="en-US" b="1" dirty="0"/>
              <a:t>本處公告每年</a:t>
            </a:r>
            <a:r>
              <a:rPr lang="en-US" altLang="zh-TW" b="1" dirty="0"/>
              <a:t>9</a:t>
            </a:r>
            <a:r>
              <a:rPr lang="zh-TW" altLang="en-US" b="1" dirty="0"/>
              <a:t>月公告實習申請流程後</a:t>
            </a:r>
            <a:endParaRPr lang="en-US" altLang="zh-TW" b="1" dirty="0"/>
          </a:p>
          <a:p>
            <a:r>
              <a:rPr lang="zh-TW" altLang="en-US" b="1" dirty="0"/>
              <a:t>即可開始找學校簽約</a:t>
            </a:r>
            <a:r>
              <a:rPr lang="en-US" altLang="zh-TW" b="1" dirty="0"/>
              <a:t>(</a:t>
            </a:r>
            <a:r>
              <a:rPr lang="zh-TW" altLang="en-US" b="1" dirty="0"/>
              <a:t>含</a:t>
            </a:r>
            <a:r>
              <a:rPr lang="en-US" altLang="zh-TW" b="1" dirty="0"/>
              <a:t>2</a:t>
            </a:r>
            <a:r>
              <a:rPr lang="zh-TW" altLang="en-US" b="1" dirty="0"/>
              <a:t>月實習及</a:t>
            </a:r>
            <a:r>
              <a:rPr lang="en-US" altLang="zh-TW" b="1" dirty="0"/>
              <a:t>8</a:t>
            </a:r>
            <a:r>
              <a:rPr lang="zh-TW" altLang="en-US" b="1" dirty="0"/>
              <a:t>月實習</a:t>
            </a:r>
            <a:r>
              <a:rPr lang="en-US" altLang="zh-TW" b="1" dirty="0"/>
              <a:t>)</a:t>
            </a:r>
            <a:endParaRPr lang="zh-TW" altLang="en-US" b="1"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7</a:t>
            </a:fld>
            <a:endParaRPr lang="zh-TW" altLang="en-US"/>
          </a:p>
        </p:txBody>
      </p:sp>
    </p:spTree>
    <p:extLst>
      <p:ext uri="{BB962C8B-B14F-4D97-AF65-F5344CB8AC3E}">
        <p14:creationId xmlns:p14="http://schemas.microsoft.com/office/powerpoint/2010/main" val="544605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4837"/>
          <a:stretch/>
        </p:blipFill>
        <p:spPr bwMode="auto">
          <a:xfrm>
            <a:off x="755576" y="1844824"/>
            <a:ext cx="7416824" cy="4856237"/>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向下箭號 5"/>
          <p:cNvSpPr/>
          <p:nvPr/>
        </p:nvSpPr>
        <p:spPr>
          <a:xfrm rot="3044068">
            <a:off x="2288771" y="4667208"/>
            <a:ext cx="661393" cy="925950"/>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8</a:t>
            </a:fld>
            <a:endParaRPr lang="zh-TW" altLang="en-US"/>
          </a:p>
        </p:txBody>
      </p:sp>
      <p:sp>
        <p:nvSpPr>
          <p:cNvPr id="2" name="矩形 1"/>
          <p:cNvSpPr/>
          <p:nvPr/>
        </p:nvSpPr>
        <p:spPr>
          <a:xfrm>
            <a:off x="971600" y="1256692"/>
            <a:ext cx="6378669" cy="461665"/>
          </a:xfrm>
          <a:prstGeom prst="rect">
            <a:avLst/>
          </a:prstGeom>
        </p:spPr>
        <p:txBody>
          <a:bodyPr wrap="none">
            <a:spAutoFit/>
          </a:bodyPr>
          <a:lstStyle/>
          <a:p>
            <a:r>
              <a:rPr lang="zh-TW" altLang="en-US" sz="2400" b="1" dirty="0">
                <a:solidFill>
                  <a:srgbClr val="0070C0"/>
                </a:solidFill>
                <a:latin typeface="Taipei Sans TC Beta" pitchFamily="2" charset="-120"/>
                <a:ea typeface="Taipei Sans TC Beta" pitchFamily="2" charset="-120"/>
                <a:hlinkClick r:id="rId3"/>
              </a:rPr>
              <a:t>網址：https://eii.ncue.edu.tw/index.aspx</a:t>
            </a:r>
            <a:endParaRPr lang="zh-TW" altLang="en-US" sz="2400" b="1" dirty="0">
              <a:solidFill>
                <a:srgbClr val="0070C0"/>
              </a:solidFill>
              <a:latin typeface="Taipei Sans TC Beta" pitchFamily="2" charset="-120"/>
              <a:ea typeface="Taipei Sans TC Beta" pitchFamily="2" charset="-120"/>
            </a:endParaRPr>
          </a:p>
        </p:txBody>
      </p:sp>
      <p:sp>
        <p:nvSpPr>
          <p:cNvPr id="9" name="標題 2"/>
          <p:cNvSpPr>
            <a:spLocks noGrp="1"/>
          </p:cNvSpPr>
          <p:nvPr>
            <p:ph type="title"/>
          </p:nvPr>
        </p:nvSpPr>
        <p:spPr>
          <a:xfrm>
            <a:off x="457200" y="274638"/>
            <a:ext cx="8229600" cy="1143000"/>
          </a:xfrm>
        </p:spPr>
        <p:txBody>
          <a:bodyPr/>
          <a:lstStyle/>
          <a:p>
            <a:r>
              <a:rPr lang="en-US" altLang="zh-TW" dirty="0"/>
              <a:t>1.</a:t>
            </a:r>
            <a:r>
              <a:rPr lang="zh-TW" altLang="en-US" dirty="0"/>
              <a:t>查詢全國教育實習資訊平臺</a:t>
            </a:r>
          </a:p>
        </p:txBody>
      </p:sp>
      <p:sp>
        <p:nvSpPr>
          <p:cNvPr id="7" name="文字方塊 6"/>
          <p:cNvSpPr txBox="1"/>
          <p:nvPr/>
        </p:nvSpPr>
        <p:spPr>
          <a:xfrm>
            <a:off x="1187624" y="5985839"/>
            <a:ext cx="1600021"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TW" altLang="en-US" dirty="0">
                <a:latin typeface="Taipei Sans TC Beta" pitchFamily="2" charset="-120"/>
                <a:ea typeface="Taipei Sans TC Beta" pitchFamily="2" charset="-120"/>
              </a:rPr>
              <a:t>點選意願彙整</a:t>
            </a:r>
            <a:endParaRPr lang="en-US" altLang="zh-TW" dirty="0">
              <a:latin typeface="Taipei Sans TC Beta" pitchFamily="2" charset="-120"/>
              <a:ea typeface="Taipei Sans TC Beta" pitchFamily="2" charset="-120"/>
            </a:endParaRPr>
          </a:p>
        </p:txBody>
      </p:sp>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3649" y="379680"/>
            <a:ext cx="1338069" cy="1338069"/>
          </a:xfrm>
          <a:prstGeom prst="rect">
            <a:avLst/>
          </a:prstGeom>
          <a:ln>
            <a:solidFill>
              <a:schemeClr val="tx1"/>
            </a:solidFill>
          </a:ln>
        </p:spPr>
      </p:pic>
    </p:spTree>
    <p:extLst>
      <p:ext uri="{BB962C8B-B14F-4D97-AF65-F5344CB8AC3E}">
        <p14:creationId xmlns:p14="http://schemas.microsoft.com/office/powerpoint/2010/main" val="1550374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1.</a:t>
            </a:r>
            <a:r>
              <a:rPr lang="zh-TW" altLang="en-US" dirty="0"/>
              <a:t>查詢全國教育實習資訊平臺</a:t>
            </a:r>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9</a:t>
            </a:fld>
            <a:endParaRPr lang="zh-TW" altLang="en-US"/>
          </a:p>
        </p:txBody>
      </p:sp>
      <p:pic>
        <p:nvPicPr>
          <p:cNvPr id="8" name="圖片 7"/>
          <p:cNvPicPr>
            <a:picLocks noChangeAspect="1"/>
          </p:cNvPicPr>
          <p:nvPr/>
        </p:nvPicPr>
        <p:blipFill>
          <a:blip r:embed="rId2"/>
          <a:stretch>
            <a:fillRect/>
          </a:stretch>
        </p:blipFill>
        <p:spPr>
          <a:xfrm>
            <a:off x="288042" y="1700808"/>
            <a:ext cx="8567916" cy="4103770"/>
          </a:xfrm>
          <a:prstGeom prst="rect">
            <a:avLst/>
          </a:prstGeom>
        </p:spPr>
      </p:pic>
      <p:sp>
        <p:nvSpPr>
          <p:cNvPr id="9" name="矩形 8"/>
          <p:cNvSpPr/>
          <p:nvPr/>
        </p:nvSpPr>
        <p:spPr>
          <a:xfrm>
            <a:off x="3635896" y="1700808"/>
            <a:ext cx="79208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3779912" y="2182511"/>
            <a:ext cx="129614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圖說文字 9"/>
          <p:cNvSpPr/>
          <p:nvPr/>
        </p:nvSpPr>
        <p:spPr>
          <a:xfrm>
            <a:off x="2123728" y="4653136"/>
            <a:ext cx="4392488" cy="864096"/>
          </a:xfrm>
          <a:prstGeom prst="wedgeRectCallout">
            <a:avLst>
              <a:gd name="adj1" fmla="val -56797"/>
              <a:gd name="adj2" fmla="val -210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113</a:t>
            </a:r>
            <a:r>
              <a:rPr lang="zh-TW" altLang="en-US" dirty="0" smtClean="0"/>
              <a:t>學年度第</a:t>
            </a:r>
            <a:r>
              <a:rPr lang="en-US" altLang="zh-TW" dirty="0" smtClean="0"/>
              <a:t>2</a:t>
            </a:r>
            <a:r>
              <a:rPr lang="zh-TW" altLang="en-US" dirty="0" smtClean="0"/>
              <a:t>學期實習請選擇</a:t>
            </a:r>
            <a:r>
              <a:rPr lang="en-US" altLang="zh-TW" dirty="0" smtClean="0"/>
              <a:t>112-113</a:t>
            </a:r>
          </a:p>
          <a:p>
            <a:pPr algn="ctr"/>
            <a:r>
              <a:rPr lang="en-US" altLang="zh-TW" dirty="0" smtClean="0"/>
              <a:t>114</a:t>
            </a:r>
            <a:r>
              <a:rPr lang="zh-TW" altLang="en-US" dirty="0" smtClean="0"/>
              <a:t>學年度第</a:t>
            </a:r>
            <a:r>
              <a:rPr lang="en-US" altLang="zh-TW" dirty="0" smtClean="0"/>
              <a:t>1</a:t>
            </a:r>
            <a:r>
              <a:rPr lang="zh-TW" altLang="en-US" dirty="0" smtClean="0"/>
              <a:t>學期實習請選擇</a:t>
            </a:r>
            <a:r>
              <a:rPr lang="en-US" altLang="zh-TW" dirty="0" smtClean="0"/>
              <a:t>114-115</a:t>
            </a:r>
            <a:endParaRPr lang="zh-TW" altLang="en-US" dirty="0"/>
          </a:p>
        </p:txBody>
      </p:sp>
      <p:sp>
        <p:nvSpPr>
          <p:cNvPr id="12" name="流程圖: 程序 11"/>
          <p:cNvSpPr/>
          <p:nvPr/>
        </p:nvSpPr>
        <p:spPr>
          <a:xfrm>
            <a:off x="3203848" y="1370090"/>
            <a:ext cx="576064" cy="52507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rgbClr val="FF0000"/>
                </a:solidFill>
              </a:rPr>
              <a:t>1</a:t>
            </a:r>
            <a:endParaRPr lang="zh-TW" altLang="en-US" dirty="0">
              <a:solidFill>
                <a:srgbClr val="FF0000"/>
              </a:solidFill>
            </a:endParaRPr>
          </a:p>
        </p:txBody>
      </p:sp>
      <p:sp>
        <p:nvSpPr>
          <p:cNvPr id="15" name="流程圖: 程序 14"/>
          <p:cNvSpPr/>
          <p:nvPr/>
        </p:nvSpPr>
        <p:spPr>
          <a:xfrm>
            <a:off x="3223287" y="2159124"/>
            <a:ext cx="576064" cy="52507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rgbClr val="FF0000"/>
                </a:solidFill>
              </a:rPr>
              <a:t>2</a:t>
            </a:r>
            <a:endParaRPr lang="zh-TW" altLang="en-US" dirty="0">
              <a:solidFill>
                <a:srgbClr val="FF0000"/>
              </a:solidFill>
            </a:endParaRPr>
          </a:p>
        </p:txBody>
      </p:sp>
      <p:sp>
        <p:nvSpPr>
          <p:cNvPr id="16" name="流程圖: 程序 15"/>
          <p:cNvSpPr/>
          <p:nvPr/>
        </p:nvSpPr>
        <p:spPr>
          <a:xfrm>
            <a:off x="1547664" y="4873483"/>
            <a:ext cx="576064" cy="52507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rgbClr val="FF0000"/>
                </a:solidFill>
              </a:rPr>
              <a:t>3</a:t>
            </a:r>
            <a:endParaRPr lang="zh-TW" altLang="en-US" dirty="0">
              <a:solidFill>
                <a:srgbClr val="FF0000"/>
              </a:solidFill>
            </a:endParaRPr>
          </a:p>
        </p:txBody>
      </p:sp>
      <p:sp>
        <p:nvSpPr>
          <p:cNvPr id="17" name="矩形 16"/>
          <p:cNvSpPr/>
          <p:nvPr/>
        </p:nvSpPr>
        <p:spPr>
          <a:xfrm>
            <a:off x="283410" y="4005064"/>
            <a:ext cx="4504613" cy="5064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圖說文字 12"/>
          <p:cNvSpPr/>
          <p:nvPr/>
        </p:nvSpPr>
        <p:spPr>
          <a:xfrm>
            <a:off x="5220072" y="3864102"/>
            <a:ext cx="1872208" cy="501688"/>
          </a:xfrm>
          <a:prstGeom prst="wedgeRectCallout">
            <a:avLst>
              <a:gd name="adj1" fmla="val -65389"/>
              <a:gd name="adj2" fmla="val -813"/>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dirty="0" smtClean="0"/>
              <a:t>請閱讀注意事項</a:t>
            </a:r>
            <a:endParaRPr lang="zh-TW" altLang="en-US" dirty="0"/>
          </a:p>
        </p:txBody>
      </p:sp>
      <p:sp>
        <p:nvSpPr>
          <p:cNvPr id="19" name="矩形圖說文字 18"/>
          <p:cNvSpPr/>
          <p:nvPr/>
        </p:nvSpPr>
        <p:spPr>
          <a:xfrm>
            <a:off x="6950046" y="4511488"/>
            <a:ext cx="1872208" cy="501688"/>
          </a:xfrm>
          <a:prstGeom prst="wedgeRectCallout">
            <a:avLst>
              <a:gd name="adj1" fmla="val 28694"/>
              <a:gd name="adj2" fmla="val -9674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dirty="0"/>
              <a:t>可按蒐尋找學校</a:t>
            </a:r>
          </a:p>
        </p:txBody>
      </p:sp>
      <p:sp>
        <p:nvSpPr>
          <p:cNvPr id="20" name="矩形 19"/>
          <p:cNvSpPr/>
          <p:nvPr/>
        </p:nvSpPr>
        <p:spPr>
          <a:xfrm>
            <a:off x="8063870" y="3717092"/>
            <a:ext cx="79208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047138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764" r="2005"/>
          <a:stretch/>
        </p:blipFill>
        <p:spPr bwMode="auto">
          <a:xfrm>
            <a:off x="827584" y="1340768"/>
            <a:ext cx="7629039" cy="491036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向下箭號 5"/>
          <p:cNvSpPr/>
          <p:nvPr/>
        </p:nvSpPr>
        <p:spPr>
          <a:xfrm>
            <a:off x="1682205" y="1244954"/>
            <a:ext cx="661393" cy="925950"/>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 name="文字方塊 1"/>
          <p:cNvSpPr txBox="1"/>
          <p:nvPr/>
        </p:nvSpPr>
        <p:spPr>
          <a:xfrm>
            <a:off x="1331640" y="2325392"/>
            <a:ext cx="4464496"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altLang="zh-TW" dirty="0"/>
              <a:t>1.</a:t>
            </a:r>
            <a:r>
              <a:rPr lang="zh-TW" altLang="en-US" dirty="0"/>
              <a:t>點選搜尋，修改實習學年</a:t>
            </a:r>
            <a:r>
              <a:rPr lang="zh-TW" altLang="en-US" dirty="0" smtClean="0"/>
              <a:t>度</a:t>
            </a:r>
            <a:endParaRPr lang="en-US" altLang="zh-TW" dirty="0"/>
          </a:p>
        </p:txBody>
      </p:sp>
      <p:sp>
        <p:nvSpPr>
          <p:cNvPr id="4" name="圓角矩形 3"/>
          <p:cNvSpPr/>
          <p:nvPr/>
        </p:nvSpPr>
        <p:spPr>
          <a:xfrm>
            <a:off x="2512511" y="4686578"/>
            <a:ext cx="2272706"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en-US" altLang="zh-TW" dirty="0"/>
              <a:t>2.</a:t>
            </a:r>
            <a:r>
              <a:rPr lang="zh-TW" altLang="en-US" dirty="0"/>
              <a:t>輸入學校名稱查詢</a:t>
            </a:r>
            <a:endParaRPr lang="en-US" altLang="zh-TW" dirty="0"/>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10</a:t>
            </a:fld>
            <a:endParaRPr lang="zh-TW" altLang="en-US"/>
          </a:p>
        </p:txBody>
      </p:sp>
      <p:sp>
        <p:nvSpPr>
          <p:cNvPr id="10" name="標題 2"/>
          <p:cNvSpPr>
            <a:spLocks noGrp="1"/>
          </p:cNvSpPr>
          <p:nvPr>
            <p:ph type="title"/>
          </p:nvPr>
        </p:nvSpPr>
        <p:spPr>
          <a:xfrm>
            <a:off x="457200" y="274638"/>
            <a:ext cx="8229600" cy="1143000"/>
          </a:xfrm>
        </p:spPr>
        <p:txBody>
          <a:bodyPr/>
          <a:lstStyle/>
          <a:p>
            <a:r>
              <a:rPr lang="en-US" altLang="zh-TW" dirty="0"/>
              <a:t>1.</a:t>
            </a:r>
            <a:r>
              <a:rPr lang="zh-TW" altLang="en-US" dirty="0"/>
              <a:t>查詢全國教育實習資訊平臺</a:t>
            </a:r>
          </a:p>
        </p:txBody>
      </p:sp>
      <p:sp>
        <p:nvSpPr>
          <p:cNvPr id="9" name="向下箭號 8"/>
          <p:cNvSpPr/>
          <p:nvPr/>
        </p:nvSpPr>
        <p:spPr>
          <a:xfrm>
            <a:off x="1712592" y="4248419"/>
            <a:ext cx="661393" cy="925950"/>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Tree>
    <p:extLst>
      <p:ext uri="{BB962C8B-B14F-4D97-AF65-F5344CB8AC3E}">
        <p14:creationId xmlns:p14="http://schemas.microsoft.com/office/powerpoint/2010/main" val="3042578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1.</a:t>
            </a:r>
            <a:r>
              <a:rPr lang="zh-TW" altLang="en-US" dirty="0"/>
              <a:t>查詢全國教育實習資訊平臺</a:t>
            </a:r>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11</a:t>
            </a:fld>
            <a:endParaRPr lang="zh-TW" altLang="en-US"/>
          </a:p>
        </p:txBody>
      </p:sp>
      <p:pic>
        <p:nvPicPr>
          <p:cNvPr id="8" name="圖片 7"/>
          <p:cNvPicPr>
            <a:picLocks noChangeAspect="1"/>
          </p:cNvPicPr>
          <p:nvPr/>
        </p:nvPicPr>
        <p:blipFill>
          <a:blip r:embed="rId2"/>
          <a:stretch>
            <a:fillRect/>
          </a:stretch>
        </p:blipFill>
        <p:spPr>
          <a:xfrm>
            <a:off x="288042" y="1700808"/>
            <a:ext cx="8567916" cy="4103770"/>
          </a:xfrm>
          <a:prstGeom prst="rect">
            <a:avLst/>
          </a:prstGeom>
        </p:spPr>
      </p:pic>
      <p:sp>
        <p:nvSpPr>
          <p:cNvPr id="9" name="矩形 8"/>
          <p:cNvSpPr/>
          <p:nvPr/>
        </p:nvSpPr>
        <p:spPr>
          <a:xfrm>
            <a:off x="3635896" y="1700808"/>
            <a:ext cx="79208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3799351" y="3148300"/>
            <a:ext cx="129614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流程圖: 程序 11"/>
          <p:cNvSpPr/>
          <p:nvPr/>
        </p:nvSpPr>
        <p:spPr>
          <a:xfrm>
            <a:off x="3203848" y="1370090"/>
            <a:ext cx="576064" cy="52507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rgbClr val="FF0000"/>
                </a:solidFill>
              </a:rPr>
              <a:t>1</a:t>
            </a:r>
            <a:endParaRPr lang="zh-TW" altLang="en-US" dirty="0">
              <a:solidFill>
                <a:srgbClr val="FF0000"/>
              </a:solidFill>
            </a:endParaRPr>
          </a:p>
        </p:txBody>
      </p:sp>
      <p:sp>
        <p:nvSpPr>
          <p:cNvPr id="15" name="流程圖: 程序 14"/>
          <p:cNvSpPr/>
          <p:nvPr/>
        </p:nvSpPr>
        <p:spPr>
          <a:xfrm>
            <a:off x="5004048" y="2983265"/>
            <a:ext cx="576064" cy="52507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rgbClr val="FF0000"/>
                </a:solidFill>
              </a:rPr>
              <a:t>2</a:t>
            </a:r>
            <a:endParaRPr lang="zh-TW" altLang="en-US" dirty="0">
              <a:solidFill>
                <a:srgbClr val="FF0000"/>
              </a:solidFill>
            </a:endParaRPr>
          </a:p>
        </p:txBody>
      </p:sp>
      <p:sp>
        <p:nvSpPr>
          <p:cNvPr id="19" name="矩形圖說文字 18"/>
          <p:cNvSpPr/>
          <p:nvPr/>
        </p:nvSpPr>
        <p:spPr>
          <a:xfrm>
            <a:off x="3191958" y="3891540"/>
            <a:ext cx="4260362" cy="977619"/>
          </a:xfrm>
          <a:prstGeom prst="wedgeRectCallout">
            <a:avLst>
              <a:gd name="adj1" fmla="val -15636"/>
              <a:gd name="adj2" fmla="val -7773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TW" altLang="en-US" sz="2400" dirty="0"/>
              <a:t>雙</a:t>
            </a:r>
            <a:r>
              <a:rPr lang="zh-TW" altLang="en-US" sz="2400" dirty="0" smtClean="0"/>
              <a:t>語、本土語可直接按此查詢</a:t>
            </a:r>
            <a:endParaRPr lang="zh-TW" altLang="en-US" sz="2400" dirty="0"/>
          </a:p>
        </p:txBody>
      </p:sp>
    </p:spTree>
    <p:extLst>
      <p:ext uri="{BB962C8B-B14F-4D97-AF65-F5344CB8AC3E}">
        <p14:creationId xmlns:p14="http://schemas.microsoft.com/office/powerpoint/2010/main" val="3795128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457200" y="2085321"/>
            <a:ext cx="8317432" cy="3113571"/>
          </a:xfrm>
          <a:prstGeom prst="rect">
            <a:avLst/>
          </a:prstGeom>
        </p:spPr>
      </p:pic>
      <p:sp>
        <p:nvSpPr>
          <p:cNvPr id="3" name="標題 2"/>
          <p:cNvSpPr>
            <a:spLocks noGrp="1"/>
          </p:cNvSpPr>
          <p:nvPr>
            <p:ph type="title"/>
          </p:nvPr>
        </p:nvSpPr>
        <p:spPr/>
        <p:txBody>
          <a:bodyPr/>
          <a:lstStyle/>
          <a:p>
            <a:r>
              <a:rPr lang="en-US" altLang="zh-TW" dirty="0"/>
              <a:t>1.</a:t>
            </a:r>
            <a:r>
              <a:rPr lang="zh-TW" altLang="en-US" dirty="0"/>
              <a:t>查詢全國教育實習資訊平臺</a:t>
            </a:r>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12</a:t>
            </a:fld>
            <a:endParaRPr lang="zh-TW" altLang="en-US"/>
          </a:p>
        </p:txBody>
      </p:sp>
      <p:sp>
        <p:nvSpPr>
          <p:cNvPr id="9" name="矩形 8"/>
          <p:cNvSpPr/>
          <p:nvPr/>
        </p:nvSpPr>
        <p:spPr>
          <a:xfrm>
            <a:off x="462920" y="3462086"/>
            <a:ext cx="101273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457200" y="2708920"/>
            <a:ext cx="4402832" cy="7531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圖說文字 3"/>
          <p:cNvSpPr/>
          <p:nvPr/>
        </p:nvSpPr>
        <p:spPr>
          <a:xfrm>
            <a:off x="899592" y="4221088"/>
            <a:ext cx="2592288" cy="936104"/>
          </a:xfrm>
          <a:prstGeom prst="wedgeRectCallout">
            <a:avLst>
              <a:gd name="adj1" fmla="val -36056"/>
              <a:gd name="adj2" fmla="val -70141"/>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dirty="0" smtClean="0"/>
              <a:t>可勾選設定條件</a:t>
            </a:r>
            <a:endParaRPr lang="zh-TW" altLang="en-US" dirty="0"/>
          </a:p>
        </p:txBody>
      </p:sp>
      <p:sp>
        <p:nvSpPr>
          <p:cNvPr id="13" name="矩形圖說文字 12"/>
          <p:cNvSpPr/>
          <p:nvPr/>
        </p:nvSpPr>
        <p:spPr>
          <a:xfrm>
            <a:off x="5256076" y="2690247"/>
            <a:ext cx="2592288" cy="936104"/>
          </a:xfrm>
          <a:prstGeom prst="wedgeRectCallout">
            <a:avLst>
              <a:gd name="adj1" fmla="val -56106"/>
              <a:gd name="adj2" fmla="val -21814"/>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dirty="0"/>
              <a:t>請務必閱讀注意事項</a:t>
            </a:r>
          </a:p>
        </p:txBody>
      </p:sp>
    </p:spTree>
    <p:extLst>
      <p:ext uri="{BB962C8B-B14F-4D97-AF65-F5344CB8AC3E}">
        <p14:creationId xmlns:p14="http://schemas.microsoft.com/office/powerpoint/2010/main" val="3811946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1481328"/>
            <a:ext cx="8229600" cy="5116024"/>
          </a:xfrm>
        </p:spPr>
        <p:txBody>
          <a:bodyPr>
            <a:normAutofit fontScale="92500" lnSpcReduction="10000"/>
          </a:bodyPr>
          <a:lstStyle/>
          <a:p>
            <a:r>
              <a:rPr lang="zh-TW" altLang="en-US" dirty="0"/>
              <a:t>依據「國立臺中教育大學教育實習實施要點」規定如下：</a:t>
            </a:r>
            <a:endParaRPr lang="en-US" altLang="zh-TW" dirty="0"/>
          </a:p>
          <a:p>
            <a:pPr lvl="1"/>
            <a:r>
              <a:rPr lang="zh-TW" altLang="en-US" dirty="0"/>
              <a:t>肆、教育實習機構之遴定及輔導職責</a:t>
            </a:r>
          </a:p>
          <a:p>
            <a:pPr lvl="1"/>
            <a:r>
              <a:rPr lang="zh-TW" altLang="en-US" dirty="0"/>
              <a:t>十六、教育實習機構應具備下列條件。但實驗教育學校或教育實習機構位於境外者，得不受下列第一款至第三款規定之限制：</a:t>
            </a:r>
          </a:p>
          <a:p>
            <a:pPr lvl="1"/>
            <a:r>
              <a:rPr lang="en-US" altLang="zh-TW" dirty="0"/>
              <a:t>(</a:t>
            </a:r>
            <a:r>
              <a:rPr lang="zh-TW" altLang="en-US" dirty="0"/>
              <a:t>一</a:t>
            </a:r>
            <a:r>
              <a:rPr lang="en-US" altLang="zh-TW" dirty="0"/>
              <a:t>)</a:t>
            </a:r>
            <a:r>
              <a:rPr lang="zh-TW" altLang="en-US" dirty="0"/>
              <a:t>行政組織健全。</a:t>
            </a:r>
          </a:p>
          <a:p>
            <a:pPr lvl="1"/>
            <a:r>
              <a:rPr lang="en-US" altLang="zh-TW" dirty="0"/>
              <a:t>(</a:t>
            </a:r>
            <a:r>
              <a:rPr lang="zh-TW" altLang="en-US" dirty="0"/>
              <a:t>二</a:t>
            </a:r>
            <a:r>
              <a:rPr lang="en-US" altLang="zh-TW" dirty="0"/>
              <a:t>)</a:t>
            </a:r>
            <a:r>
              <a:rPr lang="zh-TW" altLang="en-US" dirty="0"/>
              <a:t>具有足夠合格師資。</a:t>
            </a:r>
          </a:p>
          <a:p>
            <a:pPr lvl="1"/>
            <a:r>
              <a:rPr lang="en-US" altLang="zh-TW" dirty="0"/>
              <a:t>(</a:t>
            </a:r>
            <a:r>
              <a:rPr lang="zh-TW" altLang="en-US" dirty="0"/>
              <a:t>三</a:t>
            </a:r>
            <a:r>
              <a:rPr lang="en-US" altLang="zh-TW" dirty="0"/>
              <a:t>)</a:t>
            </a:r>
            <a:r>
              <a:rPr lang="zh-TW" altLang="en-US" dirty="0"/>
              <a:t>軟硬體設施、設備充足。</a:t>
            </a:r>
          </a:p>
          <a:p>
            <a:pPr lvl="1"/>
            <a:r>
              <a:rPr lang="en-US" altLang="zh-TW" dirty="0"/>
              <a:t>(</a:t>
            </a:r>
            <a:r>
              <a:rPr lang="zh-TW" altLang="en-US" dirty="0"/>
              <a:t>四</a:t>
            </a:r>
            <a:r>
              <a:rPr lang="en-US" altLang="zh-TW" dirty="0"/>
              <a:t>)</a:t>
            </a:r>
            <a:r>
              <a:rPr lang="zh-TW" altLang="en-US" dirty="0"/>
              <a:t>辦學績效良好。</a:t>
            </a:r>
          </a:p>
          <a:p>
            <a:pPr lvl="1"/>
            <a:r>
              <a:rPr lang="zh-TW" altLang="en-US" dirty="0"/>
              <a:t>前項教育實習機構，經各該主管機關選定後，應公告於中央主管機關建置之全國教育實習資訊平臺。實習學生應從公告名單選擇教育實習機構。</a:t>
            </a:r>
          </a:p>
          <a:p>
            <a:pPr lvl="1"/>
            <a:r>
              <a:rPr lang="zh-TW" altLang="en-US" b="1" u="sng" dirty="0">
                <a:solidFill>
                  <a:srgbClr val="FF0000"/>
                </a:solidFill>
              </a:rPr>
              <a:t>修習雙語教學師資培育課程之實習學生，其教育實習機構遴選應以雙語學校或開設雙語課程之學校為原則</a:t>
            </a:r>
            <a:r>
              <a:rPr lang="zh-TW" altLang="en-US" b="1" u="sng" dirty="0" smtClean="0">
                <a:solidFill>
                  <a:srgbClr val="FF0000"/>
                </a:solidFill>
              </a:rPr>
              <a:t>。</a:t>
            </a:r>
            <a:endParaRPr lang="en-US" altLang="zh-TW" b="1" u="sng" dirty="0" smtClean="0">
              <a:solidFill>
                <a:srgbClr val="FF0000"/>
              </a:solidFill>
            </a:endParaRPr>
          </a:p>
          <a:p>
            <a:pPr lvl="1"/>
            <a:r>
              <a:rPr lang="zh-TW" altLang="en-US" b="1" u="sng" dirty="0">
                <a:solidFill>
                  <a:srgbClr val="FF0000"/>
                </a:solidFill>
              </a:rPr>
              <a:t>修</a:t>
            </a:r>
            <a:r>
              <a:rPr lang="zh-TW" altLang="en-US" b="1" u="sng" dirty="0" smtClean="0">
                <a:solidFill>
                  <a:srgbClr val="FF0000"/>
                </a:solidFill>
              </a:rPr>
              <a:t>習中等學程之</a:t>
            </a:r>
            <a:r>
              <a:rPr lang="zh-TW" altLang="en-US" b="1" u="sng" dirty="0">
                <a:solidFill>
                  <a:srgbClr val="FF0000"/>
                </a:solidFill>
              </a:rPr>
              <a:t>實習學生，其教育實習機構遴選應</a:t>
            </a:r>
            <a:r>
              <a:rPr lang="zh-TW" altLang="en-US" b="1" u="sng" dirty="0" smtClean="0">
                <a:solidFill>
                  <a:srgbClr val="FF0000"/>
                </a:solidFill>
              </a:rPr>
              <a:t>以中等學校開設有本土語文閩南語語文專長之</a:t>
            </a:r>
            <a:r>
              <a:rPr lang="zh-TW" altLang="en-US" b="1" u="sng" dirty="0">
                <a:solidFill>
                  <a:srgbClr val="FF0000"/>
                </a:solidFill>
              </a:rPr>
              <a:t>學校為原則</a:t>
            </a:r>
            <a:r>
              <a:rPr lang="zh-TW" altLang="en-US" b="1" u="sng" dirty="0" smtClean="0">
                <a:solidFill>
                  <a:srgbClr val="FF0000"/>
                </a:solidFill>
              </a:rPr>
              <a:t>。</a:t>
            </a:r>
            <a:endParaRPr lang="zh-TW" altLang="en-US" b="1" u="sng" dirty="0">
              <a:solidFill>
                <a:srgbClr val="FF0000"/>
              </a:solidFill>
            </a:endParaRPr>
          </a:p>
          <a:p>
            <a:endParaRPr lang="zh-TW" altLang="en-US"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13</a:t>
            </a:fld>
            <a:endParaRPr lang="zh-TW" altLang="en-US"/>
          </a:p>
        </p:txBody>
      </p:sp>
      <p:sp>
        <p:nvSpPr>
          <p:cNvPr id="4" name="標題 3"/>
          <p:cNvSpPr>
            <a:spLocks noGrp="1"/>
          </p:cNvSpPr>
          <p:nvPr>
            <p:ph type="title"/>
          </p:nvPr>
        </p:nvSpPr>
        <p:spPr>
          <a:xfrm>
            <a:off x="179512" y="274638"/>
            <a:ext cx="8467760" cy="1143000"/>
          </a:xfrm>
        </p:spPr>
        <p:txBody>
          <a:bodyPr>
            <a:noAutofit/>
          </a:bodyPr>
          <a:lstStyle/>
          <a:p>
            <a:pPr algn="ctr"/>
            <a:r>
              <a:rPr lang="zh-TW" altLang="en-US" sz="3600" dirty="0">
                <a:solidFill>
                  <a:srgbClr val="FF0000"/>
                </a:solidFill>
              </a:rPr>
              <a:t>雙</a:t>
            </a:r>
            <a:r>
              <a:rPr lang="zh-TW" altLang="en-US" sz="3600" dirty="0" smtClean="0">
                <a:solidFill>
                  <a:srgbClr val="FF0000"/>
                </a:solidFill>
              </a:rPr>
              <a:t>語、中等學程師資</a:t>
            </a:r>
            <a:r>
              <a:rPr lang="zh-TW" altLang="en-US" sz="3600" dirty="0">
                <a:solidFill>
                  <a:srgbClr val="FF0000"/>
                </a:solidFill>
              </a:rPr>
              <a:t>生</a:t>
            </a:r>
            <a:r>
              <a:rPr lang="zh-TW" altLang="en-US" sz="3600" dirty="0"/>
              <a:t>選擇實習</a:t>
            </a:r>
            <a:r>
              <a:rPr lang="zh-TW" altLang="en-US" sz="3600" dirty="0" smtClean="0"/>
              <a:t>學校</a:t>
            </a:r>
            <a:r>
              <a:rPr lang="en-US" altLang="zh-TW" sz="3600" dirty="0" smtClean="0"/>
              <a:t/>
            </a:r>
            <a:br>
              <a:rPr lang="en-US" altLang="zh-TW" sz="3600" dirty="0" smtClean="0"/>
            </a:br>
            <a:r>
              <a:rPr lang="zh-TW" altLang="en-US" sz="3600" dirty="0" smtClean="0"/>
              <a:t>注意事項</a:t>
            </a:r>
            <a:endParaRPr lang="zh-TW" altLang="en-US" sz="3600" dirty="0"/>
          </a:p>
        </p:txBody>
      </p:sp>
    </p:spTree>
    <p:extLst>
      <p:ext uri="{BB962C8B-B14F-4D97-AF65-F5344CB8AC3E}">
        <p14:creationId xmlns:p14="http://schemas.microsoft.com/office/powerpoint/2010/main" val="3290092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zh-TW" altLang="en-US" dirty="0">
                <a:solidFill>
                  <a:srgbClr val="FF0000"/>
                </a:solidFill>
              </a:rPr>
              <a:t>雙語師資生</a:t>
            </a:r>
            <a:r>
              <a:rPr lang="zh-TW" altLang="en-US" dirty="0"/>
              <a:t>查詢合格教育實習機構</a:t>
            </a:r>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14</a:t>
            </a:fld>
            <a:endParaRPr lang="zh-TW" altLang="en-US"/>
          </a:p>
        </p:txBody>
      </p:sp>
      <p:pic>
        <p:nvPicPr>
          <p:cNvPr id="10" name="圖片 9"/>
          <p:cNvPicPr>
            <a:picLocks noChangeAspect="1"/>
          </p:cNvPicPr>
          <p:nvPr/>
        </p:nvPicPr>
        <p:blipFill rotWithShape="1">
          <a:blip r:embed="rId2"/>
          <a:srcRect l="836" t="1527" r="44327" b="-1527"/>
          <a:stretch/>
        </p:blipFill>
        <p:spPr>
          <a:xfrm>
            <a:off x="307806" y="1417638"/>
            <a:ext cx="4042792" cy="5231391"/>
          </a:xfrm>
          <a:prstGeom prst="rect">
            <a:avLst/>
          </a:prstGeom>
          <a:ln>
            <a:solidFill>
              <a:schemeClr val="tx1"/>
            </a:solidFill>
          </a:ln>
        </p:spPr>
      </p:pic>
      <p:pic>
        <p:nvPicPr>
          <p:cNvPr id="12" name="圖片 11"/>
          <p:cNvPicPr>
            <a:picLocks noChangeAspect="1"/>
          </p:cNvPicPr>
          <p:nvPr/>
        </p:nvPicPr>
        <p:blipFill rotWithShape="1">
          <a:blip r:embed="rId3"/>
          <a:srcRect r="23506"/>
          <a:stretch/>
        </p:blipFill>
        <p:spPr>
          <a:xfrm>
            <a:off x="4644007" y="1417638"/>
            <a:ext cx="3998927" cy="5231391"/>
          </a:xfrm>
          <a:prstGeom prst="rect">
            <a:avLst/>
          </a:prstGeom>
          <a:ln>
            <a:solidFill>
              <a:schemeClr val="tx1"/>
            </a:solidFill>
          </a:ln>
        </p:spPr>
      </p:pic>
      <p:sp>
        <p:nvSpPr>
          <p:cNvPr id="13" name="向下箭號 12"/>
          <p:cNvSpPr/>
          <p:nvPr/>
        </p:nvSpPr>
        <p:spPr>
          <a:xfrm rot="16200000">
            <a:off x="3904089" y="2576641"/>
            <a:ext cx="661393" cy="925950"/>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 name="圓角矩形 1"/>
          <p:cNvSpPr/>
          <p:nvPr/>
        </p:nvSpPr>
        <p:spPr>
          <a:xfrm>
            <a:off x="2411761" y="5949280"/>
            <a:ext cx="4572000"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a:r>
              <a:rPr lang="zh-TW" altLang="en-US" b="1" dirty="0"/>
              <a:t>請務必要勾選是否為雙語</a:t>
            </a:r>
            <a:r>
              <a:rPr lang="zh-TW" altLang="en-US" b="1" dirty="0" smtClean="0"/>
              <a:t>課程。</a:t>
            </a:r>
            <a:endParaRPr lang="zh-TW" altLang="en-US" b="1" dirty="0"/>
          </a:p>
        </p:txBody>
      </p:sp>
    </p:spTree>
    <p:extLst>
      <p:ext uri="{BB962C8B-B14F-4D97-AF65-F5344CB8AC3E}">
        <p14:creationId xmlns:p14="http://schemas.microsoft.com/office/powerpoint/2010/main" val="231506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zh-TW" altLang="en-US" dirty="0" smtClean="0">
                <a:solidFill>
                  <a:srgbClr val="FF0000"/>
                </a:solidFill>
              </a:rPr>
              <a:t>本校中等</a:t>
            </a:r>
            <a:r>
              <a:rPr lang="zh-TW" altLang="en-US" dirty="0">
                <a:solidFill>
                  <a:srgbClr val="FF0000"/>
                </a:solidFill>
              </a:rPr>
              <a:t>學程</a:t>
            </a:r>
            <a:r>
              <a:rPr lang="zh-TW" altLang="en-US" dirty="0" smtClean="0">
                <a:solidFill>
                  <a:srgbClr val="FF0000"/>
                </a:solidFill>
              </a:rPr>
              <a:t>師資生</a:t>
            </a:r>
            <a:r>
              <a:rPr lang="zh-TW" altLang="en-US" dirty="0"/>
              <a:t>實習之</a:t>
            </a:r>
            <a:r>
              <a:rPr lang="zh-TW" altLang="en-US" dirty="0" smtClean="0"/>
              <a:t>機構</a:t>
            </a:r>
            <a:endParaRPr lang="zh-TW" altLang="en-US" dirty="0"/>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15</a:t>
            </a:fld>
            <a:endParaRPr lang="zh-TW" altLang="en-US"/>
          </a:p>
        </p:txBody>
      </p:sp>
      <p:pic>
        <p:nvPicPr>
          <p:cNvPr id="8" name="圖片 7"/>
          <p:cNvPicPr>
            <a:picLocks noChangeAspect="1"/>
          </p:cNvPicPr>
          <p:nvPr/>
        </p:nvPicPr>
        <p:blipFill rotWithShape="1">
          <a:blip r:embed="rId2"/>
          <a:srcRect r="50935"/>
          <a:stretch/>
        </p:blipFill>
        <p:spPr>
          <a:xfrm>
            <a:off x="4860032" y="1324742"/>
            <a:ext cx="3592159" cy="5176099"/>
          </a:xfrm>
          <a:prstGeom prst="rect">
            <a:avLst/>
          </a:prstGeom>
        </p:spPr>
      </p:pic>
      <p:sp>
        <p:nvSpPr>
          <p:cNvPr id="9" name="內容版面配置區 1"/>
          <p:cNvSpPr>
            <a:spLocks noGrp="1"/>
          </p:cNvSpPr>
          <p:nvPr>
            <p:ph idx="1"/>
          </p:nvPr>
        </p:nvSpPr>
        <p:spPr>
          <a:xfrm>
            <a:off x="457199" y="1772816"/>
            <a:ext cx="4207751" cy="4032448"/>
          </a:xfrm>
        </p:spPr>
        <p:txBody>
          <a:bodyPr>
            <a:normAutofit/>
          </a:bodyPr>
          <a:lstStyle/>
          <a:p>
            <a:pPr algn="just"/>
            <a:r>
              <a:rPr lang="zh-TW" altLang="en-US" dirty="0"/>
              <a:t>實習</a:t>
            </a:r>
            <a:r>
              <a:rPr lang="zh-TW" altLang="en-US" dirty="0" smtClean="0"/>
              <a:t>機構</a:t>
            </a:r>
            <a:r>
              <a:rPr lang="zh-TW" altLang="en-US" dirty="0"/>
              <a:t>須</a:t>
            </a:r>
            <a:r>
              <a:rPr lang="zh-TW" altLang="en-US" dirty="0" smtClean="0"/>
              <a:t>具有</a:t>
            </a:r>
            <a:r>
              <a:rPr lang="zh-TW" altLang="en-US" dirty="0">
                <a:solidFill>
                  <a:srgbClr val="FF0000"/>
                </a:solidFill>
              </a:rPr>
              <a:t>本土</a:t>
            </a:r>
            <a:r>
              <a:rPr lang="zh-TW" altLang="en-US" dirty="0" smtClean="0">
                <a:solidFill>
                  <a:srgbClr val="FF0000"/>
                </a:solidFill>
              </a:rPr>
              <a:t>語文閩南語文三年</a:t>
            </a:r>
            <a:r>
              <a:rPr lang="zh-TW" altLang="en-US" dirty="0">
                <a:solidFill>
                  <a:srgbClr val="FF0000"/>
                </a:solidFill>
              </a:rPr>
              <a:t>以上教學年資之編制內專任教師</a:t>
            </a:r>
            <a:r>
              <a:rPr lang="zh-TW" altLang="en-US" dirty="0"/>
              <a:t>擔任實習輔導教師，或</a:t>
            </a:r>
            <a:r>
              <a:rPr lang="zh-TW" altLang="en-US" dirty="0">
                <a:solidFill>
                  <a:srgbClr val="FF0000"/>
                </a:solidFill>
              </a:rPr>
              <a:t>由語文領域符合實習輔導教師資格者協同具二年以上教學年資之本土</a:t>
            </a:r>
            <a:r>
              <a:rPr lang="zh-TW" altLang="en-US" dirty="0" smtClean="0">
                <a:solidFill>
                  <a:srgbClr val="FF0000"/>
                </a:solidFill>
              </a:rPr>
              <a:t>語文閩南語文教學</a:t>
            </a:r>
            <a:r>
              <a:rPr lang="zh-TW" altLang="en-US" dirty="0">
                <a:solidFill>
                  <a:srgbClr val="FF0000"/>
                </a:solidFill>
              </a:rPr>
              <a:t>支援人員</a:t>
            </a:r>
            <a:r>
              <a:rPr lang="zh-TW" altLang="en-US" dirty="0"/>
              <a:t>。</a:t>
            </a:r>
            <a:endParaRPr lang="en-US" altLang="zh-TW" dirty="0"/>
          </a:p>
        </p:txBody>
      </p:sp>
      <p:sp>
        <p:nvSpPr>
          <p:cNvPr id="4" name="流程圖: 程序 3"/>
          <p:cNvSpPr/>
          <p:nvPr/>
        </p:nvSpPr>
        <p:spPr>
          <a:xfrm>
            <a:off x="5292080" y="5805264"/>
            <a:ext cx="2952328" cy="432048"/>
          </a:xfrm>
          <a:prstGeom prst="flowChart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85733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1481328"/>
            <a:ext cx="8229600" cy="5116024"/>
          </a:xfrm>
        </p:spPr>
        <p:txBody>
          <a:bodyPr>
            <a:normAutofit/>
          </a:bodyPr>
          <a:lstStyle/>
          <a:p>
            <a:r>
              <a:rPr lang="zh-TW" altLang="en-US" dirty="0"/>
              <a:t>雙語師資</a:t>
            </a:r>
            <a:r>
              <a:rPr lang="zh-TW" altLang="en-US" dirty="0" smtClean="0"/>
              <a:t>生請務必選擇雙語師資生使用申請書，並依上述條件簽屬。</a:t>
            </a:r>
            <a:endParaRPr lang="en-US" altLang="zh-TW" dirty="0" smtClean="0"/>
          </a:p>
          <a:p>
            <a:r>
              <a:rPr lang="zh-TW" altLang="en-US" dirty="0"/>
              <a:t>中等學</a:t>
            </a:r>
            <a:r>
              <a:rPr lang="zh-TW" altLang="en-US" dirty="0" smtClean="0"/>
              <a:t>程師資生請務必選擇中等學程師資生</a:t>
            </a:r>
            <a:r>
              <a:rPr lang="zh-TW" altLang="en-US" dirty="0"/>
              <a:t>使用</a:t>
            </a:r>
            <a:r>
              <a:rPr lang="zh-TW" altLang="en-US" dirty="0" smtClean="0"/>
              <a:t>申請書，並</a:t>
            </a:r>
            <a:r>
              <a:rPr lang="zh-TW" altLang="en-US" dirty="0"/>
              <a:t>依上述條件簽屬。</a:t>
            </a:r>
            <a:endParaRPr lang="en-US" altLang="zh-TW"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16</a:t>
            </a:fld>
            <a:endParaRPr lang="zh-TW" altLang="en-US"/>
          </a:p>
        </p:txBody>
      </p:sp>
      <p:sp>
        <p:nvSpPr>
          <p:cNvPr id="4" name="標題 3"/>
          <p:cNvSpPr>
            <a:spLocks noGrp="1"/>
          </p:cNvSpPr>
          <p:nvPr>
            <p:ph type="title"/>
          </p:nvPr>
        </p:nvSpPr>
        <p:spPr>
          <a:xfrm>
            <a:off x="179512" y="274638"/>
            <a:ext cx="8467760" cy="1143000"/>
          </a:xfrm>
        </p:spPr>
        <p:txBody>
          <a:bodyPr>
            <a:noAutofit/>
          </a:bodyPr>
          <a:lstStyle/>
          <a:p>
            <a:pPr algn="ctr"/>
            <a:r>
              <a:rPr lang="zh-TW" altLang="en-US" sz="3600" dirty="0">
                <a:solidFill>
                  <a:srgbClr val="FF0000"/>
                </a:solidFill>
              </a:rPr>
              <a:t>雙</a:t>
            </a:r>
            <a:r>
              <a:rPr lang="zh-TW" altLang="en-US" sz="3600" dirty="0" smtClean="0">
                <a:solidFill>
                  <a:srgbClr val="FF0000"/>
                </a:solidFill>
              </a:rPr>
              <a:t>語、中等學程師資生</a:t>
            </a:r>
            <a:r>
              <a:rPr lang="zh-TW" altLang="en-US" sz="3600" dirty="0"/>
              <a:t>填</a:t>
            </a:r>
            <a:r>
              <a:rPr lang="zh-TW" altLang="en-US" sz="3600" dirty="0" smtClean="0"/>
              <a:t>選申請書</a:t>
            </a:r>
            <a:endParaRPr lang="zh-TW" altLang="en-US" sz="3600" dirty="0"/>
          </a:p>
        </p:txBody>
      </p:sp>
      <p:pic>
        <p:nvPicPr>
          <p:cNvPr id="5" name="圖片 4"/>
          <p:cNvPicPr>
            <a:picLocks noChangeAspect="1"/>
          </p:cNvPicPr>
          <p:nvPr/>
        </p:nvPicPr>
        <p:blipFill>
          <a:blip r:embed="rId2"/>
          <a:stretch>
            <a:fillRect/>
          </a:stretch>
        </p:blipFill>
        <p:spPr>
          <a:xfrm>
            <a:off x="278930" y="3295160"/>
            <a:ext cx="4402832" cy="3112784"/>
          </a:xfrm>
          <a:prstGeom prst="rect">
            <a:avLst/>
          </a:prstGeom>
        </p:spPr>
      </p:pic>
      <p:sp>
        <p:nvSpPr>
          <p:cNvPr id="6" name="矩形 5"/>
          <p:cNvSpPr/>
          <p:nvPr/>
        </p:nvSpPr>
        <p:spPr>
          <a:xfrm>
            <a:off x="314077" y="3316454"/>
            <a:ext cx="65841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p:cNvPicPr>
            <a:picLocks noChangeAspect="1"/>
          </p:cNvPicPr>
          <p:nvPr/>
        </p:nvPicPr>
        <p:blipFill>
          <a:blip r:embed="rId3"/>
          <a:stretch>
            <a:fillRect/>
          </a:stretch>
        </p:blipFill>
        <p:spPr>
          <a:xfrm>
            <a:off x="4654351" y="3307248"/>
            <a:ext cx="4297041" cy="3037006"/>
          </a:xfrm>
          <a:prstGeom prst="rect">
            <a:avLst/>
          </a:prstGeom>
        </p:spPr>
      </p:pic>
      <p:sp>
        <p:nvSpPr>
          <p:cNvPr id="8" name="矩形 7"/>
          <p:cNvSpPr/>
          <p:nvPr/>
        </p:nvSpPr>
        <p:spPr>
          <a:xfrm>
            <a:off x="4658793" y="3316454"/>
            <a:ext cx="65841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40014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2"/>
          <a:stretch>
            <a:fillRect/>
          </a:stretch>
        </p:blipFill>
        <p:spPr>
          <a:xfrm>
            <a:off x="457201" y="1186617"/>
            <a:ext cx="8229972" cy="5249902"/>
          </a:xfrm>
          <a:prstGeom prst="rect">
            <a:avLst/>
          </a:prstGeom>
          <a:ln>
            <a:solidFill>
              <a:schemeClr val="tx1"/>
            </a:solidFill>
          </a:ln>
        </p:spPr>
      </p:pic>
      <p:sp>
        <p:nvSpPr>
          <p:cNvPr id="3" name="標題 2"/>
          <p:cNvSpPr>
            <a:spLocks noGrp="1"/>
          </p:cNvSpPr>
          <p:nvPr>
            <p:ph type="title"/>
          </p:nvPr>
        </p:nvSpPr>
        <p:spPr/>
        <p:txBody>
          <a:bodyPr/>
          <a:lstStyle/>
          <a:p>
            <a:r>
              <a:rPr lang="en-US" altLang="zh-TW" dirty="0"/>
              <a:t>2.</a:t>
            </a:r>
            <a:r>
              <a:rPr lang="zh-TW" altLang="en-US" dirty="0"/>
              <a:t>查詢本校簽約實習機構名單</a:t>
            </a:r>
          </a:p>
        </p:txBody>
      </p:sp>
      <p:sp>
        <p:nvSpPr>
          <p:cNvPr id="2" name="矩形 1"/>
          <p:cNvSpPr/>
          <p:nvPr/>
        </p:nvSpPr>
        <p:spPr>
          <a:xfrm>
            <a:off x="2411760" y="4941168"/>
            <a:ext cx="360040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17</a:t>
            </a:fld>
            <a:endParaRPr lang="zh-TW" altLang="en-US"/>
          </a:p>
        </p:txBody>
      </p:sp>
      <p:sp>
        <p:nvSpPr>
          <p:cNvPr id="7" name="向下箭號 6"/>
          <p:cNvSpPr/>
          <p:nvPr/>
        </p:nvSpPr>
        <p:spPr>
          <a:xfrm rot="5400000">
            <a:off x="6216446" y="4658213"/>
            <a:ext cx="661393" cy="925950"/>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Tree>
    <p:extLst>
      <p:ext uri="{BB962C8B-B14F-4D97-AF65-F5344CB8AC3E}">
        <p14:creationId xmlns:p14="http://schemas.microsoft.com/office/powerpoint/2010/main" val="3406302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2.</a:t>
            </a:r>
            <a:r>
              <a:rPr lang="zh-TW" altLang="en-US" dirty="0"/>
              <a:t>查詢本校簽約實習機構名單</a:t>
            </a:r>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18</a:t>
            </a:fld>
            <a:endParaRPr lang="zh-TW" altLang="en-US"/>
          </a:p>
        </p:txBody>
      </p:sp>
      <p:pic>
        <p:nvPicPr>
          <p:cNvPr id="2" name="圖片 1"/>
          <p:cNvPicPr>
            <a:picLocks noChangeAspect="1"/>
          </p:cNvPicPr>
          <p:nvPr/>
        </p:nvPicPr>
        <p:blipFill>
          <a:blip r:embed="rId2"/>
          <a:stretch>
            <a:fillRect/>
          </a:stretch>
        </p:blipFill>
        <p:spPr>
          <a:xfrm>
            <a:off x="723566" y="1268760"/>
            <a:ext cx="7696867" cy="5037257"/>
          </a:xfrm>
          <a:prstGeom prst="rect">
            <a:avLst/>
          </a:prstGeom>
        </p:spPr>
      </p:pic>
      <p:sp>
        <p:nvSpPr>
          <p:cNvPr id="8" name="圓角矩形 7"/>
          <p:cNvSpPr/>
          <p:nvPr/>
        </p:nvSpPr>
        <p:spPr>
          <a:xfrm>
            <a:off x="1915067" y="4293096"/>
            <a:ext cx="5313878" cy="102155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algn="ctr"/>
            <a:r>
              <a:rPr lang="zh-TW" altLang="en-US" b="1" dirty="0"/>
              <a:t>本校簽約合作之實習機構已達</a:t>
            </a:r>
            <a:r>
              <a:rPr lang="en-US" altLang="zh-TW" b="1" dirty="0"/>
              <a:t>1000</a:t>
            </a:r>
            <a:r>
              <a:rPr lang="zh-TW" altLang="en-US" b="1" dirty="0"/>
              <a:t>所以上</a:t>
            </a:r>
            <a:endParaRPr lang="en-US" altLang="zh-TW" b="1" dirty="0"/>
          </a:p>
          <a:p>
            <a:pPr algn="ctr"/>
            <a:r>
              <a:rPr lang="zh-TW" altLang="en-US" b="1" dirty="0"/>
              <a:t>資料筆數眾多，盡量使用電腦下載開啟</a:t>
            </a:r>
            <a:endParaRPr lang="en-US" altLang="zh-TW" b="1" dirty="0"/>
          </a:p>
          <a:p>
            <a:pPr algn="ctr"/>
            <a:r>
              <a:rPr lang="zh-TW" altLang="en-US" b="1" dirty="0"/>
              <a:t>如果沒有簽約名單上，請至師培</a:t>
            </a:r>
            <a:r>
              <a:rPr lang="zh-TW" altLang="en-US" b="1" dirty="0" smtClean="0"/>
              <a:t>處領取</a:t>
            </a:r>
            <a:r>
              <a:rPr lang="zh-TW" altLang="en-US" b="1" dirty="0"/>
              <a:t>合作契約書</a:t>
            </a:r>
            <a:endParaRPr lang="en-US" altLang="zh-TW" b="1" dirty="0"/>
          </a:p>
        </p:txBody>
      </p:sp>
    </p:spTree>
    <p:extLst>
      <p:ext uri="{BB962C8B-B14F-4D97-AF65-F5344CB8AC3E}">
        <p14:creationId xmlns:p14="http://schemas.microsoft.com/office/powerpoint/2010/main" val="3565405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rmAutofit/>
          </a:bodyPr>
          <a:lstStyle/>
          <a:p>
            <a:pPr lvl="0" algn="ct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二</a:t>
            </a: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半年教育實習簽約表件</a:t>
            </a:r>
            <a:endParaRPr lang="en-US" altLang="zh-TW" dirty="0">
              <a:effectLst>
                <a:outerShdw blurRad="38100" dist="38100" dir="2700000" algn="tl">
                  <a:srgbClr val="000000">
                    <a:alpha val="43137"/>
                  </a:srgbClr>
                </a:outerShdw>
              </a:effectLst>
            </a:endParaRPr>
          </a:p>
        </p:txBody>
      </p:sp>
      <p:sp>
        <p:nvSpPr>
          <p:cNvPr id="6" name="副標題 5"/>
          <p:cNvSpPr>
            <a:spLocks noGrp="1"/>
          </p:cNvSpPr>
          <p:nvPr>
            <p:ph type="subTitle" idx="1"/>
          </p:nvPr>
        </p:nvSpPr>
        <p:spPr/>
        <p:txBody>
          <a:bodyPr/>
          <a:lstStyle/>
          <a:p>
            <a:pPr algn="ctr"/>
            <a:r>
              <a:rPr lang="zh-TW" altLang="en-US" dirty="0"/>
              <a:t>實習同意書、推薦函</a:t>
            </a:r>
            <a:endParaRPr lang="en-US" altLang="zh-TW"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19</a:t>
            </a:fld>
            <a:endParaRPr lang="zh-TW" altLang="en-US"/>
          </a:p>
        </p:txBody>
      </p:sp>
    </p:spTree>
    <p:extLst>
      <p:ext uri="{BB962C8B-B14F-4D97-AF65-F5344CB8AC3E}">
        <p14:creationId xmlns:p14="http://schemas.microsoft.com/office/powerpoint/2010/main" val="25808053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AA591988-5B38-0DFF-AB61-9EC070451BC2}"/>
              </a:ext>
            </a:extLst>
          </p:cNvPr>
          <p:cNvPicPr>
            <a:picLocks noChangeAspect="1"/>
          </p:cNvPicPr>
          <p:nvPr/>
        </p:nvPicPr>
        <p:blipFill rotWithShape="1">
          <a:blip r:embed="rId2"/>
          <a:srcRect r="5072"/>
          <a:stretch/>
        </p:blipFill>
        <p:spPr>
          <a:xfrm>
            <a:off x="553118" y="1458394"/>
            <a:ext cx="8229600" cy="4545141"/>
          </a:xfrm>
          <a:prstGeom prst="rect">
            <a:avLst/>
          </a:prstGeom>
        </p:spPr>
      </p:pic>
      <p:sp>
        <p:nvSpPr>
          <p:cNvPr id="3" name="投影片編號版面配置區 2"/>
          <p:cNvSpPr>
            <a:spLocks noGrp="1"/>
          </p:cNvSpPr>
          <p:nvPr>
            <p:ph type="sldNum" sz="quarter" idx="12"/>
          </p:nvPr>
        </p:nvSpPr>
        <p:spPr/>
        <p:txBody>
          <a:bodyPr/>
          <a:lstStyle/>
          <a:p>
            <a:fld id="{73DA0BB7-265A-403C-9275-D587AB510EDC}" type="slidenum">
              <a:rPr lang="zh-TW" altLang="en-US" smtClean="0"/>
              <a:t>20</a:t>
            </a:fld>
            <a:endParaRPr lang="zh-TW" altLang="en-US"/>
          </a:p>
        </p:txBody>
      </p:sp>
      <p:sp>
        <p:nvSpPr>
          <p:cNvPr id="4" name="標題 3"/>
          <p:cNvSpPr>
            <a:spLocks noGrp="1"/>
          </p:cNvSpPr>
          <p:nvPr>
            <p:ph type="title"/>
          </p:nvPr>
        </p:nvSpPr>
        <p:spPr/>
        <p:txBody>
          <a:bodyPr/>
          <a:lstStyle/>
          <a:p>
            <a:r>
              <a:rPr lang="zh-TW" altLang="en-US" dirty="0"/>
              <a:t>教育實習簽約文件下載</a:t>
            </a:r>
          </a:p>
        </p:txBody>
      </p:sp>
      <p:sp>
        <p:nvSpPr>
          <p:cNvPr id="9" name="矩形 8"/>
          <p:cNvSpPr/>
          <p:nvPr/>
        </p:nvSpPr>
        <p:spPr>
          <a:xfrm>
            <a:off x="567854" y="2927514"/>
            <a:ext cx="7632847" cy="488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圓角矩形 10"/>
          <p:cNvSpPr/>
          <p:nvPr/>
        </p:nvSpPr>
        <p:spPr>
          <a:xfrm>
            <a:off x="5866831" y="460153"/>
            <a:ext cx="3011805" cy="71508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lvl="0" algn="ctr"/>
            <a:r>
              <a:rPr lang="zh-TW" altLang="en-US" b="1" dirty="0">
                <a:latin typeface="Adobe 繁黑體 Std B" pitchFamily="34" charset="-120"/>
                <a:ea typeface="Adobe 繁黑體 Std B" pitchFamily="34" charset="-120"/>
              </a:rPr>
              <a:t>雙語師資生請使用專用表格</a:t>
            </a:r>
            <a:endParaRPr lang="en-US" altLang="zh-TW" b="1" dirty="0">
              <a:latin typeface="Adobe 繁黑體 Std B" pitchFamily="34" charset="-120"/>
              <a:ea typeface="Adobe 繁黑體 Std B" pitchFamily="34" charset="-120"/>
            </a:endParaRPr>
          </a:p>
          <a:p>
            <a:pPr lvl="0" algn="ctr"/>
            <a:r>
              <a:rPr lang="zh-TW" altLang="en-US" b="1" dirty="0">
                <a:latin typeface="Adobe 繁黑體 Std B" pitchFamily="34" charset="-120"/>
                <a:ea typeface="Adobe 繁黑體 Std B" pitchFamily="34" charset="-120"/>
              </a:rPr>
              <a:t>以免影響教師證核發</a:t>
            </a:r>
          </a:p>
        </p:txBody>
      </p:sp>
    </p:spTree>
    <p:extLst>
      <p:ext uri="{BB962C8B-B14F-4D97-AF65-F5344CB8AC3E}">
        <p14:creationId xmlns:p14="http://schemas.microsoft.com/office/powerpoint/2010/main" val="28015998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21</a:t>
            </a:fld>
            <a:endParaRPr lang="zh-TW" altLang="en-US"/>
          </a:p>
        </p:txBody>
      </p:sp>
      <p:sp>
        <p:nvSpPr>
          <p:cNvPr id="4" name="標題 3"/>
          <p:cNvSpPr>
            <a:spLocks noGrp="1"/>
          </p:cNvSpPr>
          <p:nvPr>
            <p:ph type="title"/>
          </p:nvPr>
        </p:nvSpPr>
        <p:spPr/>
        <p:txBody>
          <a:bodyPr>
            <a:normAutofit/>
          </a:bodyPr>
          <a:lstStyle/>
          <a:p>
            <a:r>
              <a:rPr lang="zh-TW" altLang="en-US" dirty="0"/>
              <a:t>教育實習簽約文件</a:t>
            </a:r>
            <a:r>
              <a:rPr lang="en-US" altLang="zh-TW" dirty="0"/>
              <a:t>(1.</a:t>
            </a:r>
            <a:r>
              <a:rPr lang="zh-TW" altLang="en-US" dirty="0"/>
              <a:t>同意書正面</a:t>
            </a:r>
            <a:r>
              <a:rPr lang="en-US" altLang="zh-TW" dirty="0"/>
              <a:t>)</a:t>
            </a:r>
            <a:endParaRPr lang="zh-TW" altLang="en-US" dirty="0"/>
          </a:p>
        </p:txBody>
      </p:sp>
      <p:pic>
        <p:nvPicPr>
          <p:cNvPr id="6146" name="Picture 2" descr="D:\Google雲端硬碟\師培處105\a實習申請作業\(大五實習)申請實習表格\[簡報]申請實習表格109\申請實習表格_頁面_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268760"/>
            <a:ext cx="7848872" cy="54067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橢圓 6"/>
          <p:cNvSpPr/>
          <p:nvPr/>
        </p:nvSpPr>
        <p:spPr>
          <a:xfrm>
            <a:off x="3335296" y="3297667"/>
            <a:ext cx="1188132" cy="6151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1115616" y="2276872"/>
            <a:ext cx="100811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5796136" y="1575697"/>
            <a:ext cx="144016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434376" y="4562476"/>
            <a:ext cx="2629932"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zh-TW" altLang="en-US" b="1" dirty="0">
                <a:latin typeface="Adobe 繁黑體 Std B" pitchFamily="34" charset="-120"/>
                <a:ea typeface="Adobe 繁黑體 Std B" pitchFamily="34" charset="-120"/>
              </a:rPr>
              <a:t>實習機構代碼</a:t>
            </a:r>
            <a:r>
              <a:rPr lang="zh-TW" altLang="en-US" b="1" dirty="0">
                <a:latin typeface="Adobe 繁黑體 Std B" pitchFamily="34" charset="-120"/>
                <a:ea typeface="Adobe 繁黑體 Std B" pitchFamily="34" charset="-120"/>
                <a:hlinkClick r:id="rId3"/>
              </a:rPr>
              <a:t>查詢網址</a:t>
            </a:r>
            <a:endParaRPr lang="zh-TW" altLang="en-US" b="1" dirty="0">
              <a:latin typeface="Adobe 繁黑體 Std B" pitchFamily="34" charset="-120"/>
              <a:ea typeface="Adobe 繁黑體 Std B" pitchFamily="34" charset="-120"/>
            </a:endParaRPr>
          </a:p>
        </p:txBody>
      </p:sp>
      <p:sp>
        <p:nvSpPr>
          <p:cNvPr id="11" name="向下箭號 10"/>
          <p:cNvSpPr/>
          <p:nvPr/>
        </p:nvSpPr>
        <p:spPr>
          <a:xfrm>
            <a:off x="3749342" y="4005064"/>
            <a:ext cx="462618" cy="505063"/>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12" name="圓角矩形 11"/>
          <p:cNvSpPr/>
          <p:nvPr/>
        </p:nvSpPr>
        <p:spPr>
          <a:xfrm>
            <a:off x="385192" y="2858103"/>
            <a:ext cx="2851136"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zh-TW" altLang="en-US" b="1" dirty="0">
                <a:latin typeface="Adobe 繁黑體 Std B" pitchFamily="34" charset="-120"/>
                <a:ea typeface="Adobe 繁黑體 Std B" pitchFamily="34" charset="-120"/>
              </a:rPr>
              <a:t>請填寫年度，而非學年度</a:t>
            </a:r>
          </a:p>
        </p:txBody>
      </p:sp>
      <p:sp>
        <p:nvSpPr>
          <p:cNvPr id="13" name="圓角矩形 12"/>
          <p:cNvSpPr/>
          <p:nvPr/>
        </p:nvSpPr>
        <p:spPr>
          <a:xfrm>
            <a:off x="5220072" y="2186640"/>
            <a:ext cx="2707120" cy="71508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r>
              <a:rPr lang="zh-TW" altLang="en-US" b="1" dirty="0">
                <a:latin typeface="Adobe 繁黑體 Std B" pitchFamily="34" charset="-120"/>
                <a:ea typeface="Adobe 繁黑體 Std B" pitchFamily="34" charset="-120"/>
              </a:rPr>
              <a:t>第二聯請留給實習機構</a:t>
            </a:r>
            <a:endParaRPr lang="en-US" altLang="zh-TW" b="1" dirty="0">
              <a:latin typeface="Adobe 繁黑體 Std B" pitchFamily="34" charset="-120"/>
              <a:ea typeface="Adobe 繁黑體 Std B" pitchFamily="34" charset="-120"/>
            </a:endParaRPr>
          </a:p>
          <a:p>
            <a:pPr lvl="0" algn="ctr"/>
            <a:r>
              <a:rPr lang="zh-TW" altLang="en-US" b="1" dirty="0">
                <a:latin typeface="Adobe 繁黑體 Std B" pitchFamily="34" charset="-120"/>
                <a:ea typeface="Adobe 繁黑體 Std B" pitchFamily="34" charset="-120"/>
              </a:rPr>
              <a:t>不須交回師培處</a:t>
            </a:r>
          </a:p>
        </p:txBody>
      </p:sp>
      <p:sp>
        <p:nvSpPr>
          <p:cNvPr id="5" name="矩形圖說文字 4"/>
          <p:cNvSpPr/>
          <p:nvPr/>
        </p:nvSpPr>
        <p:spPr>
          <a:xfrm>
            <a:off x="4882800" y="5188772"/>
            <a:ext cx="3754760" cy="648072"/>
          </a:xfrm>
          <a:prstGeom prst="wedgeRectCallout">
            <a:avLst>
              <a:gd name="adj1" fmla="val -45137"/>
              <a:gd name="adj2" fmla="val -74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t>實習機構代碼務必正確，否則之後將無法在實習平臺查詢實習資料</a:t>
            </a:r>
            <a:endParaRPr lang="zh-TW" altLang="en-US" dirty="0"/>
          </a:p>
        </p:txBody>
      </p:sp>
    </p:spTree>
    <p:extLst>
      <p:ext uri="{BB962C8B-B14F-4D97-AF65-F5344CB8AC3E}">
        <p14:creationId xmlns:p14="http://schemas.microsoft.com/office/powerpoint/2010/main" val="34817302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40E85EF5-3746-F077-7F26-7D5E74390229}"/>
              </a:ext>
            </a:extLst>
          </p:cNvPr>
          <p:cNvPicPr>
            <a:picLocks noChangeAspect="1"/>
          </p:cNvPicPr>
          <p:nvPr/>
        </p:nvPicPr>
        <p:blipFill>
          <a:blip r:embed="rId2"/>
          <a:stretch>
            <a:fillRect/>
          </a:stretch>
        </p:blipFill>
        <p:spPr>
          <a:xfrm>
            <a:off x="629816" y="1195887"/>
            <a:ext cx="7884368" cy="5371226"/>
          </a:xfrm>
          <a:prstGeom prst="rect">
            <a:avLst/>
          </a:prstGeom>
        </p:spPr>
      </p:pic>
      <p:sp>
        <p:nvSpPr>
          <p:cNvPr id="3" name="標題 2"/>
          <p:cNvSpPr>
            <a:spLocks noGrp="1"/>
          </p:cNvSpPr>
          <p:nvPr>
            <p:ph type="title"/>
          </p:nvPr>
        </p:nvSpPr>
        <p:spPr/>
        <p:txBody>
          <a:bodyPr>
            <a:normAutofit fontScale="90000"/>
          </a:bodyPr>
          <a:lstStyle/>
          <a:p>
            <a:r>
              <a:rPr lang="zh-TW" altLang="en-US" dirty="0"/>
              <a:t>查詢實習機構代碼</a:t>
            </a:r>
            <a:r>
              <a:rPr lang="en-US" altLang="zh-TW" sz="3600" dirty="0"/>
              <a:t>(</a:t>
            </a:r>
            <a:r>
              <a:rPr lang="zh-TW" altLang="en-US" sz="3600" dirty="0"/>
              <a:t>方法</a:t>
            </a:r>
            <a:r>
              <a:rPr lang="en-US" altLang="zh-TW" sz="3600" dirty="0"/>
              <a:t>1:</a:t>
            </a:r>
            <a:r>
              <a:rPr lang="zh-TW" altLang="en-US" sz="3600" dirty="0"/>
              <a:t>下載</a:t>
            </a:r>
            <a:r>
              <a:rPr lang="en-US" altLang="zh-TW" sz="3600" dirty="0"/>
              <a:t>excel</a:t>
            </a:r>
            <a:r>
              <a:rPr lang="zh-TW" altLang="en-US" sz="3600" dirty="0"/>
              <a:t>表</a:t>
            </a:r>
            <a:r>
              <a:rPr lang="en-US" altLang="zh-TW" sz="3600" dirty="0"/>
              <a:t>)</a:t>
            </a:r>
            <a:endParaRPr lang="zh-TW" altLang="en-US" sz="3600" dirty="0"/>
          </a:p>
        </p:txBody>
      </p:sp>
      <p:sp>
        <p:nvSpPr>
          <p:cNvPr id="6" name="向下箭號 5"/>
          <p:cNvSpPr/>
          <p:nvPr/>
        </p:nvSpPr>
        <p:spPr>
          <a:xfrm rot="5400000">
            <a:off x="7205122" y="5162543"/>
            <a:ext cx="876249" cy="1533981"/>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vert270"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lang="zh-TW" altLang="en-US" b="1" dirty="0"/>
              <a:t>點此下載</a:t>
            </a:r>
          </a:p>
        </p:txBody>
      </p:sp>
      <p:sp>
        <p:nvSpPr>
          <p:cNvPr id="2" name="矩形 1"/>
          <p:cNvSpPr/>
          <p:nvPr/>
        </p:nvSpPr>
        <p:spPr>
          <a:xfrm>
            <a:off x="755576" y="5671430"/>
            <a:ext cx="6120680" cy="8504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22</a:t>
            </a:fld>
            <a:endParaRPr lang="zh-TW" altLang="en-US"/>
          </a:p>
        </p:txBody>
      </p:sp>
    </p:spTree>
    <p:extLst>
      <p:ext uri="{BB962C8B-B14F-4D97-AF65-F5344CB8AC3E}">
        <p14:creationId xmlns:p14="http://schemas.microsoft.com/office/powerpoint/2010/main" val="21980334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p:cNvPicPr>
            <a:picLocks noChangeAspect="1"/>
          </p:cNvPicPr>
          <p:nvPr/>
        </p:nvPicPr>
        <p:blipFill rotWithShape="1">
          <a:blip r:embed="rId2"/>
          <a:srcRect r="48978"/>
          <a:stretch/>
        </p:blipFill>
        <p:spPr>
          <a:xfrm>
            <a:off x="306537" y="1269957"/>
            <a:ext cx="8280796" cy="5253646"/>
          </a:xfrm>
          <a:prstGeom prst="rect">
            <a:avLst/>
          </a:prstGeom>
        </p:spPr>
      </p:pic>
      <p:sp>
        <p:nvSpPr>
          <p:cNvPr id="3" name="標題 2"/>
          <p:cNvSpPr>
            <a:spLocks noGrp="1"/>
          </p:cNvSpPr>
          <p:nvPr>
            <p:ph type="title"/>
          </p:nvPr>
        </p:nvSpPr>
        <p:spPr/>
        <p:txBody>
          <a:bodyPr>
            <a:normAutofit/>
          </a:bodyPr>
          <a:lstStyle/>
          <a:p>
            <a:r>
              <a:rPr lang="zh-TW" altLang="en-US" dirty="0"/>
              <a:t>查詢實習機構代碼</a:t>
            </a:r>
            <a:r>
              <a:rPr lang="en-US" altLang="zh-TW" sz="3200" dirty="0"/>
              <a:t>(</a:t>
            </a:r>
            <a:r>
              <a:rPr lang="zh-TW" altLang="en-US" sz="3200" dirty="0"/>
              <a:t>方法</a:t>
            </a:r>
            <a:r>
              <a:rPr lang="en-US" altLang="zh-TW" sz="3200" dirty="0"/>
              <a:t>2:</a:t>
            </a:r>
            <a:r>
              <a:rPr lang="zh-TW" altLang="en-US" sz="3200" dirty="0"/>
              <a:t>線上查詢</a:t>
            </a:r>
            <a:r>
              <a:rPr lang="en-US" altLang="zh-TW" sz="3600" dirty="0"/>
              <a:t>)</a:t>
            </a:r>
            <a:endParaRPr lang="zh-TW" altLang="en-US" sz="3600" dirty="0"/>
          </a:p>
        </p:txBody>
      </p:sp>
      <p:sp>
        <p:nvSpPr>
          <p:cNvPr id="6" name="向下箭號 5"/>
          <p:cNvSpPr/>
          <p:nvPr/>
        </p:nvSpPr>
        <p:spPr>
          <a:xfrm>
            <a:off x="3143673" y="2520385"/>
            <a:ext cx="780255" cy="883347"/>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 name="矩形 1"/>
          <p:cNvSpPr/>
          <p:nvPr/>
        </p:nvSpPr>
        <p:spPr>
          <a:xfrm>
            <a:off x="430487" y="1268760"/>
            <a:ext cx="3277417" cy="11408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23</a:t>
            </a:fld>
            <a:endParaRPr lang="zh-TW" altLang="en-US"/>
          </a:p>
        </p:txBody>
      </p:sp>
      <p:sp>
        <p:nvSpPr>
          <p:cNvPr id="7" name="圓角矩形 6"/>
          <p:cNvSpPr/>
          <p:nvPr/>
        </p:nvSpPr>
        <p:spPr>
          <a:xfrm>
            <a:off x="4331601" y="1270501"/>
            <a:ext cx="4572000" cy="71508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a:spAutoFit/>
          </a:bodyPr>
          <a:lstStyle/>
          <a:p>
            <a:r>
              <a:rPr lang="zh-TW" altLang="en-US" dirty="0">
                <a:hlinkClick r:id="rId3"/>
              </a:rPr>
              <a:t>https://eii.ncue.edu.tw/Apps/Sys/OrgList.aspx?a=retutnfunctionucOrgList&amp;</a:t>
            </a:r>
            <a:endParaRPr lang="zh-TW" altLang="en-US" dirty="0"/>
          </a:p>
        </p:txBody>
      </p:sp>
      <p:pic>
        <p:nvPicPr>
          <p:cNvPr id="8" name="圖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0072" y="2098107"/>
            <a:ext cx="1999109" cy="1999109"/>
          </a:xfrm>
          <a:prstGeom prst="rect">
            <a:avLst/>
          </a:prstGeom>
          <a:ln>
            <a:solidFill>
              <a:schemeClr val="accent3">
                <a:lumMod val="75000"/>
              </a:schemeClr>
            </a:solidFill>
          </a:ln>
        </p:spPr>
      </p:pic>
      <p:sp>
        <p:nvSpPr>
          <p:cNvPr id="9" name="矩形 8"/>
          <p:cNvSpPr/>
          <p:nvPr/>
        </p:nvSpPr>
        <p:spPr>
          <a:xfrm>
            <a:off x="539553" y="3541997"/>
            <a:ext cx="864096" cy="5350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8167662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24</a:t>
            </a:fld>
            <a:endParaRPr lang="zh-TW" altLang="en-US"/>
          </a:p>
        </p:txBody>
      </p:sp>
      <p:sp>
        <p:nvSpPr>
          <p:cNvPr id="4" name="標題 3"/>
          <p:cNvSpPr>
            <a:spLocks noGrp="1"/>
          </p:cNvSpPr>
          <p:nvPr>
            <p:ph type="title"/>
          </p:nvPr>
        </p:nvSpPr>
        <p:spPr/>
        <p:txBody>
          <a:bodyPr>
            <a:normAutofit/>
          </a:bodyPr>
          <a:lstStyle/>
          <a:p>
            <a:r>
              <a:rPr lang="zh-TW" altLang="en-US" dirty="0"/>
              <a:t>教育實習簽約文件</a:t>
            </a:r>
            <a:r>
              <a:rPr lang="en-US" altLang="zh-TW" dirty="0"/>
              <a:t>(1.</a:t>
            </a:r>
            <a:r>
              <a:rPr lang="zh-TW" altLang="en-US" dirty="0"/>
              <a:t>同意書背面</a:t>
            </a:r>
            <a:r>
              <a:rPr lang="en-US" altLang="zh-TW" dirty="0"/>
              <a:t>)</a:t>
            </a:r>
            <a:endParaRPr lang="zh-TW" altLang="en-US" dirty="0"/>
          </a:p>
        </p:txBody>
      </p:sp>
      <p:pic>
        <p:nvPicPr>
          <p:cNvPr id="7171" name="Picture 3" descr="D:\Google雲端硬碟\師培處105\a實習申請作業\(大五實習)申請實習表格\[簡報]申請實習表格109\申請實習表格_頁面_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268760"/>
            <a:ext cx="7704856" cy="515545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橢圓 4"/>
          <p:cNvSpPr/>
          <p:nvPr/>
        </p:nvSpPr>
        <p:spPr>
          <a:xfrm>
            <a:off x="1547664" y="2060848"/>
            <a:ext cx="259228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向左箭號圖說文字 5"/>
          <p:cNvSpPr/>
          <p:nvPr/>
        </p:nvSpPr>
        <p:spPr>
          <a:xfrm>
            <a:off x="4172562" y="2128210"/>
            <a:ext cx="3552664" cy="369332"/>
          </a:xfrm>
          <a:prstGeom prst="leftArrowCallout">
            <a:avLst>
              <a:gd name="adj1" fmla="val 44045"/>
              <a:gd name="adj2" fmla="val 44045"/>
              <a:gd name="adj3" fmla="val 65470"/>
              <a:gd name="adj4" fmla="val 89973"/>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nchor="ctr">
            <a:spAutoFit/>
          </a:bodyPr>
          <a:lstStyle/>
          <a:p>
            <a:pPr lvl="0"/>
            <a:r>
              <a:rPr lang="zh-TW" altLang="en-US" b="1" dirty="0">
                <a:latin typeface="Adobe 繁黑體 Std B" pitchFamily="34" charset="-120"/>
                <a:ea typeface="Adobe 繁黑體 Std B" pitchFamily="34" charset="-120"/>
              </a:rPr>
              <a:t>請填寫學校名稱全銜。</a:t>
            </a:r>
          </a:p>
        </p:txBody>
      </p:sp>
      <p:sp>
        <p:nvSpPr>
          <p:cNvPr id="7" name="向左箭號圖說文字 6"/>
          <p:cNvSpPr/>
          <p:nvPr/>
        </p:nvSpPr>
        <p:spPr>
          <a:xfrm>
            <a:off x="4172562" y="3542558"/>
            <a:ext cx="3552664" cy="646331"/>
          </a:xfrm>
          <a:prstGeom prst="leftArrowCallout">
            <a:avLst>
              <a:gd name="adj1" fmla="val 25000"/>
              <a:gd name="adj2" fmla="val 25000"/>
              <a:gd name="adj3" fmla="val 25000"/>
              <a:gd name="adj4" fmla="val 89973"/>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nchor="ctr">
            <a:spAutoFit/>
          </a:bodyPr>
          <a:lstStyle/>
          <a:p>
            <a:pPr lvl="0"/>
            <a:r>
              <a:rPr lang="zh-TW" altLang="en-US" b="1" dirty="0">
                <a:latin typeface="Adobe 繁黑體 Std B" pitchFamily="34" charset="-120"/>
                <a:ea typeface="Adobe 繁黑體 Std B" pitchFamily="34" charset="-120"/>
              </a:rPr>
              <a:t>請使用電腦截圖貼在欄位裡，或列印下來裁剪黏貼。</a:t>
            </a:r>
          </a:p>
        </p:txBody>
      </p:sp>
    </p:spTree>
    <p:extLst>
      <p:ext uri="{BB962C8B-B14F-4D97-AF65-F5344CB8AC3E}">
        <p14:creationId xmlns:p14="http://schemas.microsoft.com/office/powerpoint/2010/main" val="1560591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a:stretch>
            <a:fillRect/>
          </a:stretch>
        </p:blipFill>
        <p:spPr>
          <a:xfrm>
            <a:off x="323528" y="2135138"/>
            <a:ext cx="3838988" cy="2529844"/>
          </a:xfrm>
          <a:prstGeom prst="rect">
            <a:avLst/>
          </a:prstGeom>
          <a:ln>
            <a:solidFill>
              <a:schemeClr val="tx1"/>
            </a:solidFill>
          </a:ln>
        </p:spPr>
      </p:pic>
      <p:sp>
        <p:nvSpPr>
          <p:cNvPr id="3" name="投影片編號版面配置區 2"/>
          <p:cNvSpPr>
            <a:spLocks noGrp="1"/>
          </p:cNvSpPr>
          <p:nvPr>
            <p:ph type="sldNum" sz="quarter" idx="12"/>
          </p:nvPr>
        </p:nvSpPr>
        <p:spPr/>
        <p:txBody>
          <a:bodyPr/>
          <a:lstStyle/>
          <a:p>
            <a:fld id="{73DA0BB7-265A-403C-9275-D587AB510EDC}" type="slidenum">
              <a:rPr lang="zh-TW" altLang="en-US" smtClean="0"/>
              <a:t>25</a:t>
            </a:fld>
            <a:endParaRPr lang="zh-TW" altLang="en-US"/>
          </a:p>
        </p:txBody>
      </p:sp>
      <p:sp>
        <p:nvSpPr>
          <p:cNvPr id="4" name="標題 3"/>
          <p:cNvSpPr>
            <a:spLocks noGrp="1"/>
          </p:cNvSpPr>
          <p:nvPr>
            <p:ph type="title"/>
          </p:nvPr>
        </p:nvSpPr>
        <p:spPr/>
        <p:txBody>
          <a:bodyPr>
            <a:normAutofit/>
          </a:bodyPr>
          <a:lstStyle/>
          <a:p>
            <a:r>
              <a:rPr lang="zh-TW" altLang="en-US" dirty="0"/>
              <a:t>教育實習簽約文件</a:t>
            </a:r>
            <a:r>
              <a:rPr lang="en-US" altLang="zh-TW" dirty="0"/>
              <a:t>(1.</a:t>
            </a:r>
            <a:r>
              <a:rPr lang="zh-TW" altLang="en-US" dirty="0"/>
              <a:t>同意書背面</a:t>
            </a:r>
            <a:r>
              <a:rPr lang="en-US" altLang="zh-TW" dirty="0"/>
              <a:t>)</a:t>
            </a:r>
            <a:endParaRPr lang="zh-TW" altLang="en-US" dirty="0"/>
          </a:p>
        </p:txBody>
      </p:sp>
      <p:sp>
        <p:nvSpPr>
          <p:cNvPr id="6" name="矩形 5"/>
          <p:cNvSpPr/>
          <p:nvPr/>
        </p:nvSpPr>
        <p:spPr>
          <a:xfrm>
            <a:off x="323528" y="1728464"/>
            <a:ext cx="3793026" cy="369332"/>
          </a:xfrm>
          <a:prstGeom prst="rect">
            <a:avLst/>
          </a:prstGeom>
        </p:spPr>
        <p:txBody>
          <a:bodyPr wrap="none">
            <a:spAutoFit/>
          </a:bodyPr>
          <a:lstStyle/>
          <a:p>
            <a:r>
              <a:rPr lang="zh-TW" altLang="en-US" b="1" dirty="0">
                <a:solidFill>
                  <a:schemeClr val="accent2"/>
                </a:solidFill>
              </a:rPr>
              <a:t>黏貼錯誤範例</a:t>
            </a:r>
            <a:r>
              <a:rPr lang="en-US" altLang="zh-TW" b="1" dirty="0">
                <a:solidFill>
                  <a:schemeClr val="accent2"/>
                </a:solidFill>
              </a:rPr>
              <a:t>1</a:t>
            </a:r>
            <a:r>
              <a:rPr lang="zh-TW" altLang="en-US" b="1" dirty="0">
                <a:solidFill>
                  <a:schemeClr val="accent2"/>
                </a:solidFill>
              </a:rPr>
              <a:t>：實習機構代碼畫面</a:t>
            </a:r>
          </a:p>
        </p:txBody>
      </p:sp>
      <p:sp>
        <p:nvSpPr>
          <p:cNvPr id="7" name="矩形 6"/>
          <p:cNvSpPr/>
          <p:nvPr/>
        </p:nvSpPr>
        <p:spPr>
          <a:xfrm>
            <a:off x="4382443" y="1736262"/>
            <a:ext cx="3793026" cy="369332"/>
          </a:xfrm>
          <a:prstGeom prst="rect">
            <a:avLst/>
          </a:prstGeom>
        </p:spPr>
        <p:txBody>
          <a:bodyPr wrap="none">
            <a:spAutoFit/>
          </a:bodyPr>
          <a:lstStyle/>
          <a:p>
            <a:r>
              <a:rPr lang="zh-TW" altLang="en-US" b="1" dirty="0">
                <a:solidFill>
                  <a:schemeClr val="accent2"/>
                </a:solidFill>
              </a:rPr>
              <a:t>黏貼錯誤範例</a:t>
            </a:r>
            <a:r>
              <a:rPr lang="en-US" altLang="zh-TW" b="1" dirty="0">
                <a:solidFill>
                  <a:schemeClr val="accent2"/>
                </a:solidFill>
              </a:rPr>
              <a:t>2</a:t>
            </a:r>
            <a:r>
              <a:rPr lang="zh-TW" altLang="en-US" b="1" dirty="0">
                <a:solidFill>
                  <a:schemeClr val="accent2"/>
                </a:solidFill>
              </a:rPr>
              <a:t>：本校簽約學校名冊</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443" y="2132856"/>
            <a:ext cx="4531990" cy="252984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乘號 1"/>
          <p:cNvSpPr/>
          <p:nvPr/>
        </p:nvSpPr>
        <p:spPr>
          <a:xfrm>
            <a:off x="1054890" y="2330069"/>
            <a:ext cx="2376264" cy="2376264"/>
          </a:xfrm>
          <a:prstGeom prst="mathMultipl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乘號 8"/>
          <p:cNvSpPr/>
          <p:nvPr/>
        </p:nvSpPr>
        <p:spPr>
          <a:xfrm>
            <a:off x="5580112" y="2282476"/>
            <a:ext cx="2376264" cy="2376264"/>
          </a:xfrm>
          <a:prstGeom prst="mathMultipl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974216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26</a:t>
            </a:fld>
            <a:endParaRPr lang="zh-TW" altLang="en-US"/>
          </a:p>
        </p:txBody>
      </p:sp>
      <p:sp>
        <p:nvSpPr>
          <p:cNvPr id="4" name="標題 3"/>
          <p:cNvSpPr>
            <a:spLocks noGrp="1"/>
          </p:cNvSpPr>
          <p:nvPr>
            <p:ph type="title"/>
          </p:nvPr>
        </p:nvSpPr>
        <p:spPr/>
        <p:txBody>
          <a:bodyPr>
            <a:normAutofit/>
          </a:bodyPr>
          <a:lstStyle/>
          <a:p>
            <a:r>
              <a:rPr lang="zh-TW" altLang="en-US" dirty="0"/>
              <a:t>教育實習簽約文件</a:t>
            </a:r>
            <a:r>
              <a:rPr lang="en-US" altLang="zh-TW" dirty="0"/>
              <a:t>(1.</a:t>
            </a:r>
            <a:r>
              <a:rPr lang="zh-TW" altLang="en-US" dirty="0"/>
              <a:t>同意書背面</a:t>
            </a:r>
            <a:r>
              <a:rPr lang="en-US" altLang="zh-TW" dirty="0"/>
              <a:t>)</a:t>
            </a:r>
            <a:endParaRPr lang="zh-TW" altLang="en-US" dirty="0"/>
          </a:p>
        </p:txBody>
      </p:sp>
      <p:sp>
        <p:nvSpPr>
          <p:cNvPr id="6" name="矩形 5"/>
          <p:cNvSpPr/>
          <p:nvPr/>
        </p:nvSpPr>
        <p:spPr>
          <a:xfrm>
            <a:off x="242946" y="1654210"/>
            <a:ext cx="5186035" cy="461665"/>
          </a:xfrm>
          <a:prstGeom prst="rect">
            <a:avLst/>
          </a:prstGeom>
        </p:spPr>
        <p:txBody>
          <a:bodyPr wrap="none">
            <a:spAutoFit/>
          </a:bodyPr>
          <a:lstStyle/>
          <a:p>
            <a:r>
              <a:rPr lang="zh-TW" altLang="en-US" sz="2400" b="1" dirty="0">
                <a:solidFill>
                  <a:srgbClr val="0070C0"/>
                </a:solidFill>
              </a:rPr>
              <a:t>正確</a:t>
            </a:r>
            <a:r>
              <a:rPr lang="zh-TW" altLang="en-US" b="1" dirty="0">
                <a:solidFill>
                  <a:srgbClr val="0070C0"/>
                </a:solidFill>
              </a:rPr>
              <a:t>應黏貼實習平台「機構意願彙整」查詢畫面</a:t>
            </a:r>
          </a:p>
        </p:txBody>
      </p:sp>
      <p:pic>
        <p:nvPicPr>
          <p:cNvPr id="11" name="圖片 10"/>
          <p:cNvPicPr>
            <a:picLocks noChangeAspect="1"/>
          </p:cNvPicPr>
          <p:nvPr/>
        </p:nvPicPr>
        <p:blipFill>
          <a:blip r:embed="rId2"/>
          <a:stretch>
            <a:fillRect/>
          </a:stretch>
        </p:blipFill>
        <p:spPr>
          <a:xfrm>
            <a:off x="251520" y="2128836"/>
            <a:ext cx="8451047" cy="4005064"/>
          </a:xfrm>
          <a:prstGeom prst="rect">
            <a:avLst/>
          </a:prstGeom>
          <a:ln>
            <a:solidFill>
              <a:schemeClr val="tx1"/>
            </a:solidFill>
          </a:ln>
        </p:spPr>
      </p:pic>
      <p:sp>
        <p:nvSpPr>
          <p:cNvPr id="12" name="矩形 11"/>
          <p:cNvSpPr/>
          <p:nvPr/>
        </p:nvSpPr>
        <p:spPr>
          <a:xfrm>
            <a:off x="323528" y="2795134"/>
            <a:ext cx="1872208" cy="3815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5940152" y="4725144"/>
            <a:ext cx="648072" cy="11521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L-圖案 7"/>
          <p:cNvSpPr/>
          <p:nvPr/>
        </p:nvSpPr>
        <p:spPr>
          <a:xfrm rot="13298753" flipV="1">
            <a:off x="6196446" y="1888690"/>
            <a:ext cx="1600466" cy="2246937"/>
          </a:xfrm>
          <a:prstGeom prst="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431628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641524" y="1134861"/>
            <a:ext cx="7860952" cy="5555861"/>
          </a:xfrm>
          <a:prstGeom prst="rect">
            <a:avLst/>
          </a:prstGeom>
        </p:spPr>
      </p:pic>
      <p:sp>
        <p:nvSpPr>
          <p:cNvPr id="3" name="投影片編號版面配置區 2"/>
          <p:cNvSpPr>
            <a:spLocks noGrp="1"/>
          </p:cNvSpPr>
          <p:nvPr>
            <p:ph type="sldNum" sz="quarter" idx="12"/>
          </p:nvPr>
        </p:nvSpPr>
        <p:spPr/>
        <p:txBody>
          <a:bodyPr/>
          <a:lstStyle/>
          <a:p>
            <a:fld id="{73DA0BB7-265A-403C-9275-D587AB510EDC}" type="slidenum">
              <a:rPr lang="zh-TW" altLang="en-US" smtClean="0"/>
              <a:t>27</a:t>
            </a:fld>
            <a:endParaRPr lang="zh-TW" altLang="en-US"/>
          </a:p>
        </p:txBody>
      </p:sp>
      <p:sp>
        <p:nvSpPr>
          <p:cNvPr id="4" name="標題 3"/>
          <p:cNvSpPr>
            <a:spLocks noGrp="1"/>
          </p:cNvSpPr>
          <p:nvPr>
            <p:ph type="title"/>
          </p:nvPr>
        </p:nvSpPr>
        <p:spPr/>
        <p:txBody>
          <a:bodyPr>
            <a:normAutofit/>
          </a:bodyPr>
          <a:lstStyle/>
          <a:p>
            <a:r>
              <a:rPr lang="zh-TW" altLang="en-US" dirty="0"/>
              <a:t>教育實習簽約文件</a:t>
            </a:r>
            <a:r>
              <a:rPr lang="en-US" altLang="zh-TW" dirty="0"/>
              <a:t>(</a:t>
            </a:r>
            <a:r>
              <a:rPr lang="zh-TW" altLang="en-US" dirty="0">
                <a:solidFill>
                  <a:srgbClr val="FF0000"/>
                </a:solidFill>
              </a:rPr>
              <a:t>雙語師資生</a:t>
            </a:r>
            <a:r>
              <a:rPr lang="en-US" altLang="zh-TW" dirty="0"/>
              <a:t>)</a:t>
            </a:r>
            <a:endParaRPr lang="zh-TW" altLang="en-US" dirty="0"/>
          </a:p>
        </p:txBody>
      </p:sp>
      <p:sp>
        <p:nvSpPr>
          <p:cNvPr id="7" name="橢圓 6"/>
          <p:cNvSpPr/>
          <p:nvPr/>
        </p:nvSpPr>
        <p:spPr>
          <a:xfrm>
            <a:off x="3335296" y="3245924"/>
            <a:ext cx="1188132" cy="6151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1115616" y="2204864"/>
            <a:ext cx="100811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5774384" y="1556792"/>
            <a:ext cx="1440160"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向下箭號 10"/>
          <p:cNvSpPr/>
          <p:nvPr/>
        </p:nvSpPr>
        <p:spPr>
          <a:xfrm>
            <a:off x="3749342" y="4006071"/>
            <a:ext cx="360040" cy="504056"/>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12" name="橢圓 11"/>
          <p:cNvSpPr/>
          <p:nvPr/>
        </p:nvSpPr>
        <p:spPr>
          <a:xfrm>
            <a:off x="622769" y="1268760"/>
            <a:ext cx="118813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圓角矩形 12"/>
          <p:cNvSpPr/>
          <p:nvPr/>
        </p:nvSpPr>
        <p:spPr>
          <a:xfrm>
            <a:off x="2734156" y="4576773"/>
            <a:ext cx="2629932"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zh-TW" altLang="en-US" b="1" dirty="0">
                <a:latin typeface="Adobe 繁黑體 Std B" pitchFamily="34" charset="-120"/>
                <a:ea typeface="Adobe 繁黑體 Std B" pitchFamily="34" charset="-120"/>
              </a:rPr>
              <a:t>實習機構代碼</a:t>
            </a:r>
            <a:r>
              <a:rPr lang="zh-TW" altLang="en-US" b="1" dirty="0">
                <a:latin typeface="Adobe 繁黑體 Std B" pitchFamily="34" charset="-120"/>
                <a:ea typeface="Adobe 繁黑體 Std B" pitchFamily="34" charset="-120"/>
                <a:hlinkClick r:id="rId3"/>
              </a:rPr>
              <a:t>查詢網址</a:t>
            </a:r>
            <a:endParaRPr lang="zh-TW" altLang="en-US" b="1" dirty="0">
              <a:latin typeface="Adobe 繁黑體 Std B" pitchFamily="34" charset="-120"/>
              <a:ea typeface="Adobe 繁黑體 Std B" pitchFamily="34" charset="-120"/>
            </a:endParaRPr>
          </a:p>
        </p:txBody>
      </p:sp>
      <p:sp>
        <p:nvSpPr>
          <p:cNvPr id="14" name="圓角矩形 13"/>
          <p:cNvSpPr/>
          <p:nvPr/>
        </p:nvSpPr>
        <p:spPr>
          <a:xfrm>
            <a:off x="385192" y="2858103"/>
            <a:ext cx="2851136"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zh-TW" altLang="en-US" b="1" dirty="0">
                <a:latin typeface="Adobe 繁黑體 Std B" pitchFamily="34" charset="-120"/>
                <a:ea typeface="Adobe 繁黑體 Std B" pitchFamily="34" charset="-120"/>
              </a:rPr>
              <a:t>請填寫年度，而非學年度</a:t>
            </a:r>
          </a:p>
        </p:txBody>
      </p:sp>
      <p:sp>
        <p:nvSpPr>
          <p:cNvPr id="15" name="圓角矩形 14"/>
          <p:cNvSpPr/>
          <p:nvPr/>
        </p:nvSpPr>
        <p:spPr>
          <a:xfrm>
            <a:off x="5220072" y="2186640"/>
            <a:ext cx="2707120" cy="71508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r>
              <a:rPr lang="zh-TW" altLang="en-US" b="1" dirty="0">
                <a:latin typeface="Adobe 繁黑體 Std B" pitchFamily="34" charset="-120"/>
                <a:ea typeface="Adobe 繁黑體 Std B" pitchFamily="34" charset="-120"/>
              </a:rPr>
              <a:t>第二聯請留給實習機構</a:t>
            </a:r>
            <a:endParaRPr lang="en-US" altLang="zh-TW" b="1" dirty="0">
              <a:latin typeface="Adobe 繁黑體 Std B" pitchFamily="34" charset="-120"/>
              <a:ea typeface="Adobe 繁黑體 Std B" pitchFamily="34" charset="-120"/>
            </a:endParaRPr>
          </a:p>
          <a:p>
            <a:pPr lvl="0" algn="ctr"/>
            <a:r>
              <a:rPr lang="zh-TW" altLang="en-US" b="1" dirty="0">
                <a:latin typeface="Adobe 繁黑體 Std B" pitchFamily="34" charset="-120"/>
                <a:ea typeface="Adobe 繁黑體 Std B" pitchFamily="34" charset="-120"/>
              </a:rPr>
              <a:t>不須交回師培處</a:t>
            </a:r>
          </a:p>
        </p:txBody>
      </p:sp>
    </p:spTree>
    <p:extLst>
      <p:ext uri="{BB962C8B-B14F-4D97-AF65-F5344CB8AC3E}">
        <p14:creationId xmlns:p14="http://schemas.microsoft.com/office/powerpoint/2010/main" val="3392867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p:cNvPicPr>
            <a:picLocks noChangeAspect="1"/>
          </p:cNvPicPr>
          <p:nvPr/>
        </p:nvPicPr>
        <p:blipFill>
          <a:blip r:embed="rId2"/>
          <a:stretch>
            <a:fillRect/>
          </a:stretch>
        </p:blipFill>
        <p:spPr>
          <a:xfrm>
            <a:off x="579865" y="1167342"/>
            <a:ext cx="7787208" cy="5505524"/>
          </a:xfrm>
          <a:prstGeom prst="rect">
            <a:avLst/>
          </a:prstGeom>
        </p:spPr>
      </p:pic>
      <p:sp>
        <p:nvSpPr>
          <p:cNvPr id="3" name="投影片編號版面配置區 2"/>
          <p:cNvSpPr>
            <a:spLocks noGrp="1"/>
          </p:cNvSpPr>
          <p:nvPr>
            <p:ph type="sldNum" sz="quarter" idx="12"/>
          </p:nvPr>
        </p:nvSpPr>
        <p:spPr/>
        <p:txBody>
          <a:bodyPr/>
          <a:lstStyle/>
          <a:p>
            <a:fld id="{73DA0BB7-265A-403C-9275-D587AB510EDC}" type="slidenum">
              <a:rPr lang="zh-TW" altLang="en-US" smtClean="0"/>
              <a:t>28</a:t>
            </a:fld>
            <a:endParaRPr lang="zh-TW" altLang="en-US"/>
          </a:p>
        </p:txBody>
      </p:sp>
      <p:sp>
        <p:nvSpPr>
          <p:cNvPr id="4" name="標題 3"/>
          <p:cNvSpPr>
            <a:spLocks noGrp="1"/>
          </p:cNvSpPr>
          <p:nvPr>
            <p:ph type="title"/>
          </p:nvPr>
        </p:nvSpPr>
        <p:spPr/>
        <p:txBody>
          <a:bodyPr>
            <a:normAutofit/>
          </a:bodyPr>
          <a:lstStyle/>
          <a:p>
            <a:r>
              <a:rPr lang="zh-TW" altLang="en-US" dirty="0"/>
              <a:t>教育實習簽約文件</a:t>
            </a:r>
            <a:r>
              <a:rPr lang="en-US" altLang="zh-TW" dirty="0" smtClean="0"/>
              <a:t>(</a:t>
            </a:r>
            <a:r>
              <a:rPr lang="zh-TW" altLang="en-US" dirty="0">
                <a:solidFill>
                  <a:srgbClr val="FF0000"/>
                </a:solidFill>
              </a:rPr>
              <a:t>中等學程</a:t>
            </a:r>
            <a:r>
              <a:rPr lang="zh-TW" altLang="en-US" dirty="0" smtClean="0">
                <a:solidFill>
                  <a:srgbClr val="FF0000"/>
                </a:solidFill>
              </a:rPr>
              <a:t>師資</a:t>
            </a:r>
            <a:r>
              <a:rPr lang="zh-TW" altLang="en-US" dirty="0">
                <a:solidFill>
                  <a:srgbClr val="FF0000"/>
                </a:solidFill>
              </a:rPr>
              <a:t>生</a:t>
            </a:r>
            <a:r>
              <a:rPr lang="en-US" altLang="zh-TW" dirty="0"/>
              <a:t>)</a:t>
            </a:r>
            <a:endParaRPr lang="zh-TW" altLang="en-US" dirty="0"/>
          </a:p>
        </p:txBody>
      </p:sp>
      <p:sp>
        <p:nvSpPr>
          <p:cNvPr id="7" name="橢圓 6"/>
          <p:cNvSpPr/>
          <p:nvPr/>
        </p:nvSpPr>
        <p:spPr>
          <a:xfrm>
            <a:off x="3335296" y="3245924"/>
            <a:ext cx="1188132" cy="6151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1115616" y="2204864"/>
            <a:ext cx="100811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5774384" y="1556792"/>
            <a:ext cx="1440160"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向下箭號 10"/>
          <p:cNvSpPr/>
          <p:nvPr/>
        </p:nvSpPr>
        <p:spPr>
          <a:xfrm>
            <a:off x="3749342" y="4006071"/>
            <a:ext cx="360040" cy="504056"/>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12" name="橢圓 11"/>
          <p:cNvSpPr/>
          <p:nvPr/>
        </p:nvSpPr>
        <p:spPr>
          <a:xfrm>
            <a:off x="622769" y="1268760"/>
            <a:ext cx="118813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圓角矩形 12"/>
          <p:cNvSpPr/>
          <p:nvPr/>
        </p:nvSpPr>
        <p:spPr>
          <a:xfrm>
            <a:off x="2734156" y="4576773"/>
            <a:ext cx="2629932"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zh-TW" altLang="en-US" b="1" dirty="0">
                <a:latin typeface="Adobe 繁黑體 Std B" pitchFamily="34" charset="-120"/>
                <a:ea typeface="Adobe 繁黑體 Std B" pitchFamily="34" charset="-120"/>
              </a:rPr>
              <a:t>實習機構代碼</a:t>
            </a:r>
            <a:r>
              <a:rPr lang="zh-TW" altLang="en-US" b="1" dirty="0">
                <a:latin typeface="Adobe 繁黑體 Std B" pitchFamily="34" charset="-120"/>
                <a:ea typeface="Adobe 繁黑體 Std B" pitchFamily="34" charset="-120"/>
                <a:hlinkClick r:id="rId3"/>
              </a:rPr>
              <a:t>查詢網址</a:t>
            </a:r>
            <a:endParaRPr lang="zh-TW" altLang="en-US" b="1" dirty="0">
              <a:latin typeface="Adobe 繁黑體 Std B" pitchFamily="34" charset="-120"/>
              <a:ea typeface="Adobe 繁黑體 Std B" pitchFamily="34" charset="-120"/>
            </a:endParaRPr>
          </a:p>
        </p:txBody>
      </p:sp>
      <p:sp>
        <p:nvSpPr>
          <p:cNvPr id="14" name="圓角矩形 13"/>
          <p:cNvSpPr/>
          <p:nvPr/>
        </p:nvSpPr>
        <p:spPr>
          <a:xfrm>
            <a:off x="385192" y="2858103"/>
            <a:ext cx="2851136" cy="408623"/>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zh-TW" altLang="en-US" b="1" dirty="0">
                <a:latin typeface="Adobe 繁黑體 Std B" pitchFamily="34" charset="-120"/>
                <a:ea typeface="Adobe 繁黑體 Std B" pitchFamily="34" charset="-120"/>
              </a:rPr>
              <a:t>請填寫年度，而非學年度</a:t>
            </a:r>
          </a:p>
        </p:txBody>
      </p:sp>
      <p:sp>
        <p:nvSpPr>
          <p:cNvPr id="15" name="圓角矩形 14"/>
          <p:cNvSpPr/>
          <p:nvPr/>
        </p:nvSpPr>
        <p:spPr>
          <a:xfrm>
            <a:off x="5220072" y="2186640"/>
            <a:ext cx="2707120" cy="71508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r>
              <a:rPr lang="zh-TW" altLang="en-US" b="1" dirty="0">
                <a:latin typeface="Adobe 繁黑體 Std B" pitchFamily="34" charset="-120"/>
                <a:ea typeface="Adobe 繁黑體 Std B" pitchFamily="34" charset="-120"/>
              </a:rPr>
              <a:t>第二聯請留給實習機構</a:t>
            </a:r>
            <a:endParaRPr lang="en-US" altLang="zh-TW" b="1" dirty="0">
              <a:latin typeface="Adobe 繁黑體 Std B" pitchFamily="34" charset="-120"/>
              <a:ea typeface="Adobe 繁黑體 Std B" pitchFamily="34" charset="-120"/>
            </a:endParaRPr>
          </a:p>
          <a:p>
            <a:pPr lvl="0" algn="ctr"/>
            <a:r>
              <a:rPr lang="zh-TW" altLang="en-US" b="1" dirty="0">
                <a:latin typeface="Adobe 繁黑體 Std B" pitchFamily="34" charset="-120"/>
                <a:ea typeface="Adobe 繁黑體 Std B" pitchFamily="34" charset="-120"/>
              </a:rPr>
              <a:t>不須交回師培處</a:t>
            </a:r>
          </a:p>
        </p:txBody>
      </p:sp>
    </p:spTree>
    <p:extLst>
      <p:ext uri="{BB962C8B-B14F-4D97-AF65-F5344CB8AC3E}">
        <p14:creationId xmlns:p14="http://schemas.microsoft.com/office/powerpoint/2010/main" val="21384579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29</a:t>
            </a:fld>
            <a:endParaRPr lang="zh-TW" altLang="en-US"/>
          </a:p>
        </p:txBody>
      </p:sp>
      <p:sp>
        <p:nvSpPr>
          <p:cNvPr id="4" name="標題 3"/>
          <p:cNvSpPr>
            <a:spLocks noGrp="1"/>
          </p:cNvSpPr>
          <p:nvPr>
            <p:ph type="title"/>
          </p:nvPr>
        </p:nvSpPr>
        <p:spPr/>
        <p:txBody>
          <a:bodyPr>
            <a:normAutofit fontScale="90000"/>
          </a:bodyPr>
          <a:lstStyle/>
          <a:p>
            <a:r>
              <a:rPr lang="zh-TW" altLang="en-US" dirty="0"/>
              <a:t>教育實習簽約文件</a:t>
            </a:r>
            <a:r>
              <a:rPr lang="en-US" altLang="zh-TW" sz="3100" dirty="0"/>
              <a:t>(</a:t>
            </a:r>
            <a:r>
              <a:rPr lang="zh-TW" altLang="en-US" sz="3100" dirty="0"/>
              <a:t>選用</a:t>
            </a:r>
            <a:r>
              <a:rPr lang="en-US" altLang="zh-TW" sz="3100" dirty="0"/>
              <a:t>-</a:t>
            </a:r>
            <a:r>
              <a:rPr lang="zh-TW" altLang="en-US" sz="3100" dirty="0"/>
              <a:t>推薦函</a:t>
            </a:r>
            <a:r>
              <a:rPr lang="en-US" altLang="zh-TW" sz="3100" dirty="0"/>
              <a:t>(</a:t>
            </a:r>
            <a:r>
              <a:rPr lang="zh-TW" altLang="en-US" sz="3100" dirty="0"/>
              <a:t>須加蓋戳章</a:t>
            </a:r>
            <a:r>
              <a:rPr lang="en-US" altLang="zh-TW" sz="3100" dirty="0"/>
              <a:t>))</a:t>
            </a:r>
            <a:endParaRPr lang="zh-TW" altLang="en-US" sz="3100" dirty="0"/>
          </a:p>
        </p:txBody>
      </p:sp>
      <p:pic>
        <p:nvPicPr>
          <p:cNvPr id="8194" name="Picture 2" descr="D:\Google雲端硬碟\師培處105\a實習申請作業\(大五實習)申請實習表格\[簡報]申請實習表格109\申請實習表格_頁面_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816" y="1202429"/>
            <a:ext cx="3941192" cy="55729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195" name="Picture 3" descr="D:\Google雲端硬碟\師培處105\a實習申請作業\(大五實習)申請實習表格\[簡報]申請實習表格109\申請實習表格_頁面_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3601" y="1198348"/>
            <a:ext cx="3944077" cy="55770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圓角矩形 5"/>
          <p:cNvSpPr/>
          <p:nvPr/>
        </p:nvSpPr>
        <p:spPr>
          <a:xfrm>
            <a:off x="1364118" y="6060972"/>
            <a:ext cx="6480721" cy="71508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TW" altLang="en-US" b="1" dirty="0">
                <a:solidFill>
                  <a:schemeClr val="bg1"/>
                </a:solidFill>
              </a:rPr>
              <a:t>大四應屆畢業生如有需求請統一交給實習股長收齊後送至師培處蓋章，研究生、延畢生或畢業校友請自行至本處蓋章。</a:t>
            </a:r>
          </a:p>
        </p:txBody>
      </p:sp>
      <p:sp>
        <p:nvSpPr>
          <p:cNvPr id="7" name="橢圓 6"/>
          <p:cNvSpPr/>
          <p:nvPr/>
        </p:nvSpPr>
        <p:spPr>
          <a:xfrm>
            <a:off x="2896371" y="3816545"/>
            <a:ext cx="1188132" cy="6151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198756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a:xfrm>
            <a:off x="555916" y="980728"/>
            <a:ext cx="8192548" cy="1829761"/>
          </a:xfrm>
        </p:spPr>
        <p:txBody>
          <a:bodyPr anchor="t">
            <a:normAutofit/>
          </a:bodyPr>
          <a:lstStyle/>
          <a:p>
            <a:pPr lvl="0" algn="ctr"/>
            <a:r>
              <a:rPr lang="zh-TW" altLang="en-US" dirty="0">
                <a:effectLst>
                  <a:outerShdw blurRad="38100" dist="38100" dir="2700000" algn="tl">
                    <a:srgbClr val="000000">
                      <a:alpha val="43137"/>
                    </a:srgbClr>
                  </a:outerShdw>
                </a:effectLst>
              </a:rPr>
              <a:t> </a:t>
            </a: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三</a:t>
            </a: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聯絡並前往實習機構簽約</a:t>
            </a:r>
            <a:endParaRPr lang="en-US" altLang="zh-TW" dirty="0">
              <a:effectLst>
                <a:outerShdw blurRad="38100" dist="38100" dir="2700000" algn="tl">
                  <a:srgbClr val="000000">
                    <a:alpha val="43137"/>
                  </a:srgbClr>
                </a:outerShdw>
              </a:effectLst>
            </a:endParaRPr>
          </a:p>
        </p:txBody>
      </p:sp>
      <p:sp>
        <p:nvSpPr>
          <p:cNvPr id="6" name="副標題 5"/>
          <p:cNvSpPr>
            <a:spLocks noGrp="1"/>
          </p:cNvSpPr>
          <p:nvPr>
            <p:ph type="subTitle" idx="1"/>
          </p:nvPr>
        </p:nvSpPr>
        <p:spPr>
          <a:xfrm>
            <a:off x="395536" y="1988840"/>
            <a:ext cx="8093160" cy="2049641"/>
          </a:xfrm>
        </p:spPr>
        <p:txBody>
          <a:bodyPr>
            <a:noAutofit/>
          </a:bodyPr>
          <a:lstStyle/>
          <a:p>
            <a:pPr algn="l">
              <a:lnSpc>
                <a:spcPct val="120000"/>
              </a:lnSpc>
            </a:pPr>
            <a:r>
              <a:rPr lang="zh-TW" altLang="en-US" sz="2400" dirty="0"/>
              <a:t>說明：</a:t>
            </a:r>
            <a:endParaRPr lang="en-US" altLang="zh-TW" sz="2400" dirty="0"/>
          </a:p>
          <a:p>
            <a:pPr marL="514350" indent="-514350" algn="l">
              <a:lnSpc>
                <a:spcPct val="120000"/>
              </a:lnSpc>
              <a:buFont typeface="+mj-lt"/>
              <a:buAutoNum type="arabicPeriod"/>
            </a:pPr>
            <a:r>
              <a:rPr lang="zh-TW" altLang="en-US" sz="2400" dirty="0"/>
              <a:t>充分了解學校背景及治校理念後，攜帶</a:t>
            </a:r>
            <a:r>
              <a:rPr lang="zh-TW" altLang="en-US" sz="2400" b="1" u="sng" dirty="0"/>
              <a:t>實習同意書</a:t>
            </a:r>
            <a:r>
              <a:rPr lang="zh-TW" altLang="en-US" sz="2400" dirty="0"/>
              <a:t>，聯絡實習機構</a:t>
            </a:r>
            <a:r>
              <a:rPr lang="zh-TW" altLang="en-US" sz="2400" b="1" u="sng" dirty="0"/>
              <a:t>承辦教育實習業務單位教師</a:t>
            </a:r>
            <a:r>
              <a:rPr lang="zh-TW" altLang="en-US" sz="2400" dirty="0"/>
              <a:t>約時間，自行前往實習機構簽約。</a:t>
            </a:r>
            <a:endParaRPr lang="en-US" altLang="zh-TW" sz="2400" dirty="0"/>
          </a:p>
          <a:p>
            <a:pPr marL="514350" indent="-514350" algn="l">
              <a:lnSpc>
                <a:spcPct val="120000"/>
              </a:lnSpc>
              <a:buFont typeface="+mj-lt"/>
              <a:buAutoNum type="arabicPeriod"/>
            </a:pPr>
            <a:r>
              <a:rPr lang="zh-TW" altLang="en-US" sz="2400" dirty="0"/>
              <a:t>請慎重考慮學校，並遵守簽約承諾，若非重大因素，簽約後不得擅自更改學校。</a:t>
            </a:r>
            <a:endParaRPr lang="en-US" altLang="zh-TW" sz="2400" dirty="0"/>
          </a:p>
          <a:p>
            <a:pPr marL="514350" indent="-514350" algn="l">
              <a:buFont typeface="+mj-lt"/>
              <a:buAutoNum type="arabicPeriod"/>
            </a:pPr>
            <a:endParaRPr lang="en-US" altLang="zh-TW" sz="2400" dirty="0"/>
          </a:p>
          <a:p>
            <a:pPr marL="514350" indent="-514350" algn="l">
              <a:buFont typeface="+mj-lt"/>
              <a:buAutoNum type="arabicPeriod"/>
            </a:pPr>
            <a:endParaRPr lang="en-US" altLang="zh-TW" sz="2400" dirty="0"/>
          </a:p>
          <a:p>
            <a:pPr marL="514350" indent="-514350" algn="l">
              <a:buFont typeface="+mj-lt"/>
              <a:buAutoNum type="arabicPeriod"/>
            </a:pPr>
            <a:endParaRPr lang="en-US" altLang="zh-TW" sz="2400"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30</a:t>
            </a:fld>
            <a:endParaRPr lang="zh-TW" altLang="en-US"/>
          </a:p>
        </p:txBody>
      </p:sp>
    </p:spTree>
    <p:extLst>
      <p:ext uri="{BB962C8B-B14F-4D97-AF65-F5344CB8AC3E}">
        <p14:creationId xmlns:p14="http://schemas.microsoft.com/office/powerpoint/2010/main" val="1329179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pPr algn="ct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四</a:t>
            </a:r>
            <a:r>
              <a:rPr lang="en-US" altLang="zh-TW" dirty="0">
                <a:effectLst>
                  <a:outerShdw blurRad="38100" dist="38100" dir="2700000" algn="tl">
                    <a:srgbClr val="000000">
                      <a:alpha val="43137"/>
                    </a:srgbClr>
                  </a:outerShdw>
                </a:effectLst>
              </a:rPr>
              <a:t>)</a:t>
            </a:r>
            <a:r>
              <a:rPr lang="zh-TW" altLang="en-US" dirty="0">
                <a:effectLst>
                  <a:outerShdw blurRad="38100" dist="38100" dir="2700000" algn="tl">
                    <a:srgbClr val="000000">
                      <a:alpha val="43137"/>
                    </a:srgbClr>
                  </a:outerShdw>
                </a:effectLst>
              </a:rPr>
              <a:t>送件至師培處審核</a:t>
            </a:r>
            <a:r>
              <a:rPr lang="en-US" altLang="zh-TW" dirty="0">
                <a:effectLst>
                  <a:outerShdw blurRad="38100" dist="38100" dir="2700000" algn="tl">
                    <a:srgbClr val="000000">
                      <a:alpha val="43137"/>
                    </a:srgbClr>
                  </a:outerShdw>
                </a:effectLst>
              </a:rPr>
              <a:t/>
            </a:r>
            <a:br>
              <a:rPr lang="en-US" altLang="zh-TW" dirty="0">
                <a:effectLst>
                  <a:outerShdw blurRad="38100" dist="38100" dir="2700000" algn="tl">
                    <a:srgbClr val="000000">
                      <a:alpha val="43137"/>
                    </a:srgbClr>
                  </a:outerShdw>
                </a:effectLst>
              </a:rPr>
            </a:br>
            <a:r>
              <a:rPr lang="zh-TW" altLang="en-US" dirty="0">
                <a:effectLst>
                  <a:outerShdw blurRad="38100" dist="38100" dir="2700000" algn="tl">
                    <a:srgbClr val="000000">
                      <a:alpha val="43137"/>
                    </a:srgbClr>
                  </a:outerShdw>
                </a:effectLst>
              </a:rPr>
              <a:t>教育實習資格</a:t>
            </a:r>
            <a:endParaRPr lang="en-US" altLang="zh-TW" dirty="0">
              <a:effectLst>
                <a:outerShdw blurRad="38100" dist="38100" dir="2700000" algn="tl">
                  <a:srgbClr val="000000">
                    <a:alpha val="43137"/>
                  </a:srgbClr>
                </a:outerShdw>
              </a:effectLst>
            </a:endParaRPr>
          </a:p>
        </p:txBody>
      </p:sp>
      <p:sp>
        <p:nvSpPr>
          <p:cNvPr id="6" name="副標題 5"/>
          <p:cNvSpPr>
            <a:spLocks noGrp="1"/>
          </p:cNvSpPr>
          <p:nvPr>
            <p:ph type="subTitle" idx="1"/>
          </p:nvPr>
        </p:nvSpPr>
        <p:spPr/>
        <p:txBody>
          <a:bodyPr/>
          <a:lstStyle/>
          <a:p>
            <a:r>
              <a:rPr lang="en-US" altLang="zh-TW" dirty="0"/>
              <a:t>2</a:t>
            </a:r>
            <a:r>
              <a:rPr lang="zh-TW" altLang="en-US" dirty="0"/>
              <a:t>月實習：第一學期開學後收件至</a:t>
            </a:r>
            <a:r>
              <a:rPr lang="en-US" altLang="zh-TW" dirty="0"/>
              <a:t>11</a:t>
            </a:r>
            <a:r>
              <a:rPr lang="zh-TW" altLang="en-US" dirty="0"/>
              <a:t>月</a:t>
            </a:r>
            <a:r>
              <a:rPr lang="en-US" altLang="zh-TW" dirty="0"/>
              <a:t>30</a:t>
            </a:r>
            <a:r>
              <a:rPr lang="zh-TW" altLang="en-US" dirty="0"/>
              <a:t>日截止</a:t>
            </a:r>
            <a:endParaRPr lang="en-US" altLang="zh-TW" dirty="0"/>
          </a:p>
          <a:p>
            <a:r>
              <a:rPr lang="en-US" altLang="zh-TW" dirty="0"/>
              <a:t>8</a:t>
            </a:r>
            <a:r>
              <a:rPr lang="zh-TW" altLang="en-US" dirty="0"/>
              <a:t>月實習：第二學期開學後收件至</a:t>
            </a:r>
            <a:r>
              <a:rPr lang="en-US" altLang="zh-TW" dirty="0"/>
              <a:t>4</a:t>
            </a:r>
            <a:r>
              <a:rPr lang="zh-TW" altLang="en-US" dirty="0"/>
              <a:t>月</a:t>
            </a:r>
            <a:r>
              <a:rPr lang="en-US" altLang="zh-TW" dirty="0"/>
              <a:t>30</a:t>
            </a:r>
            <a:r>
              <a:rPr lang="zh-TW" altLang="en-US" dirty="0"/>
              <a:t>日截止</a:t>
            </a:r>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31</a:t>
            </a:fld>
            <a:endParaRPr lang="zh-TW" altLang="en-US"/>
          </a:p>
        </p:txBody>
      </p:sp>
    </p:spTree>
    <p:extLst>
      <p:ext uri="{BB962C8B-B14F-4D97-AF65-F5344CB8AC3E}">
        <p14:creationId xmlns:p14="http://schemas.microsoft.com/office/powerpoint/2010/main" val="2356437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32</a:t>
            </a:fld>
            <a:endParaRPr lang="zh-TW" altLang="en-US"/>
          </a:p>
        </p:txBody>
      </p:sp>
      <p:sp>
        <p:nvSpPr>
          <p:cNvPr id="7" name="內容版面配置區 1"/>
          <p:cNvSpPr>
            <a:spLocks noGrp="1"/>
          </p:cNvSpPr>
          <p:nvPr>
            <p:ph idx="1"/>
          </p:nvPr>
        </p:nvSpPr>
        <p:spPr>
          <a:xfrm>
            <a:off x="457200" y="2201408"/>
            <a:ext cx="8229600" cy="4035904"/>
          </a:xfrm>
        </p:spPr>
        <p:txBody>
          <a:bodyPr>
            <a:normAutofit/>
          </a:bodyPr>
          <a:lstStyle/>
          <a:p>
            <a:pPr marL="624078" lvl="0" indent="-514350">
              <a:buFont typeface="+mj-lt"/>
              <a:buAutoNum type="arabicPeriod"/>
            </a:pPr>
            <a:r>
              <a:rPr lang="zh-TW" altLang="zh-TW" dirty="0"/>
              <a:t>教育實習同意書正本</a:t>
            </a:r>
            <a:r>
              <a:rPr lang="en-US" altLang="zh-TW" dirty="0"/>
              <a:t>(</a:t>
            </a:r>
            <a:r>
              <a:rPr lang="zh-TW" altLang="zh-TW" dirty="0"/>
              <a:t>第一聯須含實習平臺截圖</a:t>
            </a:r>
            <a:r>
              <a:rPr lang="en-US" altLang="zh-TW" dirty="0"/>
              <a:t>)</a:t>
            </a:r>
            <a:endParaRPr lang="zh-TW" altLang="zh-TW" dirty="0"/>
          </a:p>
          <a:p>
            <a:pPr marL="624078" lvl="0" indent="-514350">
              <a:buFont typeface="+mj-lt"/>
              <a:buAutoNum type="arabicPeriod"/>
            </a:pPr>
            <a:r>
              <a:rPr lang="en-US" altLang="zh-TW" dirty="0"/>
              <a:t>1</a:t>
            </a:r>
            <a:r>
              <a:rPr lang="zh-TW" altLang="zh-TW" dirty="0"/>
              <a:t>吋彩色脫帽照</a:t>
            </a:r>
            <a:r>
              <a:rPr lang="en-US" altLang="zh-TW" dirty="0"/>
              <a:t>1</a:t>
            </a:r>
            <a:r>
              <a:rPr lang="zh-TW" altLang="zh-TW" dirty="0"/>
              <a:t>張</a:t>
            </a:r>
            <a:r>
              <a:rPr lang="en-US" altLang="zh-TW" dirty="0"/>
              <a:t>(</a:t>
            </a:r>
            <a:r>
              <a:rPr lang="zh-TW" altLang="zh-TW" dirty="0"/>
              <a:t>背面請註明學號姓名</a:t>
            </a:r>
            <a:r>
              <a:rPr lang="en-US" altLang="zh-TW" dirty="0"/>
              <a:t>)</a:t>
            </a:r>
            <a:endParaRPr lang="zh-TW" altLang="zh-TW" dirty="0"/>
          </a:p>
          <a:p>
            <a:pPr marL="109728" indent="0">
              <a:buNone/>
            </a:pPr>
            <a:endParaRPr lang="en-US" altLang="zh-TW" dirty="0"/>
          </a:p>
          <a:p>
            <a:r>
              <a:rPr lang="zh-TW" altLang="zh-TW" dirty="0"/>
              <a:t>因</a:t>
            </a:r>
            <a:r>
              <a:rPr lang="zh-TW" altLang="en-US" dirty="0"/>
              <a:t>申請</a:t>
            </a:r>
            <a:r>
              <a:rPr lang="en-US" altLang="zh-TW" dirty="0"/>
              <a:t>8</a:t>
            </a:r>
            <a:r>
              <a:rPr lang="zh-TW" altLang="zh-TW" dirty="0"/>
              <a:t>月實習人數較多，師培學系大四生</a:t>
            </a:r>
            <a:r>
              <a:rPr lang="zh-TW" altLang="en-US" dirty="0"/>
              <a:t>請</a:t>
            </a:r>
            <a:r>
              <a:rPr lang="zh-TW" altLang="zh-TW" dirty="0"/>
              <a:t>由實習股長</a:t>
            </a:r>
            <a:r>
              <a:rPr lang="zh-TW" altLang="zh-TW" b="1" u="sng" dirty="0"/>
              <a:t>統一收齊</a:t>
            </a:r>
            <a:r>
              <a:rPr lang="zh-TW" altLang="en-US" b="1" u="sng" dirty="0"/>
              <a:t>同意書及照片</a:t>
            </a:r>
            <a:r>
              <a:rPr lang="zh-TW" altLang="en-US" b="1" dirty="0"/>
              <a:t>，</a:t>
            </a:r>
            <a:r>
              <a:rPr lang="zh-TW" altLang="zh-TW" dirty="0"/>
              <a:t>於</a:t>
            </a:r>
            <a:r>
              <a:rPr lang="en-US" altLang="zh-TW" dirty="0" smtClean="0"/>
              <a:t>114</a:t>
            </a:r>
            <a:r>
              <a:rPr lang="zh-TW" altLang="zh-TW" dirty="0" smtClean="0"/>
              <a:t>年</a:t>
            </a:r>
            <a:r>
              <a:rPr lang="en-US" altLang="zh-TW" dirty="0"/>
              <a:t>3</a:t>
            </a:r>
            <a:r>
              <a:rPr lang="zh-TW" altLang="zh-TW" dirty="0"/>
              <a:t>月</a:t>
            </a:r>
            <a:r>
              <a:rPr lang="en-US" altLang="zh-TW" dirty="0"/>
              <a:t>31</a:t>
            </a:r>
            <a:r>
              <a:rPr lang="zh-TW" altLang="zh-TW" dirty="0"/>
              <a:t>日前繳交</a:t>
            </a:r>
            <a:r>
              <a:rPr lang="zh-TW" altLang="en-US" dirty="0"/>
              <a:t>至師培處。</a:t>
            </a:r>
            <a:endParaRPr lang="en-US" altLang="zh-TW" dirty="0"/>
          </a:p>
        </p:txBody>
      </p:sp>
      <p:sp>
        <p:nvSpPr>
          <p:cNvPr id="5" name="標題 3"/>
          <p:cNvSpPr txBox="1">
            <a:spLocks/>
          </p:cNvSpPr>
          <p:nvPr/>
        </p:nvSpPr>
        <p:spPr>
          <a:xfrm>
            <a:off x="457200" y="922710"/>
            <a:ext cx="8229600" cy="1143000"/>
          </a:xfrm>
          <a:prstGeom prst="rect">
            <a:avLst/>
          </a:prstGeom>
        </p:spPr>
        <p:txBody>
          <a:bodyPr vert="horz" rtlCol="0" anchor="ctr">
            <a:normAutofit fontScale="900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zh-TW" altLang="en-US" dirty="0">
                <a:latin typeface="Taipei Sans TC Beta" pitchFamily="2" charset="-120"/>
                <a:ea typeface="Taipei Sans TC Beta" pitchFamily="2" charset="-120"/>
              </a:rPr>
              <a:t>師培處收件資料</a:t>
            </a:r>
            <a:r>
              <a:rPr lang="en-US" altLang="zh-TW" dirty="0">
                <a:latin typeface="Taipei Sans TC Beta" pitchFamily="2" charset="-120"/>
                <a:ea typeface="Taipei Sans TC Beta" pitchFamily="2" charset="-120"/>
              </a:rPr>
              <a:t/>
            </a:r>
            <a:br>
              <a:rPr lang="en-US" altLang="zh-TW" dirty="0">
                <a:latin typeface="Taipei Sans TC Beta" pitchFamily="2" charset="-120"/>
                <a:ea typeface="Taipei Sans TC Beta" pitchFamily="2" charset="-120"/>
              </a:rPr>
            </a:br>
            <a:r>
              <a:rPr lang="zh-TW" altLang="en-US" dirty="0">
                <a:solidFill>
                  <a:schemeClr val="accent3">
                    <a:lumMod val="75000"/>
                  </a:schemeClr>
                </a:solidFill>
                <a:latin typeface="Taipei Sans TC Beta" pitchFamily="2" charset="-120"/>
                <a:ea typeface="Taipei Sans TC Beta" pitchFamily="2" charset="-120"/>
              </a:rPr>
              <a:t>身份別：</a:t>
            </a:r>
            <a:r>
              <a:rPr lang="zh-TW" altLang="en-US" sz="3600" dirty="0">
                <a:solidFill>
                  <a:schemeClr val="accent3">
                    <a:lumMod val="75000"/>
                  </a:schemeClr>
                </a:solidFill>
                <a:latin typeface="Taipei Sans TC Beta" pitchFamily="2" charset="-120"/>
                <a:ea typeface="Taipei Sans TC Beta" pitchFamily="2" charset="-120"/>
              </a:rPr>
              <a:t>大四應屆畢業生、延畢生</a:t>
            </a:r>
          </a:p>
        </p:txBody>
      </p:sp>
    </p:spTree>
    <p:extLst>
      <p:ext uri="{BB962C8B-B14F-4D97-AF65-F5344CB8AC3E}">
        <p14:creationId xmlns:p14="http://schemas.microsoft.com/office/powerpoint/2010/main" val="4147859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33</a:t>
            </a:fld>
            <a:endParaRPr lang="zh-TW" altLang="en-US"/>
          </a:p>
        </p:txBody>
      </p:sp>
      <p:sp>
        <p:nvSpPr>
          <p:cNvPr id="7" name="內容版面配置區 1"/>
          <p:cNvSpPr>
            <a:spLocks noGrp="1"/>
          </p:cNvSpPr>
          <p:nvPr>
            <p:ph idx="1"/>
          </p:nvPr>
        </p:nvSpPr>
        <p:spPr>
          <a:xfrm>
            <a:off x="457200" y="1772816"/>
            <a:ext cx="8555832" cy="4755984"/>
          </a:xfrm>
        </p:spPr>
        <p:txBody>
          <a:bodyPr>
            <a:normAutofit/>
          </a:bodyPr>
          <a:lstStyle/>
          <a:p>
            <a:pPr marL="624078" indent="-514350">
              <a:buFont typeface="+mj-lt"/>
              <a:buAutoNum type="arabicPeriod"/>
            </a:pPr>
            <a:r>
              <a:rPr lang="zh-TW" altLang="en-US" dirty="0"/>
              <a:t>教育實習申請表正本</a:t>
            </a:r>
          </a:p>
          <a:p>
            <a:pPr marL="624078" indent="-514350">
              <a:buFont typeface="+mj-lt"/>
              <a:buAutoNum type="arabicPeriod"/>
            </a:pPr>
            <a:r>
              <a:rPr lang="zh-TW" altLang="en-US" dirty="0"/>
              <a:t>教育實習同意書正本</a:t>
            </a:r>
            <a:r>
              <a:rPr lang="en-US" altLang="zh-TW" dirty="0"/>
              <a:t>(</a:t>
            </a:r>
            <a:r>
              <a:rPr lang="zh-TW" altLang="en-US" dirty="0"/>
              <a:t>第一聯含背面實習平臺截圖</a:t>
            </a:r>
            <a:r>
              <a:rPr lang="en-US" altLang="zh-TW" dirty="0"/>
              <a:t>)</a:t>
            </a:r>
            <a:endParaRPr lang="zh-TW" altLang="en-US" dirty="0"/>
          </a:p>
          <a:p>
            <a:pPr marL="624078" indent="-514350">
              <a:buFont typeface="+mj-lt"/>
              <a:buAutoNum type="arabicPeriod"/>
            </a:pPr>
            <a:r>
              <a:rPr lang="en-US" altLang="zh-TW" dirty="0"/>
              <a:t>1</a:t>
            </a:r>
            <a:r>
              <a:rPr lang="zh-TW" altLang="en-US" dirty="0"/>
              <a:t>吋彩色脫帽照</a:t>
            </a:r>
            <a:r>
              <a:rPr lang="en-US" altLang="zh-TW" dirty="0"/>
              <a:t>1</a:t>
            </a:r>
            <a:r>
              <a:rPr lang="zh-TW" altLang="en-US" dirty="0"/>
              <a:t>張</a:t>
            </a:r>
            <a:r>
              <a:rPr lang="en-US" altLang="zh-TW" dirty="0"/>
              <a:t>(</a:t>
            </a:r>
            <a:r>
              <a:rPr lang="zh-TW" altLang="en-US" dirty="0"/>
              <a:t>背面註明學號姓名</a:t>
            </a:r>
            <a:r>
              <a:rPr lang="en-US" altLang="zh-TW" dirty="0"/>
              <a:t>)</a:t>
            </a:r>
            <a:endParaRPr lang="zh-TW" altLang="en-US" dirty="0"/>
          </a:p>
          <a:p>
            <a:pPr marL="624078" indent="-514350">
              <a:buFont typeface="+mj-lt"/>
              <a:buAutoNum type="arabicPeriod"/>
            </a:pPr>
            <a:r>
              <a:rPr lang="zh-TW" altLang="en-US" dirty="0"/>
              <a:t>大學畢業證書影本</a:t>
            </a:r>
          </a:p>
          <a:p>
            <a:pPr marL="624078" indent="-514350">
              <a:buFont typeface="+mj-lt"/>
              <a:buAutoNum type="arabicPeriod"/>
            </a:pPr>
            <a:r>
              <a:rPr lang="zh-TW" altLang="en-US" dirty="0"/>
              <a:t>修畢師資職前教育</a:t>
            </a:r>
            <a:r>
              <a:rPr lang="zh-TW" altLang="en-US" dirty="0" smtClean="0"/>
              <a:t>證明書正反面影</a:t>
            </a:r>
            <a:r>
              <a:rPr lang="zh-TW" altLang="en-US" b="1" dirty="0"/>
              <a:t>本</a:t>
            </a:r>
            <a:r>
              <a:rPr lang="en-US" altLang="zh-TW" sz="2100" b="1" dirty="0">
                <a:solidFill>
                  <a:schemeClr val="bg1">
                    <a:lumMod val="50000"/>
                  </a:schemeClr>
                </a:solidFill>
              </a:rPr>
              <a:t> </a:t>
            </a:r>
            <a:r>
              <a:rPr lang="en-US" altLang="zh-TW" sz="1600" b="1" dirty="0" smtClean="0"/>
              <a:t>※</a:t>
            </a:r>
            <a:r>
              <a:rPr lang="zh-TW" altLang="en-US" sz="1600" b="1" dirty="0"/>
              <a:t>第</a:t>
            </a:r>
            <a:r>
              <a:rPr lang="en-US" altLang="zh-TW" sz="1600" b="1" dirty="0"/>
              <a:t>1</a:t>
            </a:r>
            <a:r>
              <a:rPr lang="zh-TW" altLang="en-US" sz="1600" b="1" dirty="0"/>
              <a:t>學期修畢教程者，請於</a:t>
            </a:r>
            <a:r>
              <a:rPr lang="zh-TW" altLang="en-US" sz="1600" b="1" u="sng" dirty="0">
                <a:solidFill>
                  <a:srgbClr val="FF0000"/>
                </a:solidFill>
              </a:rPr>
              <a:t>第</a:t>
            </a:r>
            <a:r>
              <a:rPr lang="en-US" altLang="zh-TW" sz="1600" b="1" u="sng" dirty="0">
                <a:solidFill>
                  <a:srgbClr val="FF0000"/>
                </a:solidFill>
              </a:rPr>
              <a:t>2</a:t>
            </a:r>
            <a:r>
              <a:rPr lang="zh-TW" altLang="en-US" sz="1600" b="1" u="sng" dirty="0">
                <a:solidFill>
                  <a:srgbClr val="FF0000"/>
                </a:solidFill>
              </a:rPr>
              <a:t>學期開學日</a:t>
            </a:r>
            <a:r>
              <a:rPr lang="en-US" altLang="zh-TW" sz="1600" b="1" u="sng" dirty="0">
                <a:solidFill>
                  <a:srgbClr val="FF0000"/>
                </a:solidFill>
              </a:rPr>
              <a:t>~3/15</a:t>
            </a:r>
            <a:r>
              <a:rPr lang="zh-TW" altLang="en-US" sz="1600" b="1" u="sng" dirty="0">
                <a:solidFill>
                  <a:srgbClr val="FF0000"/>
                </a:solidFill>
              </a:rPr>
              <a:t>前申請並自行</a:t>
            </a:r>
            <a:r>
              <a:rPr lang="zh-TW" altLang="en-US" sz="1600" b="1" u="sng" dirty="0" smtClean="0">
                <a:solidFill>
                  <a:srgbClr val="FF0000"/>
                </a:solidFill>
              </a:rPr>
              <a:t>送交</a:t>
            </a:r>
            <a:r>
              <a:rPr lang="zh-TW" altLang="en-US" sz="1600" b="1" dirty="0" smtClean="0"/>
              <a:t>，第</a:t>
            </a:r>
            <a:r>
              <a:rPr lang="en-US" altLang="zh-TW" sz="1600" b="1" dirty="0"/>
              <a:t>2</a:t>
            </a:r>
            <a:r>
              <a:rPr lang="zh-TW" altLang="en-US" sz="1600" b="1" dirty="0"/>
              <a:t>學期尚在修課者，</a:t>
            </a:r>
            <a:r>
              <a:rPr lang="zh-TW" altLang="en-US" sz="1600" b="1" dirty="0">
                <a:solidFill>
                  <a:srgbClr val="FF0000"/>
                </a:solidFill>
              </a:rPr>
              <a:t>請於</a:t>
            </a:r>
            <a:r>
              <a:rPr lang="en-US" altLang="zh-TW" sz="1600" b="1" dirty="0">
                <a:solidFill>
                  <a:srgbClr val="FF0000"/>
                </a:solidFill>
              </a:rPr>
              <a:t>5/14~5/31</a:t>
            </a:r>
            <a:r>
              <a:rPr lang="zh-TW" altLang="en-US" sz="1600" b="1" dirty="0"/>
              <a:t>向本處</a:t>
            </a:r>
            <a:r>
              <a:rPr lang="zh-TW" altLang="en-US" sz="1600" b="1" u="sng" dirty="0"/>
              <a:t>課程與教學組</a:t>
            </a:r>
            <a:r>
              <a:rPr lang="zh-TW" altLang="en-US" sz="1600" b="1" dirty="0"/>
              <a:t>提送「修畢師資職前教育證明書」申請表</a:t>
            </a:r>
            <a:r>
              <a:rPr lang="en-US" altLang="zh-TW" sz="1600" b="1" dirty="0"/>
              <a:t>(</a:t>
            </a:r>
            <a:r>
              <a:rPr lang="zh-TW" altLang="en-US" sz="1600" b="1" dirty="0"/>
              <a:t>下載網址</a:t>
            </a:r>
            <a:r>
              <a:rPr lang="en-US" altLang="zh-TW" sz="1600" b="1" dirty="0"/>
              <a:t>)</a:t>
            </a:r>
            <a:r>
              <a:rPr lang="zh-TW" altLang="en-US" sz="1600" b="1" dirty="0"/>
              <a:t>，實輔組將直接洽課程組補件。</a:t>
            </a:r>
            <a:r>
              <a:rPr lang="en-US" altLang="zh-TW" sz="1600" b="1" dirty="0" smtClean="0"/>
              <a:t>/</a:t>
            </a:r>
            <a:r>
              <a:rPr lang="zh-TW" altLang="en-US" sz="1600" b="1" dirty="0"/>
              <a:t>進廣部學員請洽進廣部申請</a:t>
            </a:r>
            <a:r>
              <a:rPr lang="en-US" altLang="zh-TW" sz="1600" b="1" dirty="0">
                <a:solidFill>
                  <a:schemeClr val="bg1">
                    <a:lumMod val="50000"/>
                  </a:schemeClr>
                </a:solidFill>
              </a:rPr>
              <a:t>)</a:t>
            </a:r>
            <a:endParaRPr lang="zh-TW" altLang="en-US" sz="1600" b="1" dirty="0">
              <a:solidFill>
                <a:schemeClr val="bg1">
                  <a:lumMod val="50000"/>
                </a:schemeClr>
              </a:solidFill>
            </a:endParaRPr>
          </a:p>
          <a:p>
            <a:pPr marL="624078" indent="-514350">
              <a:buFont typeface="+mj-lt"/>
              <a:buAutoNum type="arabicPeriod"/>
            </a:pPr>
            <a:r>
              <a:rPr lang="zh-TW" altLang="en-US" dirty="0"/>
              <a:t>修習教育學程階段歷年成績單正本</a:t>
            </a:r>
            <a:r>
              <a:rPr lang="en-US" altLang="zh-TW" sz="2100" dirty="0">
                <a:solidFill>
                  <a:schemeClr val="bg1">
                    <a:lumMod val="50000"/>
                  </a:schemeClr>
                </a:solidFill>
              </a:rPr>
              <a:t> </a:t>
            </a:r>
            <a:r>
              <a:rPr lang="en-US" altLang="zh-TW" sz="2100" dirty="0"/>
              <a:t>(※</a:t>
            </a:r>
            <a:r>
              <a:rPr lang="zh-TW" altLang="en-US" sz="1600" dirty="0" smtClean="0"/>
              <a:t>本項供系所辦人員檢核修畢碩博士畢業應修學分</a:t>
            </a:r>
            <a:r>
              <a:rPr lang="en-US" altLang="zh-TW" sz="2100" dirty="0" smtClean="0">
                <a:solidFill>
                  <a:schemeClr val="bg1">
                    <a:lumMod val="50000"/>
                  </a:schemeClr>
                </a:solidFill>
              </a:rPr>
              <a:t>)</a:t>
            </a:r>
            <a:endParaRPr lang="en-US" altLang="zh-TW" sz="2100" dirty="0">
              <a:solidFill>
                <a:schemeClr val="bg1">
                  <a:lumMod val="50000"/>
                </a:schemeClr>
              </a:solidFill>
            </a:endParaRPr>
          </a:p>
          <a:p>
            <a:pPr marL="624078" indent="-514350">
              <a:buFont typeface="+mj-lt"/>
              <a:buAutoNum type="arabicPeriod"/>
            </a:pPr>
            <a:r>
              <a:rPr lang="zh-TW" altLang="en-US" dirty="0"/>
              <a:t>教師資格考試通過證明</a:t>
            </a:r>
            <a:r>
              <a:rPr lang="en-US" altLang="zh-TW" sz="2100" dirty="0">
                <a:solidFill>
                  <a:schemeClr val="bg1">
                    <a:lumMod val="50000"/>
                  </a:schemeClr>
                </a:solidFill>
              </a:rPr>
              <a:t>(※</a:t>
            </a:r>
            <a:r>
              <a:rPr lang="zh-TW" altLang="en-US" sz="2100" dirty="0">
                <a:solidFill>
                  <a:schemeClr val="bg1">
                    <a:lumMod val="50000"/>
                  </a:schemeClr>
                </a:solidFill>
              </a:rPr>
              <a:t>應屆考生免附</a:t>
            </a:r>
            <a:r>
              <a:rPr lang="en-US" altLang="zh-TW" sz="2100" dirty="0">
                <a:solidFill>
                  <a:schemeClr val="bg1">
                    <a:lumMod val="50000"/>
                  </a:schemeClr>
                </a:solidFill>
              </a:rPr>
              <a:t>)</a:t>
            </a:r>
            <a:endParaRPr lang="zh-TW" altLang="en-US" sz="2100" dirty="0">
              <a:solidFill>
                <a:schemeClr val="bg1">
                  <a:lumMod val="50000"/>
                </a:schemeClr>
              </a:solidFill>
            </a:endParaRPr>
          </a:p>
          <a:p>
            <a:pPr marL="109728" indent="0">
              <a:buNone/>
            </a:pPr>
            <a:endParaRPr lang="en-US" altLang="zh-TW" dirty="0"/>
          </a:p>
        </p:txBody>
      </p:sp>
      <p:sp>
        <p:nvSpPr>
          <p:cNvPr id="8" name="標題 3"/>
          <p:cNvSpPr txBox="1">
            <a:spLocks/>
          </p:cNvSpPr>
          <p:nvPr/>
        </p:nvSpPr>
        <p:spPr>
          <a:xfrm>
            <a:off x="457200" y="629816"/>
            <a:ext cx="8229600" cy="1143000"/>
          </a:xfrm>
          <a:prstGeom prst="rect">
            <a:avLst/>
          </a:prstGeom>
        </p:spPr>
        <p:txBody>
          <a:bodyPr vert="horz" rtlCol="0" anchor="ctr">
            <a:normAutofit fontScale="900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zh-TW" altLang="en-US" dirty="0">
                <a:latin typeface="Taipei Sans TC Beta" pitchFamily="2" charset="-120"/>
                <a:ea typeface="Taipei Sans TC Beta" pitchFamily="2" charset="-120"/>
              </a:rPr>
              <a:t>師培處收件資料</a:t>
            </a:r>
            <a:r>
              <a:rPr lang="en-US" altLang="zh-TW" dirty="0">
                <a:latin typeface="Taipei Sans TC Beta" pitchFamily="2" charset="-120"/>
                <a:ea typeface="Taipei Sans TC Beta" pitchFamily="2" charset="-120"/>
              </a:rPr>
              <a:t/>
            </a:r>
            <a:br>
              <a:rPr lang="en-US" altLang="zh-TW" dirty="0">
                <a:latin typeface="Taipei Sans TC Beta" pitchFamily="2" charset="-120"/>
                <a:ea typeface="Taipei Sans TC Beta" pitchFamily="2" charset="-120"/>
              </a:rPr>
            </a:br>
            <a:r>
              <a:rPr lang="zh-TW" altLang="en-US" dirty="0">
                <a:solidFill>
                  <a:schemeClr val="accent6">
                    <a:lumMod val="75000"/>
                  </a:schemeClr>
                </a:solidFill>
                <a:latin typeface="Taipei Sans TC Beta" pitchFamily="2" charset="-120"/>
                <a:ea typeface="Taipei Sans TC Beta" pitchFamily="2" charset="-120"/>
              </a:rPr>
              <a:t>身份別：</a:t>
            </a:r>
            <a:r>
              <a:rPr lang="zh-TW" altLang="en-US" sz="3600" dirty="0">
                <a:solidFill>
                  <a:schemeClr val="accent6">
                    <a:lumMod val="75000"/>
                  </a:schemeClr>
                </a:solidFill>
                <a:latin typeface="Taipei Sans TC Beta" pitchFamily="2" charset="-120"/>
                <a:ea typeface="Taipei Sans TC Beta" pitchFamily="2" charset="-120"/>
              </a:rPr>
              <a:t>研究生、畢業校友、進廣部學員</a:t>
            </a:r>
          </a:p>
        </p:txBody>
      </p:sp>
    </p:spTree>
    <p:extLst>
      <p:ext uri="{BB962C8B-B14F-4D97-AF65-F5344CB8AC3E}">
        <p14:creationId xmlns:p14="http://schemas.microsoft.com/office/powerpoint/2010/main" val="23002690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34</a:t>
            </a:fld>
            <a:endParaRPr lang="zh-TW" altLang="en-US"/>
          </a:p>
        </p:txBody>
      </p:sp>
      <p:sp>
        <p:nvSpPr>
          <p:cNvPr id="4" name="標題 3"/>
          <p:cNvSpPr>
            <a:spLocks noGrp="1"/>
          </p:cNvSpPr>
          <p:nvPr>
            <p:ph type="title"/>
          </p:nvPr>
        </p:nvSpPr>
        <p:spPr>
          <a:xfrm>
            <a:off x="292496" y="332656"/>
            <a:ext cx="8229600" cy="792088"/>
          </a:xfrm>
        </p:spPr>
        <p:txBody>
          <a:bodyPr/>
          <a:lstStyle/>
          <a:p>
            <a:pPr algn="ctr"/>
            <a:r>
              <a:rPr lang="zh-TW" altLang="en-US" dirty="0"/>
              <a:t>國民小學師資類科教育實習門檻</a:t>
            </a:r>
          </a:p>
        </p:txBody>
      </p:sp>
      <p:graphicFrame>
        <p:nvGraphicFramePr>
          <p:cNvPr id="5" name="表格 4"/>
          <p:cNvGraphicFramePr>
            <a:graphicFrameLocks noGrp="1"/>
          </p:cNvGraphicFramePr>
          <p:nvPr>
            <p:extLst>
              <p:ext uri="{D42A27DB-BD31-4B8C-83A1-F6EECF244321}">
                <p14:modId xmlns:p14="http://schemas.microsoft.com/office/powerpoint/2010/main" val="3303302269"/>
              </p:ext>
            </p:extLst>
          </p:nvPr>
        </p:nvGraphicFramePr>
        <p:xfrm>
          <a:off x="433164" y="2132856"/>
          <a:ext cx="8064896" cy="2659668"/>
        </p:xfrm>
        <a:graphic>
          <a:graphicData uri="http://schemas.openxmlformats.org/drawingml/2006/table">
            <a:tbl>
              <a:tblPr firstRow="1" bandRow="1">
                <a:tableStyleId>{5C22544A-7EE6-4342-B048-85BDC9FD1C3A}</a:tableStyleId>
              </a:tblPr>
              <a:tblGrid>
                <a:gridCol w="183458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2269876">
                  <a:extLst>
                    <a:ext uri="{9D8B030D-6E8A-4147-A177-3AD203B41FA5}">
                      <a16:colId xmlns:a16="http://schemas.microsoft.com/office/drawing/2014/main" val="20003"/>
                    </a:ext>
                  </a:extLst>
                </a:gridCol>
              </a:tblGrid>
              <a:tr h="534387">
                <a:tc>
                  <a:txBody>
                    <a:bodyPr/>
                    <a:lstStyle/>
                    <a:p>
                      <a:pPr algn="ctr"/>
                      <a:r>
                        <a:rPr lang="zh-TW" altLang="en-US" dirty="0"/>
                        <a:t>檢核項目</a:t>
                      </a:r>
                    </a:p>
                  </a:txBody>
                  <a:tcPr anchor="ctr"/>
                </a:tc>
                <a:tc>
                  <a:txBody>
                    <a:bodyPr/>
                    <a:lstStyle/>
                    <a:p>
                      <a:pPr algn="ctr"/>
                      <a:r>
                        <a:rPr lang="zh-TW" altLang="en-US" dirty="0"/>
                        <a:t>考試主辦單位</a:t>
                      </a:r>
                    </a:p>
                  </a:txBody>
                  <a:tcPr anchor="ctr"/>
                </a:tc>
                <a:tc>
                  <a:txBody>
                    <a:bodyPr/>
                    <a:lstStyle/>
                    <a:p>
                      <a:pPr algn="ctr"/>
                      <a:r>
                        <a:rPr lang="zh-TW" altLang="en-US" dirty="0"/>
                        <a:t>繳交方式</a:t>
                      </a:r>
                      <a:endParaRPr lang="en-US" altLang="zh-TW" dirty="0"/>
                    </a:p>
                  </a:txBody>
                  <a:tcPr anchor="ctr"/>
                </a:tc>
                <a:tc>
                  <a:txBody>
                    <a:bodyPr/>
                    <a:lstStyle/>
                    <a:p>
                      <a:pPr algn="ctr"/>
                      <a:r>
                        <a:rPr lang="zh-TW" altLang="en-US" dirty="0"/>
                        <a:t>審核期限</a:t>
                      </a:r>
                    </a:p>
                  </a:txBody>
                  <a:tcPr anchor="ctr"/>
                </a:tc>
                <a:extLst>
                  <a:ext uri="{0D108BD9-81ED-4DB2-BD59-A6C34878D82A}">
                    <a16:rowId xmlns:a16="http://schemas.microsoft.com/office/drawing/2014/main" val="10000"/>
                  </a:ext>
                </a:extLst>
              </a:tr>
              <a:tr h="8575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1.</a:t>
                      </a:r>
                      <a:r>
                        <a:rPr lang="zh-TW" altLang="en-US" dirty="0"/>
                        <a:t>學科知能評量檢定基礎級一項</a:t>
                      </a:r>
                    </a:p>
                  </a:txBody>
                  <a:tcPr anchor="ctr"/>
                </a:tc>
                <a:tc>
                  <a:txBody>
                    <a:bodyPr/>
                    <a:lstStyle/>
                    <a:p>
                      <a:pPr algn="ctr"/>
                      <a:r>
                        <a:rPr lang="zh-TW" altLang="en-US" sz="1400" dirty="0"/>
                        <a:t>教師專業能力測驗中心</a:t>
                      </a:r>
                      <a:endParaRPr lang="en-US" altLang="zh-TW" sz="1400" dirty="0">
                        <a:hlinkClick r:id="" action="ppaction://noaction"/>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400" dirty="0">
                          <a:hlinkClick r:id="" action="ppaction://noaction"/>
                        </a:rPr>
                        <a:t>https://tl-assessment.ntcu.edu.tw/</a:t>
                      </a:r>
                      <a:endParaRPr lang="zh-TW" altLang="en-US" sz="1400" dirty="0"/>
                    </a:p>
                  </a:txBody>
                  <a:tcPr anchor="ctr">
                    <a:lnB w="12700" cap="flat" cmpd="sng" algn="ctr">
                      <a:solidFill>
                        <a:schemeClr val="bg1"/>
                      </a:solidFill>
                      <a:prstDash val="solid"/>
                      <a:round/>
                      <a:headEnd type="none" w="med" len="med"/>
                      <a:tailEnd type="none" w="med" len="med"/>
                    </a:lnB>
                  </a:tcPr>
                </a:tc>
                <a:tc rowSpan="2">
                  <a:txBody>
                    <a:bodyPr/>
                    <a:lstStyle/>
                    <a:p>
                      <a:pPr algn="ctr"/>
                      <a:r>
                        <a:rPr lang="zh-TW" altLang="en-US" dirty="0"/>
                        <a:t>上傳電子檔</a:t>
                      </a:r>
                      <a:endParaRPr lang="en-US" altLang="zh-TW" dirty="0"/>
                    </a:p>
                    <a:p>
                      <a:pPr algn="ctr"/>
                      <a:r>
                        <a:rPr lang="zh-TW" altLang="en-US" dirty="0">
                          <a:hlinkClick r:id="rId2"/>
                        </a:rPr>
                        <a:t>線上表單</a:t>
                      </a:r>
                      <a:endParaRPr lang="en-US" altLang="zh-TW" dirty="0"/>
                    </a:p>
                    <a:p>
                      <a:pPr algn="ctr"/>
                      <a:endParaRPr lang="zh-TW" altLang="en-US" dirty="0"/>
                    </a:p>
                  </a:txBody>
                  <a:tcPr/>
                </a:tc>
                <a:tc rowSpan="2">
                  <a:txBody>
                    <a:bodyPr/>
                    <a:lstStyle/>
                    <a:p>
                      <a:pPr algn="ctr"/>
                      <a:r>
                        <a:rPr lang="en-US" altLang="zh-TW" dirty="0"/>
                        <a:t>8</a:t>
                      </a:r>
                      <a:r>
                        <a:rPr lang="zh-TW" altLang="en-US" dirty="0"/>
                        <a:t>月實習：</a:t>
                      </a:r>
                      <a:r>
                        <a:rPr lang="en-US" altLang="zh-TW" dirty="0"/>
                        <a:t>7/31</a:t>
                      </a:r>
                      <a:r>
                        <a:rPr lang="zh-TW" altLang="en-US" dirty="0"/>
                        <a:t>截止</a:t>
                      </a:r>
                      <a:endParaRPr lang="en-US" altLang="zh-TW" dirty="0"/>
                    </a:p>
                    <a:p>
                      <a:pPr algn="ctr"/>
                      <a:r>
                        <a:rPr lang="en-US" altLang="zh-TW" dirty="0"/>
                        <a:t>2</a:t>
                      </a:r>
                      <a:r>
                        <a:rPr lang="zh-TW" altLang="en-US" dirty="0"/>
                        <a:t>月實習：</a:t>
                      </a:r>
                      <a:r>
                        <a:rPr lang="en-US" altLang="zh-TW" dirty="0"/>
                        <a:t>1/31</a:t>
                      </a:r>
                      <a:r>
                        <a:rPr lang="zh-TW" altLang="en-US" dirty="0"/>
                        <a:t>截止</a:t>
                      </a:r>
                      <a:endParaRPr lang="en-US" altLang="zh-TW" dirty="0"/>
                    </a:p>
                  </a:txBody>
                  <a:tcPr anchor="ct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12677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2.</a:t>
                      </a:r>
                      <a:r>
                        <a:rPr lang="zh-TW" altLang="en-US" dirty="0"/>
                        <a:t>校內教學專長能力檢定一項</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kern="1200" dirty="0">
                          <a:solidFill>
                            <a:schemeClr val="dk1"/>
                          </a:solidFill>
                          <a:latin typeface="+mn-lt"/>
                          <a:ea typeface="+mn-ea"/>
                          <a:cs typeface="+mn-cs"/>
                        </a:rPr>
                        <a:t>教務處課務組</a:t>
                      </a:r>
                      <a:endParaRPr kumimoji="0" lang="en-US" altLang="zh-TW" kern="1200" dirty="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altLang="zh-TW" kern="1200" dirty="0">
                          <a:solidFill>
                            <a:schemeClr val="dk1"/>
                          </a:solidFill>
                          <a:latin typeface="+mn-lt"/>
                          <a:ea typeface="+mn-ea"/>
                          <a:cs typeface="+mn-cs"/>
                        </a:rPr>
                        <a:t>(</a:t>
                      </a:r>
                      <a:r>
                        <a:rPr kumimoji="0" lang="zh-TW" altLang="en-US" kern="1200" dirty="0">
                          <a:solidFill>
                            <a:schemeClr val="dk1"/>
                          </a:solidFill>
                          <a:latin typeface="+mn-lt"/>
                          <a:ea typeface="+mn-ea"/>
                          <a:cs typeface="+mn-cs"/>
                        </a:rPr>
                        <a:t>每學期初公告</a:t>
                      </a:r>
                      <a:r>
                        <a:rPr kumimoji="0" lang="en-US" altLang="zh-TW" kern="1200" dirty="0">
                          <a:solidFill>
                            <a:schemeClr val="dk1"/>
                          </a:solidFill>
                          <a:latin typeface="+mn-lt"/>
                          <a:ea typeface="+mn-ea"/>
                          <a:cs typeface="+mn-cs"/>
                        </a:rPr>
                        <a:t>)</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kern="1200" dirty="0">
                          <a:solidFill>
                            <a:schemeClr val="dk1"/>
                          </a:solidFill>
                          <a:latin typeface="+mn-lt"/>
                          <a:ea typeface="+mn-ea"/>
                          <a:cs typeface="+mn-cs"/>
                        </a:rPr>
                        <a:t>報名洽各項檢定</a:t>
                      </a:r>
                      <a:endParaRPr kumimoji="0" lang="en-US" altLang="zh-TW" kern="1200" dirty="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kern="1200" dirty="0">
                          <a:solidFill>
                            <a:schemeClr val="dk1"/>
                          </a:solidFill>
                          <a:latin typeface="+mn-lt"/>
                          <a:ea typeface="+mn-ea"/>
                          <a:cs typeface="+mn-cs"/>
                        </a:rPr>
                        <a:t>主辦系所</a:t>
                      </a:r>
                    </a:p>
                  </a:txBody>
                  <a:tcPr anchor="ctr">
                    <a:lnT w="12700" cap="flat" cmpd="sng" algn="ctr">
                      <a:solidFill>
                        <a:schemeClr val="bg1"/>
                      </a:solidFill>
                      <a:prstDash val="solid"/>
                      <a:round/>
                      <a:headEnd type="none" w="med" len="med"/>
                      <a:tailEnd type="none" w="med" len="med"/>
                    </a:lnT>
                  </a:tcPr>
                </a:tc>
                <a:tc vMerge="1">
                  <a:txBody>
                    <a:bodyPr/>
                    <a:lstStyle/>
                    <a:p>
                      <a:endParaRPr lang="zh-TW" altLang="en-US" dirty="0"/>
                    </a:p>
                  </a:txBody>
                  <a:tcPr/>
                </a:tc>
                <a:tc vMerge="1">
                  <a:txBody>
                    <a:bodyPr/>
                    <a:lstStyle/>
                    <a:p>
                      <a:endParaRPr lang="zh-TW" altLang="en-US" dirty="0"/>
                    </a:p>
                  </a:txBody>
                  <a:tcPr/>
                </a:tc>
                <a:extLst>
                  <a:ext uri="{0D108BD9-81ED-4DB2-BD59-A6C34878D82A}">
                    <a16:rowId xmlns:a16="http://schemas.microsoft.com/office/drawing/2014/main" val="10002"/>
                  </a:ext>
                </a:extLst>
              </a:tr>
            </a:tbl>
          </a:graphicData>
        </a:graphic>
      </p:graphicFrame>
      <p:sp>
        <p:nvSpPr>
          <p:cNvPr id="10" name="文字方塊 9"/>
          <p:cNvSpPr txBox="1"/>
          <p:nvPr/>
        </p:nvSpPr>
        <p:spPr>
          <a:xfrm>
            <a:off x="1081236" y="5101690"/>
            <a:ext cx="6768752" cy="71508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zh-TW" altLang="en-US" b="1" dirty="0"/>
              <a:t>請各位同學自行留意相關檢定考試日期</a:t>
            </a:r>
            <a:endParaRPr lang="en-US" altLang="zh-TW" b="1" dirty="0"/>
          </a:p>
          <a:p>
            <a:pPr algn="ctr"/>
            <a:r>
              <a:rPr lang="zh-TW" altLang="en-US" b="1" dirty="0"/>
              <a:t>如有問題，請務必主動聯繫相關單位及師培處</a:t>
            </a:r>
            <a:endParaRPr lang="en-US" altLang="zh-TW" b="1" dirty="0"/>
          </a:p>
        </p:txBody>
      </p:sp>
      <p:sp>
        <p:nvSpPr>
          <p:cNvPr id="6" name="矩形 5"/>
          <p:cNvSpPr/>
          <p:nvPr/>
        </p:nvSpPr>
        <p:spPr>
          <a:xfrm>
            <a:off x="615037" y="1101233"/>
            <a:ext cx="7913926" cy="646331"/>
          </a:xfrm>
          <a:prstGeom prst="rect">
            <a:avLst/>
          </a:prstGeom>
        </p:spPr>
        <p:txBody>
          <a:bodyPr wrap="square">
            <a:spAutoFit/>
          </a:bodyPr>
          <a:lstStyle/>
          <a:p>
            <a:r>
              <a:rPr lang="zh-TW" altLang="en-US" dirty="0"/>
              <a:t>對象：</a:t>
            </a:r>
            <a:r>
              <a:rPr lang="en-US" altLang="zh-TW" dirty="0"/>
              <a:t>105</a:t>
            </a:r>
            <a:r>
              <a:rPr lang="zh-TW" altLang="en-US" dirty="0"/>
              <a:t>學年度起取得</a:t>
            </a:r>
            <a:r>
              <a:rPr lang="zh-TW" altLang="en-US" b="1" dirty="0">
                <a:solidFill>
                  <a:srgbClr val="FF0000"/>
                </a:solidFill>
              </a:rPr>
              <a:t>國民小學</a:t>
            </a:r>
            <a:r>
              <a:rPr lang="zh-TW" altLang="en-US" dirty="0"/>
              <a:t>師資生資格者</a:t>
            </a:r>
            <a:r>
              <a:rPr lang="en-US" altLang="zh-TW" dirty="0"/>
              <a:t>(</a:t>
            </a:r>
            <a:r>
              <a:rPr lang="zh-TW" altLang="en-US" dirty="0"/>
              <a:t>含大學部及研究所</a:t>
            </a:r>
            <a:r>
              <a:rPr lang="en-US" altLang="zh-TW" dirty="0"/>
              <a:t>)</a:t>
            </a:r>
          </a:p>
          <a:p>
            <a:r>
              <a:rPr lang="zh-TW" altLang="en-US" dirty="0"/>
              <a:t>備註：特教、幼教類科或公費生實習學生不在此限</a:t>
            </a:r>
          </a:p>
        </p:txBody>
      </p:sp>
      <p:pic>
        <p:nvPicPr>
          <p:cNvPr id="9" name="圖片 8"/>
          <p:cNvPicPr/>
          <p:nvPr/>
        </p:nvPicPr>
        <p:blipFill>
          <a:blip r:embed="rId3" cstate="print">
            <a:extLst>
              <a:ext uri="{28A0092B-C50C-407E-A947-70E740481C1C}">
                <a14:useLocalDpi xmlns:a14="http://schemas.microsoft.com/office/drawing/2010/main" val="0"/>
              </a:ext>
            </a:extLst>
          </a:blip>
          <a:stretch>
            <a:fillRect/>
          </a:stretch>
        </p:blipFill>
        <p:spPr>
          <a:xfrm>
            <a:off x="4932040" y="3462690"/>
            <a:ext cx="1080120" cy="1046430"/>
          </a:xfrm>
          <a:prstGeom prst="rect">
            <a:avLst/>
          </a:prstGeom>
          <a:ln>
            <a:solidFill>
              <a:schemeClr val="tx1"/>
            </a:solidFill>
          </a:ln>
        </p:spPr>
      </p:pic>
    </p:spTree>
    <p:extLst>
      <p:ext uri="{BB962C8B-B14F-4D97-AF65-F5344CB8AC3E}">
        <p14:creationId xmlns:p14="http://schemas.microsoft.com/office/powerpoint/2010/main" val="1985535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pPr algn="ctr"/>
            <a:r>
              <a:rPr lang="zh-TW" altLang="en-US" dirty="0">
                <a:effectLst>
                  <a:outerShdw blurRad="38100" dist="38100" dir="2700000" algn="tl">
                    <a:srgbClr val="000000">
                      <a:alpha val="43137"/>
                    </a:srgbClr>
                  </a:outerShdw>
                </a:effectLst>
              </a:rPr>
              <a:t>暫准報名教師資格考試流程</a:t>
            </a:r>
            <a:endParaRPr lang="en-US" altLang="zh-TW" dirty="0">
              <a:effectLst>
                <a:outerShdw blurRad="38100" dist="38100" dir="2700000" algn="tl">
                  <a:srgbClr val="000000">
                    <a:alpha val="43137"/>
                  </a:srgbClr>
                </a:outerShdw>
              </a:effectLst>
            </a:endParaRPr>
          </a:p>
        </p:txBody>
      </p:sp>
      <p:sp>
        <p:nvSpPr>
          <p:cNvPr id="6" name="副標題 5"/>
          <p:cNvSpPr>
            <a:spLocks noGrp="1"/>
          </p:cNvSpPr>
          <p:nvPr>
            <p:ph type="subTitle" idx="1"/>
          </p:nvPr>
        </p:nvSpPr>
        <p:spPr/>
        <p:txBody>
          <a:bodyPr>
            <a:normAutofit fontScale="92500" lnSpcReduction="20000"/>
          </a:bodyPr>
          <a:lstStyle/>
          <a:p>
            <a:pPr algn="l"/>
            <a:r>
              <a:rPr lang="en-US" altLang="zh-TW" dirty="0"/>
              <a:t>1.</a:t>
            </a:r>
            <a:r>
              <a:rPr lang="zh-TW" altLang="en-US" dirty="0"/>
              <a:t>填報暫准報名教師資格考試表單</a:t>
            </a:r>
            <a:endParaRPr lang="en-US" altLang="zh-TW" dirty="0"/>
          </a:p>
          <a:p>
            <a:pPr algn="l"/>
            <a:r>
              <a:rPr lang="en-US" altLang="zh-TW" dirty="0"/>
              <a:t>2.</a:t>
            </a:r>
            <a:r>
              <a:rPr lang="zh-TW" altLang="en-US" dirty="0"/>
              <a:t>申請修畢師資職前教育證明書</a:t>
            </a:r>
            <a:endParaRPr lang="en-US" altLang="zh-TW" dirty="0"/>
          </a:p>
          <a:p>
            <a:pPr algn="l"/>
            <a:r>
              <a:rPr lang="en-US" altLang="zh-TW" dirty="0"/>
              <a:t>3.</a:t>
            </a:r>
            <a:r>
              <a:rPr lang="zh-TW" altLang="en-US" dirty="0"/>
              <a:t>檢核畢業資格</a:t>
            </a:r>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35</a:t>
            </a:fld>
            <a:endParaRPr lang="zh-TW" altLang="en-US"/>
          </a:p>
        </p:txBody>
      </p:sp>
    </p:spTree>
    <p:extLst>
      <p:ext uri="{BB962C8B-B14F-4D97-AF65-F5344CB8AC3E}">
        <p14:creationId xmlns:p14="http://schemas.microsoft.com/office/powerpoint/2010/main" val="8319365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36</a:t>
            </a:fld>
            <a:endParaRPr lang="zh-TW" altLang="en-US"/>
          </a:p>
        </p:txBody>
      </p:sp>
      <p:sp>
        <p:nvSpPr>
          <p:cNvPr id="4" name="標題 3"/>
          <p:cNvSpPr>
            <a:spLocks noGrp="1"/>
          </p:cNvSpPr>
          <p:nvPr>
            <p:ph type="title"/>
          </p:nvPr>
        </p:nvSpPr>
        <p:spPr/>
        <p:txBody>
          <a:bodyPr>
            <a:normAutofit/>
          </a:bodyPr>
          <a:lstStyle/>
          <a:p>
            <a:r>
              <a:rPr lang="zh-TW" altLang="en-US" sz="3600" dirty="0"/>
              <a:t>一、</a:t>
            </a:r>
            <a:r>
              <a:rPr lang="zh-TW" altLang="zh-TW" sz="3600" dirty="0"/>
              <a:t>填報暫准報名資格調查表單</a:t>
            </a:r>
            <a:endParaRPr lang="zh-TW" altLang="en-US" sz="3600" dirty="0"/>
          </a:p>
        </p:txBody>
      </p:sp>
      <p:sp>
        <p:nvSpPr>
          <p:cNvPr id="7" name="Rectangle 1"/>
          <p:cNvSpPr>
            <a:spLocks noChangeArrowheads="1"/>
          </p:cNvSpPr>
          <p:nvPr/>
        </p:nvSpPr>
        <p:spPr bwMode="auto">
          <a:xfrm>
            <a:off x="356672" y="1346151"/>
            <a:ext cx="82906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lvl="0" indent="-285750">
              <a:buFont typeface="Arial" panose="020B0604020202020204" pitchFamily="34" charset="0"/>
              <a:buChar char="•"/>
            </a:pPr>
            <a:r>
              <a:rPr lang="zh-TW" altLang="en-US" dirty="0">
                <a:solidFill>
                  <a:schemeClr val="dk1"/>
                </a:solidFill>
                <a:latin typeface="+mn-lt"/>
              </a:rPr>
              <a:t>填報網址：</a:t>
            </a:r>
            <a:r>
              <a:rPr lang="en-US" altLang="zh-TW" dirty="0">
                <a:solidFill>
                  <a:schemeClr val="dk1"/>
                </a:solidFill>
                <a:latin typeface="+mn-lt"/>
              </a:rPr>
              <a:t> </a:t>
            </a:r>
            <a:r>
              <a:rPr lang="en-US" altLang="zh-TW" dirty="0">
                <a:solidFill>
                  <a:schemeClr val="dk1"/>
                </a:solidFill>
                <a:latin typeface="+mn-lt"/>
                <a:hlinkClick r:id="rId2"/>
              </a:rPr>
              <a:t>https://forms.gle/5Fyu8U9SrSr1Dx5L8</a:t>
            </a:r>
            <a:endParaRPr lang="en-US" altLang="zh-TW" dirty="0">
              <a:solidFill>
                <a:schemeClr val="dk1"/>
              </a:solidFill>
              <a:latin typeface="+mn-lt"/>
            </a:endParaRPr>
          </a:p>
          <a:p>
            <a:pPr marL="285750" lvl="0" indent="-285750">
              <a:buFont typeface="Arial" panose="020B0604020202020204" pitchFamily="34" charset="0"/>
              <a:buChar char="•"/>
            </a:pPr>
            <a:r>
              <a:rPr lang="zh-TW" altLang="en-US" b="1" dirty="0">
                <a:solidFill>
                  <a:srgbClr val="FF0000"/>
                </a:solidFill>
              </a:rPr>
              <a:t>填報期限：第二學期開學後至</a:t>
            </a:r>
            <a:r>
              <a:rPr lang="en-US" altLang="zh-TW" b="1" dirty="0" smtClean="0">
                <a:solidFill>
                  <a:srgbClr val="FF0000"/>
                </a:solidFill>
              </a:rPr>
              <a:t>114</a:t>
            </a:r>
            <a:r>
              <a:rPr lang="zh-TW" altLang="en-US" b="1" dirty="0" smtClean="0">
                <a:solidFill>
                  <a:srgbClr val="FF0000"/>
                </a:solidFill>
              </a:rPr>
              <a:t>年</a:t>
            </a:r>
            <a:r>
              <a:rPr lang="en-US" altLang="zh-TW" b="1" dirty="0">
                <a:solidFill>
                  <a:srgbClr val="FF0000"/>
                </a:solidFill>
              </a:rPr>
              <a:t>3</a:t>
            </a:r>
            <a:r>
              <a:rPr lang="zh-TW" altLang="en-US" b="1" dirty="0" smtClean="0">
                <a:solidFill>
                  <a:srgbClr val="FF0000"/>
                </a:solidFill>
              </a:rPr>
              <a:t>月</a:t>
            </a:r>
            <a:r>
              <a:rPr lang="en-US" altLang="zh-TW" b="1" dirty="0" smtClean="0">
                <a:solidFill>
                  <a:srgbClr val="FF0000"/>
                </a:solidFill>
              </a:rPr>
              <a:t>31</a:t>
            </a:r>
            <a:r>
              <a:rPr lang="zh-TW" altLang="en-US" b="1" dirty="0" smtClean="0">
                <a:solidFill>
                  <a:srgbClr val="FF0000"/>
                </a:solidFill>
              </a:rPr>
              <a:t>日</a:t>
            </a:r>
            <a:r>
              <a:rPr lang="en-US" altLang="zh-TW" b="1" dirty="0">
                <a:solidFill>
                  <a:srgbClr val="FF0000"/>
                </a:solidFill>
              </a:rPr>
              <a:t>(</a:t>
            </a:r>
            <a:r>
              <a:rPr lang="zh-TW" altLang="en-US" b="1" dirty="0" smtClean="0">
                <a:solidFill>
                  <a:srgbClr val="FF0000"/>
                </a:solidFill>
              </a:rPr>
              <a:t>星期一</a:t>
            </a:r>
            <a:r>
              <a:rPr lang="en-US" altLang="zh-TW" b="1" dirty="0" smtClean="0">
                <a:solidFill>
                  <a:srgbClr val="FF0000"/>
                </a:solidFill>
              </a:rPr>
              <a:t>)</a:t>
            </a:r>
            <a:r>
              <a:rPr lang="zh-TW" altLang="en-US" b="1" dirty="0">
                <a:solidFill>
                  <a:srgbClr val="FF0000"/>
                </a:solidFill>
              </a:rPr>
              <a:t>中午</a:t>
            </a:r>
            <a:r>
              <a:rPr lang="en-US" altLang="zh-TW" b="1" dirty="0">
                <a:solidFill>
                  <a:srgbClr val="FF0000"/>
                </a:solidFill>
              </a:rPr>
              <a:t>12:00</a:t>
            </a:r>
            <a:r>
              <a:rPr lang="zh-TW" altLang="en-US" b="1" dirty="0">
                <a:solidFill>
                  <a:srgbClr val="FF0000"/>
                </a:solidFill>
              </a:rPr>
              <a:t>前</a:t>
            </a:r>
            <a:endParaRPr lang="en-US" altLang="zh-TW" b="1" dirty="0">
              <a:solidFill>
                <a:srgbClr val="FF0000"/>
              </a:solidFill>
            </a:endParaRPr>
          </a:p>
          <a:p>
            <a:pPr marL="285750" lvl="0" indent="-285750">
              <a:buFont typeface="Wingdings" panose="05000000000000000000" pitchFamily="2" charset="2"/>
              <a:buChar char="l"/>
            </a:pPr>
            <a:endParaRPr lang="en-US" altLang="zh-TW" dirty="0">
              <a:solidFill>
                <a:schemeClr val="dk1"/>
              </a:solidFill>
              <a:latin typeface="+mn-lt"/>
            </a:endParaRPr>
          </a:p>
          <a:p>
            <a:pPr marL="285750" lvl="0" indent="-285750">
              <a:buFont typeface="Wingdings" panose="05000000000000000000" pitchFamily="2" charset="2"/>
              <a:buChar char="l"/>
            </a:pPr>
            <a:r>
              <a:rPr lang="zh-TW" altLang="en-US" dirty="0"/>
              <a:t>填報說明：為配合國立臺灣師範大學教師資格考試試務行政組作業流程檢核暫准報名名單，敬請符合暫准報名身分、且有意願報考本年度教師資格考試者，務必確實填寫本表單。未於期限前填報者，恐將影響您的報名權益，請務必留意期限。本表單不等於報名教師資格考試，報名流程敬請依照教育部公告之簡章說明辦理。</a:t>
            </a:r>
            <a:endParaRPr lang="en-US" altLang="zh-TW" dirty="0"/>
          </a:p>
          <a:p>
            <a:pPr marL="285750" lvl="0" indent="-285750">
              <a:buFont typeface="Wingdings" panose="05000000000000000000" pitchFamily="2" charset="2"/>
              <a:buChar char="l"/>
            </a:pPr>
            <a:r>
              <a:rPr lang="zh-TW" altLang="en-US" b="1" u="sng" dirty="0">
                <a:solidFill>
                  <a:schemeClr val="tx2"/>
                </a:solidFill>
              </a:rPr>
              <a:t>暫准報名身分定義：</a:t>
            </a:r>
            <a:br>
              <a:rPr lang="zh-TW" altLang="en-US" b="1" u="sng" dirty="0">
                <a:solidFill>
                  <a:schemeClr val="tx2"/>
                </a:solidFill>
              </a:rPr>
            </a:br>
            <a:r>
              <a:rPr lang="en-US" altLang="zh-TW" b="1" dirty="0" smtClean="0">
                <a:solidFill>
                  <a:schemeClr val="tx2"/>
                </a:solidFill>
              </a:rPr>
              <a:t>1.113</a:t>
            </a:r>
            <a:r>
              <a:rPr lang="zh-TW" altLang="en-US" b="1" dirty="0" smtClean="0">
                <a:solidFill>
                  <a:schemeClr val="tx2"/>
                </a:solidFill>
              </a:rPr>
              <a:t>學年</a:t>
            </a:r>
            <a:r>
              <a:rPr lang="zh-TW" altLang="en-US" b="1" dirty="0">
                <a:solidFill>
                  <a:schemeClr val="tx2"/>
                </a:solidFill>
              </a:rPr>
              <a:t>度第二學期可修畢師資職前教育課程、並可於</a:t>
            </a:r>
            <a:r>
              <a:rPr lang="en-US" altLang="zh-TW" b="1" dirty="0" smtClean="0">
                <a:solidFill>
                  <a:schemeClr val="tx2"/>
                </a:solidFill>
              </a:rPr>
              <a:t>114</a:t>
            </a:r>
            <a:r>
              <a:rPr lang="zh-TW" altLang="en-US" b="1" dirty="0" smtClean="0">
                <a:solidFill>
                  <a:schemeClr val="tx2"/>
                </a:solidFill>
              </a:rPr>
              <a:t>年</a:t>
            </a:r>
            <a:r>
              <a:rPr lang="en-US" altLang="zh-TW" b="1" dirty="0">
                <a:solidFill>
                  <a:schemeClr val="tx2"/>
                </a:solidFill>
              </a:rPr>
              <a:t>7</a:t>
            </a:r>
            <a:r>
              <a:rPr lang="zh-TW" altLang="en-US" b="1" dirty="0">
                <a:solidFill>
                  <a:schemeClr val="tx2"/>
                </a:solidFill>
              </a:rPr>
              <a:t>月</a:t>
            </a:r>
            <a:r>
              <a:rPr lang="en-US" altLang="zh-TW" b="1" dirty="0">
                <a:solidFill>
                  <a:schemeClr val="tx2"/>
                </a:solidFill>
              </a:rPr>
              <a:t>10</a:t>
            </a:r>
            <a:r>
              <a:rPr lang="zh-TW" altLang="en-US" b="1" dirty="0">
                <a:solidFill>
                  <a:schemeClr val="tx2"/>
                </a:solidFill>
              </a:rPr>
              <a:t>日</a:t>
            </a:r>
            <a:r>
              <a:rPr lang="en-US" altLang="zh-TW" b="1" dirty="0" smtClean="0">
                <a:solidFill>
                  <a:schemeClr val="tx2"/>
                </a:solidFill>
              </a:rPr>
              <a:t>(</a:t>
            </a:r>
            <a:r>
              <a:rPr lang="zh-TW" altLang="en-US" b="1" dirty="0">
                <a:solidFill>
                  <a:schemeClr val="tx2"/>
                </a:solidFill>
              </a:rPr>
              <a:t>四</a:t>
            </a:r>
            <a:r>
              <a:rPr lang="en-US" altLang="zh-TW" b="1" dirty="0" smtClean="0">
                <a:solidFill>
                  <a:schemeClr val="tx2"/>
                </a:solidFill>
              </a:rPr>
              <a:t>)</a:t>
            </a:r>
            <a:r>
              <a:rPr lang="zh-TW" altLang="en-US" b="1" dirty="0">
                <a:solidFill>
                  <a:schemeClr val="tx2"/>
                </a:solidFill>
              </a:rPr>
              <a:t>前取得大學畢業證書之大學部學生</a:t>
            </a:r>
            <a:r>
              <a:rPr lang="en-US" altLang="zh-TW" b="1" dirty="0">
                <a:solidFill>
                  <a:schemeClr val="tx2"/>
                </a:solidFill>
              </a:rPr>
              <a:t>(</a:t>
            </a:r>
            <a:r>
              <a:rPr lang="zh-TW" altLang="en-US" b="1" dirty="0">
                <a:solidFill>
                  <a:schemeClr val="tx2"/>
                </a:solidFill>
              </a:rPr>
              <a:t>含大四及延畢生</a:t>
            </a:r>
            <a:r>
              <a:rPr lang="en-US" altLang="zh-TW" b="1" dirty="0">
                <a:solidFill>
                  <a:schemeClr val="tx2"/>
                </a:solidFill>
              </a:rPr>
              <a:t>)</a:t>
            </a:r>
            <a:r>
              <a:rPr lang="zh-TW" altLang="en-US" b="1" dirty="0">
                <a:solidFill>
                  <a:schemeClr val="tx2"/>
                </a:solidFill>
              </a:rPr>
              <a:t/>
            </a:r>
            <a:br>
              <a:rPr lang="zh-TW" altLang="en-US" b="1" dirty="0">
                <a:solidFill>
                  <a:schemeClr val="tx2"/>
                </a:solidFill>
              </a:rPr>
            </a:br>
            <a:r>
              <a:rPr lang="en-US" altLang="zh-TW" b="1" dirty="0" smtClean="0">
                <a:solidFill>
                  <a:schemeClr val="tx2"/>
                </a:solidFill>
              </a:rPr>
              <a:t>2.113</a:t>
            </a:r>
            <a:r>
              <a:rPr lang="zh-TW" altLang="en-US" b="1" dirty="0" smtClean="0">
                <a:solidFill>
                  <a:schemeClr val="tx2"/>
                </a:solidFill>
              </a:rPr>
              <a:t>學年</a:t>
            </a:r>
            <a:r>
              <a:rPr lang="zh-TW" altLang="en-US" b="1" dirty="0">
                <a:solidFill>
                  <a:schemeClr val="tx2"/>
                </a:solidFill>
              </a:rPr>
              <a:t>度第二學期可修畢師資職前教育課程、並可於</a:t>
            </a:r>
            <a:r>
              <a:rPr lang="en-US" altLang="zh-TW" b="1" dirty="0" smtClean="0">
                <a:solidFill>
                  <a:schemeClr val="tx2"/>
                </a:solidFill>
              </a:rPr>
              <a:t>114</a:t>
            </a:r>
            <a:r>
              <a:rPr lang="zh-TW" altLang="en-US" b="1" dirty="0" smtClean="0">
                <a:solidFill>
                  <a:schemeClr val="tx2"/>
                </a:solidFill>
              </a:rPr>
              <a:t>年</a:t>
            </a:r>
            <a:r>
              <a:rPr lang="en-US" altLang="zh-TW" b="1" dirty="0">
                <a:solidFill>
                  <a:schemeClr val="tx2"/>
                </a:solidFill>
              </a:rPr>
              <a:t>7</a:t>
            </a:r>
            <a:r>
              <a:rPr lang="zh-TW" altLang="en-US" b="1" dirty="0">
                <a:solidFill>
                  <a:schemeClr val="tx2"/>
                </a:solidFill>
              </a:rPr>
              <a:t>月</a:t>
            </a:r>
            <a:r>
              <a:rPr lang="en-US" altLang="zh-TW" b="1" dirty="0">
                <a:solidFill>
                  <a:schemeClr val="tx2"/>
                </a:solidFill>
              </a:rPr>
              <a:t>10</a:t>
            </a:r>
            <a:r>
              <a:rPr lang="zh-TW" altLang="en-US" b="1" dirty="0">
                <a:solidFill>
                  <a:schemeClr val="tx2"/>
                </a:solidFill>
              </a:rPr>
              <a:t>日</a:t>
            </a:r>
            <a:r>
              <a:rPr lang="en-US" altLang="zh-TW" b="1" dirty="0" smtClean="0">
                <a:solidFill>
                  <a:schemeClr val="tx2"/>
                </a:solidFill>
              </a:rPr>
              <a:t>(</a:t>
            </a:r>
            <a:r>
              <a:rPr lang="zh-TW" altLang="en-US" b="1" dirty="0">
                <a:solidFill>
                  <a:schemeClr val="tx2"/>
                </a:solidFill>
              </a:rPr>
              <a:t>四</a:t>
            </a:r>
            <a:r>
              <a:rPr lang="en-US" altLang="zh-TW" b="1" dirty="0" smtClean="0">
                <a:solidFill>
                  <a:schemeClr val="tx2"/>
                </a:solidFill>
              </a:rPr>
              <a:t>)</a:t>
            </a:r>
            <a:r>
              <a:rPr lang="zh-TW" altLang="en-US" b="1" dirty="0">
                <a:solidFill>
                  <a:schemeClr val="tx2"/>
                </a:solidFill>
              </a:rPr>
              <a:t>前檢核修畢所上畢業應修學分之研究所學生</a:t>
            </a:r>
            <a:endParaRPr lang="en-US" altLang="zh-TW" b="1" dirty="0">
              <a:solidFill>
                <a:schemeClr val="tx2"/>
              </a:solidFill>
            </a:endParaRPr>
          </a:p>
          <a:p>
            <a:pPr marL="285750" lvl="0" indent="-285750">
              <a:buFont typeface="Wingdings" panose="05000000000000000000" pitchFamily="2" charset="2"/>
              <a:buChar char="l"/>
            </a:pPr>
            <a:r>
              <a:rPr lang="zh-TW" altLang="en-US" dirty="0"/>
              <a:t>已修畢師資職前教育課程或已領取師資職前教育證明書、已完成半年教育實習、無法如期取得大學畢業證書</a:t>
            </a:r>
            <a:r>
              <a:rPr lang="en-US" altLang="zh-TW" dirty="0"/>
              <a:t>(</a:t>
            </a:r>
            <a:r>
              <a:rPr lang="zh-TW" altLang="en-US" dirty="0"/>
              <a:t>或無法修畢所上畢業應修學分</a:t>
            </a:r>
            <a:r>
              <a:rPr lang="en-US" altLang="zh-TW" dirty="0"/>
              <a:t>)</a:t>
            </a:r>
            <a:r>
              <a:rPr lang="zh-TW" altLang="en-US" dirty="0"/>
              <a:t>、無意願參加</a:t>
            </a:r>
            <a:r>
              <a:rPr lang="en-US" altLang="zh-TW" dirty="0"/>
              <a:t>6</a:t>
            </a:r>
            <a:r>
              <a:rPr lang="zh-TW" altLang="en-US" dirty="0"/>
              <a:t>月教師資格考試者，符合以上任一身份者，請勿填寫本表單，以免造成資料比對錯誤，影響您的權益。</a:t>
            </a:r>
            <a:br>
              <a:rPr lang="zh-TW" altLang="en-US" dirty="0"/>
            </a:br>
            <a:endParaRPr lang="en-US" altLang="zh-TW" dirty="0">
              <a:solidFill>
                <a:schemeClr val="dk1"/>
              </a:solidFill>
              <a:latin typeface="+mn-lt"/>
            </a:endParaRPr>
          </a:p>
        </p:txBody>
      </p:sp>
      <p:pic>
        <p:nvPicPr>
          <p:cNvPr id="5" name="圖片 4">
            <a:extLst>
              <a:ext uri="{FF2B5EF4-FFF2-40B4-BE49-F238E27FC236}">
                <a16:creationId xmlns:a16="http://schemas.microsoft.com/office/drawing/2014/main" id="{5E6CB8DF-F405-E8EF-A4C7-5F78211327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6010" y="777007"/>
            <a:ext cx="1281262" cy="1281262"/>
          </a:xfrm>
          <a:prstGeom prst="rect">
            <a:avLst/>
          </a:prstGeom>
          <a:ln>
            <a:solidFill>
              <a:schemeClr val="tx1"/>
            </a:solidFill>
          </a:ln>
        </p:spPr>
      </p:pic>
    </p:spTree>
    <p:extLst>
      <p:ext uri="{BB962C8B-B14F-4D97-AF65-F5344CB8AC3E}">
        <p14:creationId xmlns:p14="http://schemas.microsoft.com/office/powerpoint/2010/main" val="16786214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37</a:t>
            </a:fld>
            <a:endParaRPr lang="zh-TW" altLang="en-US"/>
          </a:p>
        </p:txBody>
      </p:sp>
      <p:sp>
        <p:nvSpPr>
          <p:cNvPr id="4" name="標題 3"/>
          <p:cNvSpPr>
            <a:spLocks noGrp="1"/>
          </p:cNvSpPr>
          <p:nvPr>
            <p:ph type="title"/>
          </p:nvPr>
        </p:nvSpPr>
        <p:spPr/>
        <p:txBody>
          <a:bodyPr>
            <a:noAutofit/>
          </a:bodyPr>
          <a:lstStyle/>
          <a:p>
            <a:pPr lvl="0" eaLnBrk="0" fontAlgn="base" hangingPunct="0">
              <a:spcAft>
                <a:spcPct val="0"/>
              </a:spcAft>
            </a:pPr>
            <a:r>
              <a:rPr lang="zh-TW" altLang="en-US" sz="3600" dirty="0"/>
              <a:t>二、申請修畢師資職前教育證明書</a:t>
            </a:r>
          </a:p>
        </p:txBody>
      </p:sp>
      <p:graphicFrame>
        <p:nvGraphicFramePr>
          <p:cNvPr id="2" name="表格 1"/>
          <p:cNvGraphicFramePr>
            <a:graphicFrameLocks noGrp="1"/>
          </p:cNvGraphicFramePr>
          <p:nvPr>
            <p:extLst>
              <p:ext uri="{D42A27DB-BD31-4B8C-83A1-F6EECF244321}">
                <p14:modId xmlns:p14="http://schemas.microsoft.com/office/powerpoint/2010/main" val="1518987699"/>
              </p:ext>
            </p:extLst>
          </p:nvPr>
        </p:nvGraphicFramePr>
        <p:xfrm>
          <a:off x="472444" y="1147230"/>
          <a:ext cx="8064896" cy="5443276"/>
        </p:xfrm>
        <a:graphic>
          <a:graphicData uri="http://schemas.openxmlformats.org/drawingml/2006/table">
            <a:tbl>
              <a:tblPr firstRow="1" bandRow="1">
                <a:tableStyleId>{5C22544A-7EE6-4342-B048-85BDC9FD1C3A}</a:tableStyleId>
              </a:tblPr>
              <a:tblGrid>
                <a:gridCol w="2232248">
                  <a:extLst>
                    <a:ext uri="{9D8B030D-6E8A-4147-A177-3AD203B41FA5}">
                      <a16:colId xmlns:a16="http://schemas.microsoft.com/office/drawing/2014/main" val="1273548654"/>
                    </a:ext>
                  </a:extLst>
                </a:gridCol>
                <a:gridCol w="5832648">
                  <a:extLst>
                    <a:ext uri="{9D8B030D-6E8A-4147-A177-3AD203B41FA5}">
                      <a16:colId xmlns:a16="http://schemas.microsoft.com/office/drawing/2014/main" val="2798523204"/>
                    </a:ext>
                  </a:extLst>
                </a:gridCol>
              </a:tblGrid>
              <a:tr h="596956">
                <a:tc>
                  <a:txBody>
                    <a:bodyPr/>
                    <a:lstStyle/>
                    <a:p>
                      <a:pPr marL="0" lvl="0" indent="0" algn="just">
                        <a:spcAft>
                          <a:spcPts val="0"/>
                        </a:spcAft>
                        <a:buFont typeface="+mj-lt"/>
                        <a:buNone/>
                      </a:pPr>
                      <a:r>
                        <a:rPr kumimoji="0" lang="zh-TW" altLang="en-US" sz="1800" kern="100" dirty="0">
                          <a:solidFill>
                            <a:schemeClr val="bg1"/>
                          </a:solidFill>
                          <a:effectLst/>
                          <a:latin typeface="+mn-lt"/>
                          <a:ea typeface="+mn-ea"/>
                          <a:cs typeface="+mn-cs"/>
                        </a:rPr>
                        <a:t>身分別</a:t>
                      </a:r>
                      <a:endParaRPr kumimoji="0" lang="zh-TW" sz="1800" kern="100" dirty="0">
                        <a:solidFill>
                          <a:schemeClr val="bg1"/>
                        </a:solidFill>
                        <a:effectLst/>
                        <a:latin typeface="+mn-lt"/>
                        <a:ea typeface="+mn-ea"/>
                        <a:cs typeface="+mn-cs"/>
                      </a:endParaRPr>
                    </a:p>
                  </a:txBody>
                  <a:tcPr anchor="ctr"/>
                </a:tc>
                <a:tc>
                  <a:txBody>
                    <a:bodyPr/>
                    <a:lstStyle/>
                    <a:p>
                      <a:pPr marL="0" algn="l">
                        <a:spcAft>
                          <a:spcPts val="0"/>
                        </a:spcAft>
                      </a:pPr>
                      <a:r>
                        <a:rPr kumimoji="0" lang="zh-TW" altLang="en-US" sz="1800" kern="100" dirty="0">
                          <a:solidFill>
                            <a:schemeClr val="bg1"/>
                          </a:solidFill>
                          <a:effectLst/>
                          <a:latin typeface="+mn-lt"/>
                          <a:ea typeface="+mn-ea"/>
                          <a:cs typeface="+mn-cs"/>
                        </a:rPr>
                        <a:t>申請流程</a:t>
                      </a:r>
                      <a:endParaRPr kumimoji="0" lang="zh-TW" sz="1800" kern="100" dirty="0">
                        <a:solidFill>
                          <a:schemeClr val="bg1"/>
                        </a:solidFill>
                        <a:effectLst/>
                        <a:latin typeface="+mn-lt"/>
                        <a:ea typeface="+mn-ea"/>
                        <a:cs typeface="+mn-cs"/>
                      </a:endParaRPr>
                    </a:p>
                  </a:txBody>
                  <a:tcPr anchor="ctr"/>
                </a:tc>
                <a:extLst>
                  <a:ext uri="{0D108BD9-81ED-4DB2-BD59-A6C34878D82A}">
                    <a16:rowId xmlns:a16="http://schemas.microsoft.com/office/drawing/2014/main" val="1666337017"/>
                  </a:ext>
                </a:extLst>
              </a:tr>
              <a:tr h="746195">
                <a:tc>
                  <a:txBody>
                    <a:bodyPr/>
                    <a:lstStyle/>
                    <a:p>
                      <a:pPr marL="0" lvl="0" indent="0" algn="l">
                        <a:spcAft>
                          <a:spcPts val="0"/>
                        </a:spcAft>
                        <a:buFont typeface="+mj-lt"/>
                        <a:buNone/>
                      </a:pPr>
                      <a:r>
                        <a:rPr lang="en-US" altLang="zh-TW" sz="1800" kern="100" dirty="0">
                          <a:effectLst/>
                        </a:rPr>
                        <a:t>1.</a:t>
                      </a:r>
                      <a:r>
                        <a:rPr lang="zh-TW" sz="1800" kern="100" dirty="0">
                          <a:effectLst/>
                        </a:rPr>
                        <a:t>大四應屆畢業生</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tc>
                  <a:txBody>
                    <a:bodyPr/>
                    <a:lstStyle/>
                    <a:p>
                      <a:pPr marL="0" algn="just">
                        <a:spcAft>
                          <a:spcPts val="0"/>
                        </a:spcAft>
                      </a:pPr>
                      <a:r>
                        <a:rPr kumimoji="0" lang="zh-TW" sz="1800" b="1" u="sng" kern="100" dirty="0">
                          <a:solidFill>
                            <a:schemeClr val="dk1"/>
                          </a:solidFill>
                          <a:effectLst/>
                          <a:latin typeface="+mn-lt"/>
                          <a:ea typeface="+mn-ea"/>
                          <a:cs typeface="+mn-cs"/>
                        </a:rPr>
                        <a:t>不須填寫申請表</a:t>
                      </a:r>
                      <a:r>
                        <a:rPr kumimoji="0" lang="zh-TW" sz="1800" kern="100" dirty="0">
                          <a:solidFill>
                            <a:schemeClr val="dk1"/>
                          </a:solidFill>
                          <a:effectLst/>
                          <a:latin typeface="+mn-lt"/>
                          <a:ea typeface="+mn-ea"/>
                          <a:cs typeface="+mn-cs"/>
                        </a:rPr>
                        <a:t>，由本處配合校內</a:t>
                      </a:r>
                      <a:r>
                        <a:rPr kumimoji="0" lang="zh-TW" altLang="en-US" sz="1800" kern="100" dirty="0">
                          <a:solidFill>
                            <a:schemeClr val="dk1"/>
                          </a:solidFill>
                          <a:effectLst/>
                          <a:latin typeface="+mn-lt"/>
                          <a:ea typeface="+mn-ea"/>
                          <a:cs typeface="+mn-cs"/>
                        </a:rPr>
                        <a:t>應屆</a:t>
                      </a:r>
                      <a:r>
                        <a:rPr kumimoji="0" lang="zh-TW" sz="1800" kern="100" dirty="0">
                          <a:solidFill>
                            <a:schemeClr val="dk1"/>
                          </a:solidFill>
                          <a:effectLst/>
                          <a:latin typeface="+mn-lt"/>
                          <a:ea typeface="+mn-ea"/>
                          <a:cs typeface="+mn-cs"/>
                        </a:rPr>
                        <a:t>畢業學分審查流程統一審核製發。參加半年教育實習者，統一於初次返校座談發放</a:t>
                      </a:r>
                      <a:r>
                        <a:rPr kumimoji="0" lang="zh-TW" altLang="en-US" sz="1800" kern="100" dirty="0">
                          <a:solidFill>
                            <a:schemeClr val="dk1"/>
                          </a:solidFill>
                          <a:effectLst/>
                          <a:latin typeface="+mn-lt"/>
                          <a:ea typeface="+mn-ea"/>
                          <a:cs typeface="+mn-cs"/>
                        </a:rPr>
                        <a:t>。</a:t>
                      </a:r>
                      <a:endParaRPr kumimoji="0" lang="zh-TW" sz="1800" kern="100" dirty="0">
                        <a:solidFill>
                          <a:schemeClr val="dk1"/>
                        </a:solidFill>
                        <a:effectLst/>
                        <a:latin typeface="+mn-lt"/>
                        <a:ea typeface="+mn-ea"/>
                        <a:cs typeface="+mn-cs"/>
                      </a:endParaRPr>
                    </a:p>
                  </a:txBody>
                  <a:tcPr anchor="ctr"/>
                </a:tc>
                <a:extLst>
                  <a:ext uri="{0D108BD9-81ED-4DB2-BD59-A6C34878D82A}">
                    <a16:rowId xmlns:a16="http://schemas.microsoft.com/office/drawing/2014/main" val="442778156"/>
                  </a:ext>
                </a:extLst>
              </a:tr>
              <a:tr h="1193912">
                <a:tc rowSpan="3">
                  <a:txBody>
                    <a:bodyPr/>
                    <a:lstStyle/>
                    <a:p>
                      <a:pPr marL="0" lvl="0" indent="0" algn="l">
                        <a:spcAft>
                          <a:spcPts val="0"/>
                        </a:spcAft>
                        <a:buFont typeface="+mj-lt"/>
                        <a:buNone/>
                      </a:pPr>
                      <a:r>
                        <a:rPr lang="en-US" altLang="zh-TW" sz="1800" kern="100" dirty="0">
                          <a:effectLst/>
                        </a:rPr>
                        <a:t>2.</a:t>
                      </a:r>
                      <a:r>
                        <a:rPr lang="zh-TW" sz="1800" kern="100" dirty="0">
                          <a:effectLst/>
                        </a:rPr>
                        <a:t>大五研修生</a:t>
                      </a:r>
                      <a:r>
                        <a:rPr lang="zh-TW" altLang="en-US" sz="1800" kern="100" dirty="0">
                          <a:effectLst/>
                        </a:rPr>
                        <a:t>、</a:t>
                      </a:r>
                      <a:r>
                        <a:rPr lang="zh-TW" sz="1800" kern="100" dirty="0">
                          <a:effectLst/>
                        </a:rPr>
                        <a:t>研究所學生</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tc>
                  <a:txBody>
                    <a:bodyPr/>
                    <a:lstStyle/>
                    <a:p>
                      <a:pPr>
                        <a:spcAft>
                          <a:spcPts val="0"/>
                        </a:spcAft>
                      </a:pPr>
                      <a:r>
                        <a:rPr kumimoji="0" lang="zh-TW" sz="1800" kern="100" dirty="0">
                          <a:solidFill>
                            <a:schemeClr val="dk1"/>
                          </a:solidFill>
                          <a:effectLst/>
                          <a:latin typeface="+mn-lt"/>
                          <a:ea typeface="+mn-ea"/>
                          <a:cs typeface="+mn-cs"/>
                        </a:rPr>
                        <a:t>★第一批：</a:t>
                      </a:r>
                      <a:r>
                        <a:rPr kumimoji="0" lang="en-US" sz="1800" kern="100" dirty="0" smtClean="0">
                          <a:solidFill>
                            <a:schemeClr val="dk1"/>
                          </a:solidFill>
                          <a:effectLst/>
                          <a:latin typeface="+mn-lt"/>
                          <a:ea typeface="+mn-ea"/>
                          <a:cs typeface="+mn-cs"/>
                        </a:rPr>
                        <a:t>11</a:t>
                      </a:r>
                      <a:r>
                        <a:rPr kumimoji="0" lang="en-US" altLang="zh-TW" sz="1800" kern="100" dirty="0" smtClean="0">
                          <a:solidFill>
                            <a:schemeClr val="dk1"/>
                          </a:solidFill>
                          <a:effectLst/>
                          <a:latin typeface="+mn-lt"/>
                          <a:ea typeface="+mn-ea"/>
                          <a:cs typeface="+mn-cs"/>
                        </a:rPr>
                        <a:t>3</a:t>
                      </a:r>
                      <a:r>
                        <a:rPr kumimoji="0" lang="zh-TW" sz="1800" kern="100" dirty="0" smtClean="0">
                          <a:solidFill>
                            <a:schemeClr val="dk1"/>
                          </a:solidFill>
                          <a:effectLst/>
                          <a:latin typeface="+mn-lt"/>
                          <a:ea typeface="+mn-ea"/>
                          <a:cs typeface="+mn-cs"/>
                        </a:rPr>
                        <a:t>第</a:t>
                      </a:r>
                      <a:r>
                        <a:rPr kumimoji="0" lang="en-US" sz="1800" kern="100" dirty="0">
                          <a:solidFill>
                            <a:schemeClr val="dk1"/>
                          </a:solidFill>
                          <a:effectLst/>
                          <a:latin typeface="+mn-lt"/>
                          <a:ea typeface="+mn-ea"/>
                          <a:cs typeface="+mn-cs"/>
                        </a:rPr>
                        <a:t>1</a:t>
                      </a:r>
                      <a:r>
                        <a:rPr kumimoji="0" lang="zh-TW" sz="1800" kern="100" dirty="0">
                          <a:solidFill>
                            <a:schemeClr val="dk1"/>
                          </a:solidFill>
                          <a:effectLst/>
                          <a:latin typeface="+mn-lt"/>
                          <a:ea typeface="+mn-ea"/>
                          <a:cs typeface="+mn-cs"/>
                        </a:rPr>
                        <a:t>學期已修畢教育學程者</a:t>
                      </a:r>
                      <a:r>
                        <a:rPr kumimoji="0" lang="en-US" sz="1800" kern="100" dirty="0">
                          <a:solidFill>
                            <a:schemeClr val="dk1"/>
                          </a:solidFill>
                          <a:effectLst/>
                          <a:latin typeface="+mn-lt"/>
                          <a:ea typeface="+mn-ea"/>
                          <a:cs typeface="+mn-cs"/>
                        </a:rPr>
                        <a:t>(</a:t>
                      </a:r>
                      <a:r>
                        <a:rPr kumimoji="0" lang="zh-TW" sz="1800" kern="100" dirty="0">
                          <a:solidFill>
                            <a:schemeClr val="dk1"/>
                          </a:solidFill>
                          <a:effectLst/>
                          <a:latin typeface="+mn-lt"/>
                          <a:ea typeface="+mn-ea"/>
                          <a:cs typeface="+mn-cs"/>
                        </a:rPr>
                        <a:t>含延修生</a:t>
                      </a:r>
                      <a:r>
                        <a:rPr kumimoji="0" lang="en-US" sz="1800" kern="100" dirty="0">
                          <a:solidFill>
                            <a:schemeClr val="dk1"/>
                          </a:solidFill>
                          <a:effectLst/>
                          <a:latin typeface="+mn-lt"/>
                          <a:ea typeface="+mn-ea"/>
                          <a:cs typeface="+mn-cs"/>
                        </a:rPr>
                        <a:t>)</a:t>
                      </a:r>
                      <a:endParaRPr kumimoji="0" lang="zh-TW" sz="1800" kern="100" dirty="0">
                        <a:solidFill>
                          <a:schemeClr val="dk1"/>
                        </a:solidFill>
                        <a:effectLst/>
                        <a:latin typeface="+mn-lt"/>
                        <a:ea typeface="+mn-ea"/>
                        <a:cs typeface="+mn-cs"/>
                      </a:endParaRPr>
                    </a:p>
                    <a:p>
                      <a:pPr>
                        <a:spcAft>
                          <a:spcPts val="0"/>
                        </a:spcAft>
                      </a:pPr>
                      <a:r>
                        <a:rPr kumimoji="0" lang="zh-TW" sz="1800" kern="100" dirty="0">
                          <a:solidFill>
                            <a:schemeClr val="dk1"/>
                          </a:solidFill>
                          <a:effectLst/>
                          <a:latin typeface="+mn-lt"/>
                          <a:ea typeface="+mn-ea"/>
                          <a:cs typeface="+mn-cs"/>
                        </a:rPr>
                        <a:t>★收件期間：第</a:t>
                      </a:r>
                      <a:r>
                        <a:rPr kumimoji="0" lang="en-US" sz="1800" kern="100" dirty="0">
                          <a:solidFill>
                            <a:schemeClr val="dk1"/>
                          </a:solidFill>
                          <a:effectLst/>
                          <a:latin typeface="+mn-lt"/>
                          <a:ea typeface="+mn-ea"/>
                          <a:cs typeface="+mn-cs"/>
                        </a:rPr>
                        <a:t>2</a:t>
                      </a:r>
                      <a:r>
                        <a:rPr kumimoji="0" lang="zh-TW" sz="1800" kern="100" dirty="0">
                          <a:solidFill>
                            <a:schemeClr val="dk1"/>
                          </a:solidFill>
                          <a:effectLst/>
                          <a:latin typeface="+mn-lt"/>
                          <a:ea typeface="+mn-ea"/>
                          <a:cs typeface="+mn-cs"/>
                        </a:rPr>
                        <a:t>學期開學起</a:t>
                      </a:r>
                      <a:r>
                        <a:rPr kumimoji="0" lang="zh-TW" sz="1800" kern="100" dirty="0" smtClean="0">
                          <a:solidFill>
                            <a:schemeClr val="dk1"/>
                          </a:solidFill>
                          <a:effectLst/>
                          <a:latin typeface="+mn-lt"/>
                          <a:ea typeface="+mn-ea"/>
                          <a:cs typeface="+mn-cs"/>
                        </a:rPr>
                        <a:t>至</a:t>
                      </a:r>
                      <a:r>
                        <a:rPr kumimoji="0" lang="en-US" sz="1800" kern="100" dirty="0" smtClean="0">
                          <a:solidFill>
                            <a:schemeClr val="dk1"/>
                          </a:solidFill>
                          <a:effectLst/>
                          <a:latin typeface="+mn-lt"/>
                          <a:ea typeface="+mn-ea"/>
                          <a:cs typeface="+mn-cs"/>
                        </a:rPr>
                        <a:t>3/</a:t>
                      </a:r>
                      <a:r>
                        <a:rPr kumimoji="0" lang="en-US" altLang="zh-TW" sz="1800" kern="100" dirty="0" smtClean="0">
                          <a:solidFill>
                            <a:schemeClr val="dk1"/>
                          </a:solidFill>
                          <a:effectLst/>
                          <a:latin typeface="+mn-lt"/>
                          <a:ea typeface="+mn-ea"/>
                          <a:cs typeface="+mn-cs"/>
                        </a:rPr>
                        <a:t>31</a:t>
                      </a:r>
                      <a:r>
                        <a:rPr kumimoji="0" lang="en-US" sz="1800" kern="100" dirty="0" smtClean="0">
                          <a:solidFill>
                            <a:schemeClr val="dk1"/>
                          </a:solidFill>
                          <a:effectLst/>
                          <a:latin typeface="+mn-lt"/>
                          <a:ea typeface="+mn-ea"/>
                          <a:cs typeface="+mn-cs"/>
                        </a:rPr>
                        <a:t>(</a:t>
                      </a:r>
                      <a:r>
                        <a:rPr kumimoji="0" lang="zh-TW" altLang="en-US" sz="1800" kern="100" dirty="0">
                          <a:solidFill>
                            <a:schemeClr val="dk1"/>
                          </a:solidFill>
                          <a:effectLst/>
                          <a:latin typeface="+mn-lt"/>
                          <a:ea typeface="+mn-ea"/>
                          <a:cs typeface="+mn-cs"/>
                        </a:rPr>
                        <a:t>一</a:t>
                      </a:r>
                      <a:r>
                        <a:rPr kumimoji="0" lang="en-US" sz="1800" kern="100" dirty="0" smtClean="0">
                          <a:solidFill>
                            <a:schemeClr val="dk1"/>
                          </a:solidFill>
                          <a:effectLst/>
                          <a:latin typeface="+mn-lt"/>
                          <a:ea typeface="+mn-ea"/>
                          <a:cs typeface="+mn-cs"/>
                        </a:rPr>
                        <a:t>)</a:t>
                      </a:r>
                      <a:r>
                        <a:rPr kumimoji="0" lang="zh-TW" sz="1800" kern="100" dirty="0">
                          <a:solidFill>
                            <a:schemeClr val="dk1"/>
                          </a:solidFill>
                          <a:effectLst/>
                          <a:latin typeface="+mn-lt"/>
                          <a:ea typeface="+mn-ea"/>
                          <a:cs typeface="+mn-cs"/>
                        </a:rPr>
                        <a:t>截止</a:t>
                      </a:r>
                    </a:p>
                    <a:p>
                      <a:pPr>
                        <a:spcAft>
                          <a:spcPts val="0"/>
                        </a:spcAft>
                      </a:pPr>
                      <a:r>
                        <a:rPr kumimoji="0" lang="zh-TW" sz="1800" kern="100" dirty="0">
                          <a:solidFill>
                            <a:schemeClr val="dk1"/>
                          </a:solidFill>
                          <a:effectLst/>
                          <a:latin typeface="+mn-lt"/>
                          <a:ea typeface="+mn-ea"/>
                          <a:cs typeface="+mn-cs"/>
                        </a:rPr>
                        <a:t>註：此批學生非暫准報名身分，但因研究生及延修生修課進度不一，故在此提醒已修畢的同學請務必注意申請期限，以免影響教師資格考試報名資格。</a:t>
                      </a:r>
                    </a:p>
                  </a:txBody>
                  <a:tcPr anchor="ctr"/>
                </a:tc>
                <a:extLst>
                  <a:ext uri="{0D108BD9-81ED-4DB2-BD59-A6C34878D82A}">
                    <a16:rowId xmlns:a16="http://schemas.microsoft.com/office/drawing/2014/main" val="1761386645"/>
                  </a:ext>
                </a:extLst>
              </a:tr>
              <a:tr h="596956">
                <a:tc vMerge="1">
                  <a:txBody>
                    <a:bodyPr/>
                    <a:lstStyle/>
                    <a:p>
                      <a:endParaRPr lang="zh-TW" altLang="en-US"/>
                    </a:p>
                  </a:txBody>
                  <a:tcPr/>
                </a:tc>
                <a:tc>
                  <a:txBody>
                    <a:bodyPr/>
                    <a:lstStyle/>
                    <a:p>
                      <a:pPr marL="0">
                        <a:spcAft>
                          <a:spcPts val="0"/>
                        </a:spcAft>
                      </a:pPr>
                      <a:r>
                        <a:rPr kumimoji="0" lang="zh-TW" altLang="en-US" sz="1800" kern="100" dirty="0">
                          <a:solidFill>
                            <a:schemeClr val="dk1"/>
                          </a:solidFill>
                          <a:effectLst/>
                          <a:latin typeface="+mn-lt"/>
                          <a:ea typeface="+mn-ea"/>
                          <a:cs typeface="+mn-cs"/>
                        </a:rPr>
                        <a:t>★第二批：</a:t>
                      </a:r>
                      <a:r>
                        <a:rPr kumimoji="0" lang="en-US" altLang="zh-TW" sz="1800" kern="100" dirty="0" smtClean="0">
                          <a:solidFill>
                            <a:schemeClr val="dk1"/>
                          </a:solidFill>
                          <a:effectLst/>
                          <a:latin typeface="+mn-lt"/>
                          <a:ea typeface="+mn-ea"/>
                          <a:cs typeface="+mn-cs"/>
                        </a:rPr>
                        <a:t>113</a:t>
                      </a:r>
                      <a:r>
                        <a:rPr kumimoji="0" lang="zh-TW" altLang="en-US" sz="1800" kern="100" dirty="0" smtClean="0">
                          <a:solidFill>
                            <a:schemeClr val="dk1"/>
                          </a:solidFill>
                          <a:effectLst/>
                          <a:latin typeface="+mn-lt"/>
                          <a:ea typeface="+mn-ea"/>
                          <a:cs typeface="+mn-cs"/>
                        </a:rPr>
                        <a:t>第</a:t>
                      </a:r>
                      <a:r>
                        <a:rPr kumimoji="0" lang="en-US" altLang="zh-TW" sz="1800" kern="100" dirty="0">
                          <a:solidFill>
                            <a:schemeClr val="dk1"/>
                          </a:solidFill>
                          <a:effectLst/>
                          <a:latin typeface="+mn-lt"/>
                          <a:ea typeface="+mn-ea"/>
                          <a:cs typeface="+mn-cs"/>
                        </a:rPr>
                        <a:t>2</a:t>
                      </a:r>
                      <a:r>
                        <a:rPr kumimoji="0" lang="zh-TW" altLang="en-US" sz="1800" kern="100" dirty="0">
                          <a:solidFill>
                            <a:schemeClr val="dk1"/>
                          </a:solidFill>
                          <a:effectLst/>
                          <a:latin typeface="+mn-lt"/>
                          <a:ea typeface="+mn-ea"/>
                          <a:cs typeface="+mn-cs"/>
                        </a:rPr>
                        <a:t>學期可修畢且正在修習教育學程</a:t>
                      </a:r>
                    </a:p>
                    <a:p>
                      <a:pPr marL="0">
                        <a:spcAft>
                          <a:spcPts val="0"/>
                        </a:spcAft>
                      </a:pPr>
                      <a:r>
                        <a:rPr kumimoji="0" lang="zh-TW" altLang="en-US" sz="1800" kern="100" dirty="0">
                          <a:solidFill>
                            <a:schemeClr val="dk1"/>
                          </a:solidFill>
                          <a:effectLst/>
                          <a:latin typeface="+mn-lt"/>
                          <a:ea typeface="+mn-ea"/>
                          <a:cs typeface="+mn-cs"/>
                        </a:rPr>
                        <a:t>★收件期間：</a:t>
                      </a:r>
                      <a:r>
                        <a:rPr kumimoji="0" lang="en-US" altLang="zh-TW" sz="1800" kern="100" dirty="0" smtClean="0">
                          <a:solidFill>
                            <a:schemeClr val="dk1"/>
                          </a:solidFill>
                          <a:effectLst/>
                          <a:latin typeface="+mn-lt"/>
                          <a:ea typeface="+mn-ea"/>
                          <a:cs typeface="+mn-cs"/>
                        </a:rPr>
                        <a:t>114/5/13(</a:t>
                      </a:r>
                      <a:r>
                        <a:rPr kumimoji="0" lang="zh-TW" altLang="en-US" sz="1800" kern="100" dirty="0">
                          <a:solidFill>
                            <a:schemeClr val="dk1"/>
                          </a:solidFill>
                          <a:effectLst/>
                          <a:latin typeface="+mn-lt"/>
                          <a:ea typeface="+mn-ea"/>
                          <a:cs typeface="+mn-cs"/>
                        </a:rPr>
                        <a:t>二</a:t>
                      </a:r>
                      <a:r>
                        <a:rPr kumimoji="0" lang="en-US" altLang="zh-TW" sz="1800" kern="100" dirty="0">
                          <a:solidFill>
                            <a:schemeClr val="dk1"/>
                          </a:solidFill>
                          <a:effectLst/>
                          <a:latin typeface="+mn-lt"/>
                          <a:ea typeface="+mn-ea"/>
                          <a:cs typeface="+mn-cs"/>
                        </a:rPr>
                        <a:t>)</a:t>
                      </a:r>
                      <a:r>
                        <a:rPr kumimoji="0" lang="zh-TW" altLang="en-US" sz="1800" kern="100" dirty="0">
                          <a:solidFill>
                            <a:schemeClr val="dk1"/>
                          </a:solidFill>
                          <a:effectLst/>
                          <a:latin typeface="+mn-lt"/>
                          <a:ea typeface="+mn-ea"/>
                          <a:cs typeface="+mn-cs"/>
                        </a:rPr>
                        <a:t>至</a:t>
                      </a:r>
                      <a:r>
                        <a:rPr kumimoji="0" lang="en-US" altLang="zh-TW" sz="1800" kern="100" dirty="0" smtClean="0">
                          <a:solidFill>
                            <a:schemeClr val="dk1"/>
                          </a:solidFill>
                          <a:effectLst/>
                          <a:latin typeface="+mn-lt"/>
                          <a:ea typeface="+mn-ea"/>
                          <a:cs typeface="+mn-cs"/>
                        </a:rPr>
                        <a:t>114/5/29(</a:t>
                      </a:r>
                      <a:r>
                        <a:rPr kumimoji="0" lang="zh-TW" altLang="en-US" sz="1800" kern="100" dirty="0" smtClean="0">
                          <a:solidFill>
                            <a:schemeClr val="dk1"/>
                          </a:solidFill>
                          <a:effectLst/>
                          <a:latin typeface="+mn-lt"/>
                          <a:ea typeface="+mn-ea"/>
                          <a:cs typeface="+mn-cs"/>
                        </a:rPr>
                        <a:t>四</a:t>
                      </a:r>
                      <a:r>
                        <a:rPr kumimoji="0" lang="en-US" altLang="zh-TW" sz="1800" kern="100" dirty="0" smtClean="0">
                          <a:solidFill>
                            <a:schemeClr val="dk1"/>
                          </a:solidFill>
                          <a:effectLst/>
                          <a:latin typeface="+mn-lt"/>
                          <a:ea typeface="+mn-ea"/>
                          <a:cs typeface="+mn-cs"/>
                        </a:rPr>
                        <a:t>)</a:t>
                      </a:r>
                      <a:endParaRPr kumimoji="0" lang="en-US" altLang="zh-TW" sz="1800" kern="100" dirty="0">
                        <a:solidFill>
                          <a:schemeClr val="dk1"/>
                        </a:solidFill>
                        <a:effectLst/>
                        <a:latin typeface="+mn-lt"/>
                        <a:ea typeface="+mn-ea"/>
                        <a:cs typeface="+mn-cs"/>
                      </a:endParaRPr>
                    </a:p>
                  </a:txBody>
                  <a:tcPr anchor="ctr"/>
                </a:tc>
                <a:extLst>
                  <a:ext uri="{0D108BD9-81ED-4DB2-BD59-A6C34878D82A}">
                    <a16:rowId xmlns:a16="http://schemas.microsoft.com/office/drawing/2014/main" val="3002478022"/>
                  </a:ext>
                </a:extLst>
              </a:tr>
              <a:tr h="596956">
                <a:tc vMerge="1">
                  <a:txBody>
                    <a:bodyPr/>
                    <a:lstStyle/>
                    <a:p>
                      <a:endParaRPr lang="zh-TW" altLang="en-US"/>
                    </a:p>
                  </a:txBody>
                  <a:tcPr/>
                </a:tc>
                <a:tc>
                  <a:txBody>
                    <a:bodyPr/>
                    <a:lstStyle/>
                    <a:p>
                      <a:pPr algn="just">
                        <a:spcAft>
                          <a:spcPts val="0"/>
                        </a:spcAft>
                      </a:pPr>
                      <a:r>
                        <a:rPr lang="zh-TW" altLang="en-US" sz="1800" kern="100" dirty="0">
                          <a:effectLst/>
                        </a:rPr>
                        <a:t>請</a:t>
                      </a:r>
                      <a:r>
                        <a:rPr lang="zh-TW" sz="1800" kern="100" dirty="0">
                          <a:effectLst/>
                        </a:rPr>
                        <a:t>須填寫「修畢師資職前教育證明書」申請表繳交至本處課程與教學組收。</a:t>
                      </a:r>
                      <a:r>
                        <a:rPr lang="en-US" sz="1800" kern="100" dirty="0">
                          <a:effectLst/>
                        </a:rPr>
                        <a:t>(</a:t>
                      </a:r>
                      <a:r>
                        <a:rPr lang="en-US" sz="1800" u="sng" kern="100" dirty="0" err="1">
                          <a:effectLst/>
                          <a:hlinkClick r:id="rId2"/>
                        </a:rPr>
                        <a:t>下載網址</a:t>
                      </a:r>
                      <a:r>
                        <a:rPr lang="en-US" sz="1800" kern="100" dirty="0">
                          <a:effectLst/>
                        </a:rPr>
                        <a:t>)</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2895632320"/>
                  </a:ext>
                </a:extLst>
              </a:tr>
              <a:tr h="970054">
                <a:tc>
                  <a:txBody>
                    <a:bodyPr/>
                    <a:lstStyle/>
                    <a:p>
                      <a:pPr marL="0" lvl="0" indent="0" algn="l">
                        <a:spcAft>
                          <a:spcPts val="0"/>
                        </a:spcAft>
                        <a:buFont typeface="+mj-lt"/>
                        <a:buNone/>
                      </a:pPr>
                      <a:r>
                        <a:rPr lang="en-US" altLang="zh-TW" sz="1800" kern="100" dirty="0">
                          <a:effectLst/>
                        </a:rPr>
                        <a:t>3.</a:t>
                      </a:r>
                      <a:r>
                        <a:rPr lang="zh-TW" sz="1800" kern="100" dirty="0">
                          <a:effectLst/>
                        </a:rPr>
                        <a:t>進修推廣部學員</a:t>
                      </a:r>
                    </a:p>
                    <a:p>
                      <a:pPr algn="l">
                        <a:spcAft>
                          <a:spcPts val="0"/>
                        </a:spcAft>
                      </a:pPr>
                      <a:r>
                        <a:rPr lang="en-US" sz="1800" kern="100" dirty="0">
                          <a:effectLst/>
                        </a:rPr>
                        <a:t>(</a:t>
                      </a:r>
                      <a:r>
                        <a:rPr lang="zh-TW" sz="1800" kern="100" dirty="0">
                          <a:effectLst/>
                        </a:rPr>
                        <a:t>含幼教專班、閩南語、雙語等學士後教育學分班</a:t>
                      </a:r>
                      <a:r>
                        <a:rPr lang="en-US" sz="1800" kern="100" dirty="0">
                          <a:effectLst/>
                        </a:rPr>
                        <a:t>)</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tc>
                  <a:txBody>
                    <a:bodyPr/>
                    <a:lstStyle/>
                    <a:p>
                      <a:pPr>
                        <a:spcAft>
                          <a:spcPts val="0"/>
                        </a:spcAft>
                      </a:pPr>
                      <a:r>
                        <a:rPr lang="zh-TW" sz="1800" kern="100" dirty="0">
                          <a:effectLst/>
                        </a:rPr>
                        <a:t>由進修推廣部統一審核製發。</a:t>
                      </a:r>
                    </a:p>
                    <a:p>
                      <a:pPr>
                        <a:spcAft>
                          <a:spcPts val="0"/>
                        </a:spcAft>
                      </a:pPr>
                      <a:r>
                        <a:rPr lang="en-US" sz="1800" kern="100" dirty="0">
                          <a:effectLst/>
                        </a:rPr>
                        <a:t>107</a:t>
                      </a:r>
                      <a:r>
                        <a:rPr lang="zh-TW" sz="1800" kern="100" dirty="0">
                          <a:effectLst/>
                        </a:rPr>
                        <a:t>年</a:t>
                      </a:r>
                      <a:r>
                        <a:rPr lang="en-US" sz="1800" kern="100" dirty="0">
                          <a:effectLst/>
                        </a:rPr>
                        <a:t>2</a:t>
                      </a:r>
                      <a:r>
                        <a:rPr lang="zh-TW" sz="1800" kern="100" dirty="0">
                          <a:effectLst/>
                        </a:rPr>
                        <a:t>月</a:t>
                      </a:r>
                      <a:r>
                        <a:rPr lang="en-US" sz="1800" kern="100" dirty="0">
                          <a:effectLst/>
                        </a:rPr>
                        <a:t>1</a:t>
                      </a:r>
                      <a:r>
                        <a:rPr lang="zh-TW" sz="1800" kern="100" dirty="0">
                          <a:effectLst/>
                        </a:rPr>
                        <a:t>日前修畢學分未完成半年教育實習者，如欲換發新版修畢師資職前教育證明書，請逕洽本校進修推廣部</a:t>
                      </a:r>
                      <a:r>
                        <a:rPr lang="zh-TW" altLang="en-US" sz="1800" kern="100" dirty="0">
                          <a:effectLst/>
                        </a:rPr>
                        <a:t>各班承辧人</a:t>
                      </a:r>
                      <a:r>
                        <a:rPr lang="zh-TW" sz="1800" kern="100" dirty="0">
                          <a:effectLst/>
                        </a:rPr>
                        <a:t>申辦。（</a:t>
                      </a:r>
                      <a:r>
                        <a:rPr lang="en-US" sz="1800" kern="100" dirty="0">
                          <a:effectLst/>
                        </a:rPr>
                        <a:t>04-22183258</a:t>
                      </a:r>
                      <a:r>
                        <a:rPr lang="zh-TW" sz="1800" kern="100" dirty="0">
                          <a:effectLst/>
                        </a:rPr>
                        <a:t>）。</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3943858013"/>
                  </a:ext>
                </a:extLst>
              </a:tr>
            </a:tbl>
          </a:graphicData>
        </a:graphic>
      </p:graphicFrame>
    </p:spTree>
    <p:extLst>
      <p:ext uri="{BB962C8B-B14F-4D97-AF65-F5344CB8AC3E}">
        <p14:creationId xmlns:p14="http://schemas.microsoft.com/office/powerpoint/2010/main" val="41781339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38</a:t>
            </a:fld>
            <a:endParaRPr lang="zh-TW" altLang="en-US"/>
          </a:p>
        </p:txBody>
      </p:sp>
      <p:sp>
        <p:nvSpPr>
          <p:cNvPr id="4" name="標題 3"/>
          <p:cNvSpPr>
            <a:spLocks noGrp="1"/>
          </p:cNvSpPr>
          <p:nvPr>
            <p:ph type="title"/>
          </p:nvPr>
        </p:nvSpPr>
        <p:spPr/>
        <p:txBody>
          <a:bodyPr>
            <a:normAutofit/>
          </a:bodyPr>
          <a:lstStyle/>
          <a:p>
            <a:r>
              <a:rPr lang="zh-TW" altLang="en-US" sz="3600" dirty="0"/>
              <a:t>三、</a:t>
            </a:r>
            <a:r>
              <a:rPr lang="zh-TW" altLang="zh-TW" sz="3600" dirty="0"/>
              <a:t>檢核應屆畢業資格</a:t>
            </a:r>
            <a:endParaRPr lang="zh-TW" altLang="en-US" sz="3600" dirty="0"/>
          </a:p>
        </p:txBody>
      </p:sp>
      <p:sp>
        <p:nvSpPr>
          <p:cNvPr id="6" name="Rectangle 1"/>
          <p:cNvSpPr>
            <a:spLocks noChangeArrowheads="1"/>
          </p:cNvSpPr>
          <p:nvPr/>
        </p:nvSpPr>
        <p:spPr bwMode="auto">
          <a:xfrm>
            <a:off x="433944" y="162075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zh-TW" altLang="zh-TW" sz="1200" b="1"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檢核應屆畢業資格　</a:t>
            </a:r>
            <a:r>
              <a:rPr kumimoji="0" lang="zh-TW" altLang="zh-TW" sz="1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zh-TW"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截止期限：</a:t>
            </a:r>
            <a:r>
              <a:rPr kumimoji="0" lang="en-US" altLang="zh-TW"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112</a:t>
            </a:r>
            <a:r>
              <a:rPr kumimoji="0" lang="zh-TW" altLang="en-US"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年</a:t>
            </a:r>
            <a:r>
              <a:rPr kumimoji="0" lang="en-US" altLang="zh-TW"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7</a:t>
            </a:r>
            <a:r>
              <a:rPr kumimoji="0" lang="zh-TW" altLang="en-US"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月</a:t>
            </a:r>
            <a:r>
              <a:rPr kumimoji="0" lang="en-US" altLang="zh-TW"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15</a:t>
            </a:r>
            <a:r>
              <a:rPr kumimoji="0" lang="zh-TW" altLang="en-US"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日（星期六）</a:t>
            </a:r>
            <a:r>
              <a:rPr kumimoji="0" lang="en-US" altLang="zh-TW"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12</a:t>
            </a:r>
            <a:r>
              <a:rPr kumimoji="0" lang="zh-TW" altLang="en-US"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時</a:t>
            </a:r>
            <a:r>
              <a:rPr kumimoji="0" lang="en-US" altLang="zh-TW"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00</a:t>
            </a:r>
            <a:r>
              <a:rPr kumimoji="0" lang="zh-TW" altLang="en-US" sz="12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分前</a:t>
            </a:r>
            <a:endParaRPr kumimoji="0" lang="zh-TW"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8" name="表格 7"/>
          <p:cNvGraphicFramePr>
            <a:graphicFrameLocks noGrp="1"/>
          </p:cNvGraphicFramePr>
          <p:nvPr>
            <p:extLst>
              <p:ext uri="{D42A27DB-BD31-4B8C-83A1-F6EECF244321}">
                <p14:modId xmlns:p14="http://schemas.microsoft.com/office/powerpoint/2010/main" val="4279202536"/>
              </p:ext>
            </p:extLst>
          </p:nvPr>
        </p:nvGraphicFramePr>
        <p:xfrm>
          <a:off x="385192" y="1580277"/>
          <a:ext cx="8363272" cy="5316050"/>
        </p:xfrm>
        <a:graphic>
          <a:graphicData uri="http://schemas.openxmlformats.org/drawingml/2006/table">
            <a:tbl>
              <a:tblPr firstRow="1" bandRow="1">
                <a:tableStyleId>{5C22544A-7EE6-4342-B048-85BDC9FD1C3A}</a:tableStyleId>
              </a:tblPr>
              <a:tblGrid>
                <a:gridCol w="1637704">
                  <a:extLst>
                    <a:ext uri="{9D8B030D-6E8A-4147-A177-3AD203B41FA5}">
                      <a16:colId xmlns:a16="http://schemas.microsoft.com/office/drawing/2014/main" val="1273548654"/>
                    </a:ext>
                  </a:extLst>
                </a:gridCol>
                <a:gridCol w="1866802">
                  <a:extLst>
                    <a:ext uri="{9D8B030D-6E8A-4147-A177-3AD203B41FA5}">
                      <a16:colId xmlns:a16="http://schemas.microsoft.com/office/drawing/2014/main" val="2798523204"/>
                    </a:ext>
                  </a:extLst>
                </a:gridCol>
                <a:gridCol w="4858766">
                  <a:extLst>
                    <a:ext uri="{9D8B030D-6E8A-4147-A177-3AD203B41FA5}">
                      <a16:colId xmlns:a16="http://schemas.microsoft.com/office/drawing/2014/main" val="668026360"/>
                    </a:ext>
                  </a:extLst>
                </a:gridCol>
              </a:tblGrid>
              <a:tr h="596956">
                <a:tc>
                  <a:txBody>
                    <a:bodyPr/>
                    <a:lstStyle/>
                    <a:p>
                      <a:pPr marL="0" lvl="0" indent="0" algn="just">
                        <a:spcAft>
                          <a:spcPts val="0"/>
                        </a:spcAft>
                        <a:buFont typeface="+mj-lt"/>
                        <a:buNone/>
                      </a:pPr>
                      <a:r>
                        <a:rPr kumimoji="0" lang="zh-TW" altLang="en-US" sz="1800" kern="100" dirty="0">
                          <a:solidFill>
                            <a:schemeClr val="bg1"/>
                          </a:solidFill>
                          <a:effectLst/>
                          <a:latin typeface="+mn-lt"/>
                          <a:ea typeface="+mn-ea"/>
                          <a:cs typeface="+mn-cs"/>
                        </a:rPr>
                        <a:t>身分別</a:t>
                      </a:r>
                      <a:endParaRPr kumimoji="0" lang="zh-TW" sz="1800" kern="100" dirty="0">
                        <a:solidFill>
                          <a:schemeClr val="bg1"/>
                        </a:solidFill>
                        <a:effectLst/>
                        <a:latin typeface="+mn-lt"/>
                        <a:ea typeface="+mn-ea"/>
                        <a:cs typeface="+mn-cs"/>
                      </a:endParaRPr>
                    </a:p>
                  </a:txBody>
                  <a:tcPr anchor="ctr"/>
                </a:tc>
                <a:tc>
                  <a:txBody>
                    <a:bodyPr/>
                    <a:lstStyle/>
                    <a:p>
                      <a:pPr marL="0" algn="ctr">
                        <a:spcAft>
                          <a:spcPts val="0"/>
                        </a:spcAft>
                      </a:pPr>
                      <a:r>
                        <a:rPr kumimoji="0" lang="zh-TW" altLang="en-US" sz="1800" kern="100" dirty="0">
                          <a:solidFill>
                            <a:schemeClr val="bg1"/>
                          </a:solidFill>
                          <a:effectLst/>
                          <a:latin typeface="+mn-lt"/>
                          <a:ea typeface="+mn-ea"/>
                          <a:cs typeface="+mn-cs"/>
                        </a:rPr>
                        <a:t>繳交文件</a:t>
                      </a:r>
                      <a:endParaRPr kumimoji="0" lang="zh-TW" sz="1800" kern="100" dirty="0">
                        <a:solidFill>
                          <a:schemeClr val="bg1"/>
                        </a:solidFill>
                        <a:effectLst/>
                        <a:latin typeface="+mn-lt"/>
                        <a:ea typeface="+mn-ea"/>
                        <a:cs typeface="+mn-cs"/>
                      </a:endParaRPr>
                    </a:p>
                  </a:txBody>
                  <a:tcPr anchor="ctr"/>
                </a:tc>
                <a:tc>
                  <a:txBody>
                    <a:bodyPr/>
                    <a:lstStyle/>
                    <a:p>
                      <a:pPr marL="0" algn="l">
                        <a:spcAft>
                          <a:spcPts val="0"/>
                        </a:spcAft>
                      </a:pPr>
                      <a:r>
                        <a:rPr kumimoji="0" lang="zh-TW" altLang="en-US" sz="1800" kern="100" dirty="0">
                          <a:solidFill>
                            <a:schemeClr val="bg1"/>
                          </a:solidFill>
                          <a:effectLst/>
                          <a:latin typeface="+mn-lt"/>
                          <a:ea typeface="+mn-ea"/>
                          <a:cs typeface="+mn-cs"/>
                        </a:rPr>
                        <a:t>備註</a:t>
                      </a:r>
                      <a:endParaRPr kumimoji="0" lang="zh-TW" sz="1800" kern="100" dirty="0">
                        <a:solidFill>
                          <a:schemeClr val="bg1"/>
                        </a:solidFill>
                        <a:effectLst/>
                        <a:latin typeface="+mn-lt"/>
                        <a:ea typeface="+mn-ea"/>
                        <a:cs typeface="+mn-cs"/>
                      </a:endParaRPr>
                    </a:p>
                  </a:txBody>
                  <a:tcPr anchor="ctr"/>
                </a:tc>
                <a:extLst>
                  <a:ext uri="{0D108BD9-81ED-4DB2-BD59-A6C34878D82A}">
                    <a16:rowId xmlns:a16="http://schemas.microsoft.com/office/drawing/2014/main" val="1666337017"/>
                  </a:ext>
                </a:extLst>
              </a:tr>
              <a:tr h="74619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altLang="zh-TW" sz="1800" kern="100" dirty="0">
                          <a:effectLst/>
                        </a:rPr>
                        <a:t>1.</a:t>
                      </a:r>
                      <a:r>
                        <a:rPr lang="zh-TW" altLang="en-US" sz="1800" kern="100" dirty="0">
                          <a:effectLst/>
                        </a:rPr>
                        <a:t>大學部學生</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altLang="zh-TW" sz="1800" kern="1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en-US" sz="1800" kern="100" dirty="0">
                          <a:solidFill>
                            <a:schemeClr val="dk1"/>
                          </a:solidFill>
                          <a:effectLst/>
                          <a:latin typeface="+mn-lt"/>
                          <a:ea typeface="+mn-ea"/>
                          <a:cs typeface="+mn-cs"/>
                        </a:rPr>
                        <a:t>學士學位證書證書影本</a:t>
                      </a:r>
                      <a:endParaRPr kumimoji="0" lang="en-US" altLang="zh-TW" sz="1800" kern="1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altLang="zh-TW" sz="1800" kern="100" dirty="0">
                          <a:solidFill>
                            <a:schemeClr val="dk1"/>
                          </a:solidFill>
                          <a:effectLst/>
                          <a:latin typeface="+mn-lt"/>
                          <a:ea typeface="+mn-ea"/>
                          <a:cs typeface="+mn-cs"/>
                        </a:rPr>
                        <a:t>(</a:t>
                      </a:r>
                      <a:r>
                        <a:rPr kumimoji="0" lang="zh-TW" altLang="en-US" sz="1800" kern="100" dirty="0">
                          <a:solidFill>
                            <a:schemeClr val="dk1"/>
                          </a:solidFill>
                          <a:effectLst/>
                          <a:latin typeface="+mn-lt"/>
                          <a:ea typeface="+mn-ea"/>
                          <a:cs typeface="+mn-cs"/>
                        </a:rPr>
                        <a:t>同學符合畢業規定後，由師培處向教務處申請檢核使用</a:t>
                      </a:r>
                      <a:r>
                        <a:rPr kumimoji="0" lang="en-US" altLang="zh-TW" sz="1800" kern="100" dirty="0">
                          <a:solidFill>
                            <a:schemeClr val="dk1"/>
                          </a:solidFill>
                          <a:effectLst/>
                          <a:latin typeface="+mn-lt"/>
                          <a:ea typeface="+mn-ea"/>
                          <a:cs typeface="+mn-cs"/>
                        </a:rPr>
                        <a:t>)</a:t>
                      </a:r>
                      <a:endParaRPr lang="zh-TW" alt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zh-TW" sz="1800" kern="100" dirty="0">
                          <a:effectLst/>
                        </a:rPr>
                        <a:t>第二學期期末考結束後，</a:t>
                      </a:r>
                      <a:r>
                        <a:rPr kumimoji="0" lang="zh-TW" altLang="zh-TW" sz="1800" kern="1200" dirty="0">
                          <a:solidFill>
                            <a:schemeClr val="dk1"/>
                          </a:solidFill>
                          <a:effectLst/>
                          <a:latin typeface="+mn-lt"/>
                          <a:ea typeface="+mn-ea"/>
                          <a:cs typeface="+mn-cs"/>
                        </a:rPr>
                        <a:t>請務必主動確認自己本學期的成績結算情形，於</a:t>
                      </a:r>
                      <a:r>
                        <a:rPr kumimoji="0" lang="en-US" altLang="zh-TW" sz="1800" b="1" u="sng" kern="1200" dirty="0">
                          <a:solidFill>
                            <a:schemeClr val="dk1"/>
                          </a:solidFill>
                          <a:effectLst/>
                          <a:latin typeface="+mn-lt"/>
                          <a:ea typeface="+mn-ea"/>
                          <a:cs typeface="+mn-cs"/>
                        </a:rPr>
                        <a:t>7</a:t>
                      </a:r>
                      <a:r>
                        <a:rPr kumimoji="0" lang="zh-TW" altLang="zh-TW" sz="1800" b="1" u="sng" kern="1200" dirty="0">
                          <a:solidFill>
                            <a:schemeClr val="dk1"/>
                          </a:solidFill>
                          <a:effectLst/>
                          <a:latin typeface="+mn-lt"/>
                          <a:ea typeface="+mn-ea"/>
                          <a:cs typeface="+mn-cs"/>
                        </a:rPr>
                        <a:t>月</a:t>
                      </a:r>
                      <a:r>
                        <a:rPr kumimoji="0" lang="en-US" altLang="zh-TW" sz="1800" b="1" u="sng" kern="1200" dirty="0">
                          <a:solidFill>
                            <a:schemeClr val="dk1"/>
                          </a:solidFill>
                          <a:effectLst/>
                          <a:latin typeface="+mn-lt"/>
                          <a:ea typeface="+mn-ea"/>
                          <a:cs typeface="+mn-cs"/>
                        </a:rPr>
                        <a:t>10</a:t>
                      </a:r>
                      <a:r>
                        <a:rPr kumimoji="0" lang="zh-TW" altLang="zh-TW" sz="1800" b="1" u="sng" kern="1200" dirty="0">
                          <a:solidFill>
                            <a:schemeClr val="dk1"/>
                          </a:solidFill>
                          <a:effectLst/>
                          <a:latin typeface="+mn-lt"/>
                          <a:ea typeface="+mn-ea"/>
                          <a:cs typeface="+mn-cs"/>
                        </a:rPr>
                        <a:t>日前確認自己符合所有畢業門檻</a:t>
                      </a:r>
                      <a:r>
                        <a:rPr kumimoji="0" lang="zh-TW" altLang="zh-TW" sz="1800" kern="1200" dirty="0">
                          <a:solidFill>
                            <a:schemeClr val="dk1"/>
                          </a:solidFill>
                          <a:effectLst/>
                          <a:latin typeface="+mn-lt"/>
                          <a:ea typeface="+mn-ea"/>
                          <a:cs typeface="+mn-cs"/>
                        </a:rPr>
                        <a:t>，以利師培處向教務處申請大學畢業證書影本供檢核使用。</a:t>
                      </a:r>
                      <a:r>
                        <a:rPr lang="zh-TW" altLang="zh-TW" sz="1800" kern="100" dirty="0">
                          <a:effectLst/>
                        </a:rPr>
                        <a:t>如有暑修或規劃出國者，請務必自行確認離校流程日期，逾期恕不受理補件。</a:t>
                      </a:r>
                      <a:endParaRPr lang="zh-TW" alt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442778156"/>
                  </a:ext>
                </a:extLst>
              </a:tr>
              <a:tr h="1193912">
                <a:tc>
                  <a:txBody>
                    <a:bodyPr/>
                    <a:lstStyle/>
                    <a:p>
                      <a:pPr marL="0" lvl="0" indent="0" algn="l">
                        <a:spcAft>
                          <a:spcPts val="0"/>
                        </a:spcAft>
                        <a:buFont typeface="+mj-lt"/>
                        <a:buNone/>
                      </a:pPr>
                      <a:r>
                        <a:rPr lang="en-US" altLang="zh-TW" sz="1800" kern="100" dirty="0">
                          <a:effectLst/>
                        </a:rPr>
                        <a:t>2.</a:t>
                      </a:r>
                      <a:r>
                        <a:rPr lang="zh-TW" sz="1800" kern="100" dirty="0">
                          <a:effectLst/>
                        </a:rPr>
                        <a:t>研究所學生</a:t>
                      </a:r>
                      <a:endParaRPr lang="en-US" altLang="zh-TW" sz="1800" kern="100" dirty="0">
                        <a:effectLst/>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zh-TW" altLang="en-US" sz="1800" b="1" kern="100" dirty="0">
                          <a:solidFill>
                            <a:srgbClr val="FF0000"/>
                          </a:solidFill>
                          <a:effectLst/>
                          <a:latin typeface="+mn-lt"/>
                          <a:ea typeface="+mn-ea"/>
                          <a:cs typeface="+mn-cs"/>
                        </a:rPr>
                        <a:t>預計申請</a:t>
                      </a:r>
                      <a:r>
                        <a:rPr kumimoji="0" lang="en-US" altLang="zh-TW" sz="1800" b="1" kern="100" dirty="0">
                          <a:solidFill>
                            <a:srgbClr val="FF0000"/>
                          </a:solidFill>
                          <a:effectLst/>
                          <a:latin typeface="+mn-lt"/>
                          <a:ea typeface="+mn-ea"/>
                          <a:cs typeface="+mn-cs"/>
                        </a:rPr>
                        <a:t>8</a:t>
                      </a:r>
                      <a:r>
                        <a:rPr kumimoji="0" lang="zh-TW" altLang="en-US" sz="1800" b="1" kern="100" dirty="0">
                          <a:solidFill>
                            <a:srgbClr val="FF0000"/>
                          </a:solidFill>
                          <a:effectLst/>
                          <a:latin typeface="+mn-lt"/>
                          <a:ea typeface="+mn-ea"/>
                          <a:cs typeface="+mn-cs"/>
                        </a:rPr>
                        <a:t>月實習者免附</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tc>
                  <a:txBody>
                    <a:bodyPr/>
                    <a:lstStyle/>
                    <a:p>
                      <a:pPr algn="ctr">
                        <a:spcAft>
                          <a:spcPts val="0"/>
                        </a:spcAft>
                      </a:pPr>
                      <a:r>
                        <a:rPr lang="zh-TW" altLang="zh-TW" sz="1800" dirty="0"/>
                        <a:t>暫准報名畢業應修學分檢核</a:t>
                      </a:r>
                      <a:r>
                        <a:rPr lang="zh-TW" altLang="zh-TW" sz="1800" dirty="0" smtClean="0"/>
                        <a:t>表</a:t>
                      </a:r>
                      <a:endParaRPr lang="zh-TW" altLang="zh-TW" sz="18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800" kern="100" dirty="0">
                          <a:effectLst/>
                        </a:rPr>
                        <a:t>第二學期期末考結束後，請務必主動確認自己本學期的成績結算情形。</a:t>
                      </a:r>
                      <a:r>
                        <a:rPr lang="zh-TW" altLang="zh-TW" sz="1800" b="1" kern="100" dirty="0">
                          <a:solidFill>
                            <a:srgbClr val="FF0000"/>
                          </a:solidFill>
                          <a:effectLst/>
                        </a:rPr>
                        <a:t>填寫檢核表連同附件會辦就讀系所承辦人員審核是否「修畢碩士</a:t>
                      </a:r>
                      <a:r>
                        <a:rPr lang="en-US" altLang="zh-TW" sz="1800" b="1" kern="100" dirty="0">
                          <a:solidFill>
                            <a:srgbClr val="FF0000"/>
                          </a:solidFill>
                          <a:effectLst/>
                        </a:rPr>
                        <a:t>/</a:t>
                      </a:r>
                      <a:r>
                        <a:rPr lang="zh-TW" altLang="zh-TW" sz="1800" b="1" kern="100" dirty="0">
                          <a:solidFill>
                            <a:srgbClr val="FF0000"/>
                          </a:solidFill>
                          <a:effectLst/>
                        </a:rPr>
                        <a:t>博士學位畢業應修學分</a:t>
                      </a:r>
                      <a:r>
                        <a:rPr lang="en-US" altLang="zh-TW" sz="1800" b="1" kern="100" dirty="0">
                          <a:solidFill>
                            <a:srgbClr val="FF0000"/>
                          </a:solidFill>
                          <a:effectLst/>
                        </a:rPr>
                        <a:t>(</a:t>
                      </a:r>
                      <a:r>
                        <a:rPr lang="zh-TW" altLang="zh-TW" sz="1800" b="1" kern="100" dirty="0">
                          <a:solidFill>
                            <a:srgbClr val="FF0000"/>
                          </a:solidFill>
                          <a:effectLst/>
                        </a:rPr>
                        <a:t>不含論文學分</a:t>
                      </a:r>
                      <a:r>
                        <a:rPr lang="en-US" altLang="zh-TW" sz="1800" b="1" kern="100" dirty="0">
                          <a:solidFill>
                            <a:srgbClr val="FF0000"/>
                          </a:solidFill>
                          <a:effectLst/>
                        </a:rPr>
                        <a:t>)</a:t>
                      </a:r>
                      <a:r>
                        <a:rPr lang="zh-TW" altLang="zh-TW" sz="1800" b="1" kern="100" dirty="0">
                          <a:solidFill>
                            <a:srgbClr val="FF0000"/>
                          </a:solidFill>
                          <a:effectLst/>
                        </a:rPr>
                        <a:t>」</a:t>
                      </a:r>
                      <a:r>
                        <a:rPr lang="zh-TW" altLang="zh-TW" sz="1800" kern="100" dirty="0">
                          <a:effectLst/>
                        </a:rPr>
                        <a:t>，於</a:t>
                      </a:r>
                      <a:r>
                        <a:rPr lang="en-US" altLang="zh-TW" sz="1800" kern="100" dirty="0">
                          <a:effectLst/>
                        </a:rPr>
                        <a:t>7</a:t>
                      </a:r>
                      <a:r>
                        <a:rPr lang="zh-TW" altLang="zh-TW" sz="1800" kern="100" dirty="0">
                          <a:effectLst/>
                        </a:rPr>
                        <a:t>月</a:t>
                      </a:r>
                      <a:r>
                        <a:rPr lang="en-US" altLang="zh-TW" sz="1800" kern="100" dirty="0">
                          <a:effectLst/>
                        </a:rPr>
                        <a:t>10</a:t>
                      </a:r>
                      <a:r>
                        <a:rPr lang="zh-TW" altLang="zh-TW" sz="1800" kern="100" dirty="0">
                          <a:effectLst/>
                        </a:rPr>
                        <a:t>日前將檢核表正本及歷年成績單繳交至師培</a:t>
                      </a:r>
                      <a:r>
                        <a:rPr lang="zh-TW" altLang="zh-TW" sz="1800" kern="100" dirty="0" smtClean="0">
                          <a:effectLst/>
                        </a:rPr>
                        <a:t>處。</a:t>
                      </a:r>
                      <a:endParaRPr kumimoji="0" lang="zh-TW" sz="1800" kern="100" dirty="0">
                        <a:solidFill>
                          <a:schemeClr val="dk1"/>
                        </a:solidFill>
                        <a:effectLst/>
                        <a:latin typeface="+mn-lt"/>
                        <a:ea typeface="+mn-ea"/>
                        <a:cs typeface="+mn-cs"/>
                      </a:endParaRPr>
                    </a:p>
                  </a:txBody>
                  <a:tcPr anchor="ctr"/>
                </a:tc>
                <a:extLst>
                  <a:ext uri="{0D108BD9-81ED-4DB2-BD59-A6C34878D82A}">
                    <a16:rowId xmlns:a16="http://schemas.microsoft.com/office/drawing/2014/main" val="1761386645"/>
                  </a:ext>
                </a:extLst>
              </a:tr>
              <a:tr h="970054">
                <a:tc>
                  <a:txBody>
                    <a:bodyPr/>
                    <a:lstStyle/>
                    <a:p>
                      <a:pPr marL="0" lvl="0" indent="0" algn="l">
                        <a:spcAft>
                          <a:spcPts val="0"/>
                        </a:spcAft>
                        <a:buFont typeface="+mj-lt"/>
                        <a:buNone/>
                      </a:pPr>
                      <a:r>
                        <a:rPr lang="en-US" altLang="zh-TW" sz="1800" kern="100" dirty="0">
                          <a:effectLst/>
                        </a:rPr>
                        <a:t>3.</a:t>
                      </a:r>
                      <a:r>
                        <a:rPr lang="zh-TW" sz="1800" kern="100" dirty="0">
                          <a:effectLst/>
                        </a:rPr>
                        <a:t>進修部學員</a:t>
                      </a:r>
                    </a:p>
                  </a:txBody>
                  <a:tcPr anchor="ctr"/>
                </a:tc>
                <a:tc>
                  <a:txBody>
                    <a:bodyPr/>
                    <a:lstStyle/>
                    <a:p>
                      <a:pPr algn="ctr">
                        <a:spcAft>
                          <a:spcPts val="0"/>
                        </a:spcAft>
                      </a:pPr>
                      <a:r>
                        <a:rPr kumimoji="0" lang="zh-TW" altLang="en-US" sz="1800" kern="100" dirty="0">
                          <a:solidFill>
                            <a:schemeClr val="dk1"/>
                          </a:solidFill>
                          <a:effectLst/>
                          <a:latin typeface="+mn-lt"/>
                          <a:ea typeface="+mn-ea"/>
                          <a:cs typeface="+mn-cs"/>
                        </a:rPr>
                        <a:t>學士學位證書證書影本</a:t>
                      </a:r>
                      <a:endParaRPr kumimoji="0" lang="en-US" altLang="zh-TW" sz="1800" kern="100" dirty="0">
                        <a:solidFill>
                          <a:schemeClr val="dk1"/>
                        </a:solidFill>
                        <a:effectLst/>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800" kern="100" dirty="0">
                          <a:solidFill>
                            <a:schemeClr val="dk1"/>
                          </a:solidFill>
                          <a:effectLst/>
                          <a:latin typeface="+mn-lt"/>
                          <a:ea typeface="+mn-ea"/>
                          <a:cs typeface="+mn-cs"/>
                        </a:rPr>
                        <a:t>原則上由進修推廣部統一提供，身分別含：</a:t>
                      </a:r>
                      <a:r>
                        <a:rPr lang="zh-TW" altLang="zh-TW" sz="1800" kern="100" dirty="0">
                          <a:effectLst/>
                        </a:rPr>
                        <a:t>含幼教專班、閩南語、雙語等學士後教育學分班</a:t>
                      </a:r>
                      <a:r>
                        <a:rPr lang="zh-TW" altLang="en-US" sz="1800" kern="100" dirty="0">
                          <a:effectLst/>
                        </a:rPr>
                        <a:t>。</a:t>
                      </a:r>
                      <a:endParaRPr lang="zh-TW" alt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3943858013"/>
                  </a:ext>
                </a:extLst>
              </a:tr>
            </a:tbl>
          </a:graphicData>
        </a:graphic>
      </p:graphicFrame>
      <p:sp>
        <p:nvSpPr>
          <p:cNvPr id="11" name="矩形 10"/>
          <p:cNvSpPr/>
          <p:nvPr/>
        </p:nvSpPr>
        <p:spPr>
          <a:xfrm>
            <a:off x="467544" y="1115452"/>
            <a:ext cx="5256584" cy="369332"/>
          </a:xfrm>
          <a:prstGeom prst="rect">
            <a:avLst/>
          </a:prstGeom>
        </p:spPr>
        <p:txBody>
          <a:bodyPr wrap="square">
            <a:spAutoFit/>
          </a:bodyPr>
          <a:lstStyle/>
          <a:p>
            <a:r>
              <a:rPr lang="zh-TW" altLang="en-US" b="1" dirty="0">
                <a:solidFill>
                  <a:srgbClr val="FF0000"/>
                </a:solidFill>
              </a:rPr>
              <a:t>繳交期限：</a:t>
            </a:r>
            <a:r>
              <a:rPr lang="en-US" altLang="zh-TW" b="1" dirty="0" smtClean="0">
                <a:solidFill>
                  <a:srgbClr val="FF0000"/>
                </a:solidFill>
              </a:rPr>
              <a:t>114</a:t>
            </a:r>
            <a:r>
              <a:rPr lang="zh-TW" altLang="en-US" b="1" dirty="0" smtClean="0">
                <a:solidFill>
                  <a:srgbClr val="FF0000"/>
                </a:solidFill>
              </a:rPr>
              <a:t>年</a:t>
            </a:r>
            <a:r>
              <a:rPr lang="en-US" altLang="zh-TW" b="1" dirty="0">
                <a:solidFill>
                  <a:srgbClr val="FF0000"/>
                </a:solidFill>
              </a:rPr>
              <a:t>7</a:t>
            </a:r>
            <a:r>
              <a:rPr lang="zh-TW" altLang="en-US" b="1" dirty="0">
                <a:solidFill>
                  <a:srgbClr val="FF0000"/>
                </a:solidFill>
              </a:rPr>
              <a:t>月</a:t>
            </a:r>
            <a:r>
              <a:rPr lang="en-US" altLang="zh-TW" b="1" dirty="0">
                <a:solidFill>
                  <a:srgbClr val="FF0000"/>
                </a:solidFill>
              </a:rPr>
              <a:t>10</a:t>
            </a:r>
            <a:r>
              <a:rPr lang="zh-TW" altLang="en-US" b="1" dirty="0">
                <a:solidFill>
                  <a:srgbClr val="FF0000"/>
                </a:solidFill>
              </a:rPr>
              <a:t>日</a:t>
            </a:r>
            <a:r>
              <a:rPr lang="en-US" altLang="zh-TW" b="1" dirty="0" smtClean="0">
                <a:solidFill>
                  <a:srgbClr val="FF0000"/>
                </a:solidFill>
              </a:rPr>
              <a:t>(</a:t>
            </a:r>
            <a:r>
              <a:rPr lang="zh-TW" altLang="en-US" b="1" dirty="0">
                <a:solidFill>
                  <a:srgbClr val="FF0000"/>
                </a:solidFill>
              </a:rPr>
              <a:t>四</a:t>
            </a:r>
            <a:r>
              <a:rPr lang="en-US" altLang="zh-TW" b="1" dirty="0" smtClean="0">
                <a:solidFill>
                  <a:srgbClr val="FF0000"/>
                </a:solidFill>
              </a:rPr>
              <a:t>)</a:t>
            </a:r>
            <a:r>
              <a:rPr lang="zh-TW" altLang="en-US" b="1" dirty="0">
                <a:solidFill>
                  <a:srgbClr val="FF0000"/>
                </a:solidFill>
              </a:rPr>
              <a:t>中午</a:t>
            </a:r>
            <a:r>
              <a:rPr lang="en-US" altLang="zh-TW" b="1" dirty="0">
                <a:solidFill>
                  <a:srgbClr val="FF0000"/>
                </a:solidFill>
              </a:rPr>
              <a:t>12:00</a:t>
            </a:r>
            <a:r>
              <a:rPr lang="zh-TW" altLang="en-US" b="1" dirty="0">
                <a:solidFill>
                  <a:srgbClr val="FF0000"/>
                </a:solidFill>
              </a:rPr>
              <a:t>前</a:t>
            </a:r>
          </a:p>
        </p:txBody>
      </p:sp>
      <p:sp>
        <p:nvSpPr>
          <p:cNvPr id="12" name="文字方塊 11"/>
          <p:cNvSpPr txBox="1"/>
          <p:nvPr/>
        </p:nvSpPr>
        <p:spPr>
          <a:xfrm>
            <a:off x="5220072" y="294110"/>
            <a:ext cx="3553811" cy="119181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zh-TW" altLang="en-US" sz="1600" b="1" dirty="0"/>
              <a:t>請大學部同學務必確認自己是否符合畢業規定</a:t>
            </a:r>
            <a:r>
              <a:rPr lang="en-US" altLang="zh-TW" sz="1600" b="1" dirty="0"/>
              <a:t>(</a:t>
            </a:r>
            <a:r>
              <a:rPr lang="zh-TW" altLang="en-US" sz="1600" b="1" dirty="0"/>
              <a:t>語言門檻等</a:t>
            </a:r>
            <a:r>
              <a:rPr lang="en-US" altLang="zh-TW" sz="1600" b="1" dirty="0"/>
              <a:t>)</a:t>
            </a:r>
            <a:r>
              <a:rPr lang="zh-TW" altLang="en-US" sz="1600" b="1" dirty="0"/>
              <a:t>，如有問題，請主動聯繫系辦及師培處，否則暫准報名無效，也不會拿到成績單。</a:t>
            </a:r>
            <a:endParaRPr lang="en-US" altLang="zh-TW" sz="1600" b="1" dirty="0"/>
          </a:p>
        </p:txBody>
      </p:sp>
    </p:spTree>
    <p:extLst>
      <p:ext uri="{BB962C8B-B14F-4D97-AF65-F5344CB8AC3E}">
        <p14:creationId xmlns:p14="http://schemas.microsoft.com/office/powerpoint/2010/main" val="26627491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73DA0BB7-265A-403C-9275-D587AB510EDC}" type="slidenum">
              <a:rPr lang="zh-TW" altLang="en-US" smtClean="0"/>
              <a:t>39</a:t>
            </a:fld>
            <a:endParaRPr lang="zh-TW" altLang="en-US"/>
          </a:p>
        </p:txBody>
      </p:sp>
      <p:sp>
        <p:nvSpPr>
          <p:cNvPr id="4" name="標題 3"/>
          <p:cNvSpPr>
            <a:spLocks noGrp="1"/>
          </p:cNvSpPr>
          <p:nvPr>
            <p:ph type="title"/>
          </p:nvPr>
        </p:nvSpPr>
        <p:spPr>
          <a:xfrm>
            <a:off x="467579" y="306546"/>
            <a:ext cx="8229600" cy="1143000"/>
          </a:xfrm>
        </p:spPr>
        <p:txBody>
          <a:bodyPr>
            <a:normAutofit/>
          </a:bodyPr>
          <a:lstStyle/>
          <a:p>
            <a:pPr marL="624078" indent="-514350"/>
            <a:r>
              <a:rPr lang="en-US" altLang="zh-TW" dirty="0" smtClean="0"/>
              <a:t>114</a:t>
            </a:r>
            <a:r>
              <a:rPr lang="zh-TW" altLang="en-US" dirty="0" smtClean="0"/>
              <a:t>年</a:t>
            </a:r>
            <a:r>
              <a:rPr lang="zh-TW" altLang="en-US" dirty="0"/>
              <a:t>應屆畢業生實習前重要時程</a:t>
            </a:r>
          </a:p>
        </p:txBody>
      </p:sp>
      <p:sp>
        <p:nvSpPr>
          <p:cNvPr id="14" name="圓角矩形 13"/>
          <p:cNvSpPr/>
          <p:nvPr/>
        </p:nvSpPr>
        <p:spPr>
          <a:xfrm>
            <a:off x="1079300" y="1449546"/>
            <a:ext cx="1404000" cy="10080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TW" altLang="en-US" sz="1400" b="1" dirty="0"/>
              <a:t>大四應屆畢業生</a:t>
            </a:r>
            <a:r>
              <a:rPr lang="en-US" altLang="zh-TW" sz="1400" b="1" dirty="0"/>
              <a:t>8</a:t>
            </a:r>
            <a:r>
              <a:rPr lang="zh-TW" altLang="en-US" sz="1400" b="1" dirty="0"/>
              <a:t>月實習</a:t>
            </a:r>
            <a:endParaRPr lang="en-US" altLang="zh-TW" sz="1400" b="1" dirty="0"/>
          </a:p>
          <a:p>
            <a:pPr algn="ctr"/>
            <a:r>
              <a:rPr lang="zh-TW" altLang="en-US" sz="1400" b="1" dirty="0"/>
              <a:t>申請截止</a:t>
            </a:r>
          </a:p>
        </p:txBody>
      </p:sp>
      <p:sp>
        <p:nvSpPr>
          <p:cNvPr id="15" name="圓角矩形 14"/>
          <p:cNvSpPr/>
          <p:nvPr/>
        </p:nvSpPr>
        <p:spPr>
          <a:xfrm>
            <a:off x="2962822" y="1449546"/>
            <a:ext cx="1404000" cy="10080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TW" altLang="en-US" sz="1400" b="1" dirty="0"/>
              <a:t>研究生、畢業校友及進廣部學員</a:t>
            </a:r>
            <a:r>
              <a:rPr lang="en-US" altLang="zh-TW" sz="1400" b="1" dirty="0"/>
              <a:t>8</a:t>
            </a:r>
            <a:r>
              <a:rPr lang="zh-TW" altLang="en-US" sz="1400" b="1" dirty="0"/>
              <a:t>月實習申請截止</a:t>
            </a:r>
          </a:p>
        </p:txBody>
      </p:sp>
      <p:sp>
        <p:nvSpPr>
          <p:cNvPr id="16" name="圓角矩形 15"/>
          <p:cNvSpPr/>
          <p:nvPr/>
        </p:nvSpPr>
        <p:spPr>
          <a:xfrm>
            <a:off x="4836808" y="1449546"/>
            <a:ext cx="1404000" cy="10080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TW" altLang="en-US" sz="1400" b="1" dirty="0"/>
              <a:t>教師資格考試</a:t>
            </a:r>
          </a:p>
        </p:txBody>
      </p:sp>
      <p:sp>
        <p:nvSpPr>
          <p:cNvPr id="19" name="圓角矩形 18"/>
          <p:cNvSpPr/>
          <p:nvPr/>
        </p:nvSpPr>
        <p:spPr>
          <a:xfrm>
            <a:off x="6714256" y="1449546"/>
            <a:ext cx="1404000" cy="10080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zh-TW" altLang="en-US" sz="1400" b="1" dirty="0"/>
              <a:t>應屆畢業生</a:t>
            </a:r>
            <a:r>
              <a:rPr lang="en-US" altLang="zh-TW" sz="1400" b="1" dirty="0"/>
              <a:t/>
            </a:r>
            <a:br>
              <a:rPr lang="en-US" altLang="zh-TW" sz="1400" b="1" dirty="0"/>
            </a:br>
            <a:r>
              <a:rPr lang="zh-TW" altLang="en-US" sz="1400" b="1" dirty="0"/>
              <a:t>取得大學畢業證書截止</a:t>
            </a:r>
          </a:p>
        </p:txBody>
      </p:sp>
      <p:sp>
        <p:nvSpPr>
          <p:cNvPr id="20" name="圓角矩形 19"/>
          <p:cNvSpPr/>
          <p:nvPr/>
        </p:nvSpPr>
        <p:spPr>
          <a:xfrm>
            <a:off x="7414532" y="4869160"/>
            <a:ext cx="1404000" cy="12240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t>教師資格考試放榜</a:t>
            </a:r>
            <a:endParaRPr lang="en-US" altLang="zh-TW" sz="1400" b="1" dirty="0"/>
          </a:p>
          <a:p>
            <a:pPr algn="ctr"/>
            <a:r>
              <a:rPr lang="zh-TW" altLang="en-US" sz="1400" b="1" dirty="0"/>
              <a:t>未通過者須</a:t>
            </a:r>
            <a:endParaRPr lang="en-US" altLang="zh-TW" sz="1400" b="1" dirty="0"/>
          </a:p>
          <a:p>
            <a:pPr algn="ctr"/>
            <a:r>
              <a:rPr lang="zh-TW" altLang="en-US" sz="1400" b="1" dirty="0"/>
              <a:t>終止實習</a:t>
            </a:r>
          </a:p>
        </p:txBody>
      </p:sp>
      <p:sp>
        <p:nvSpPr>
          <p:cNvPr id="28" name="圓角矩形 27"/>
          <p:cNvSpPr/>
          <p:nvPr/>
        </p:nvSpPr>
        <p:spPr>
          <a:xfrm>
            <a:off x="251520" y="4869160"/>
            <a:ext cx="1404000" cy="125948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t>填報暫准報名教師資格考試</a:t>
            </a:r>
            <a:endParaRPr lang="en-US" altLang="zh-TW" sz="1400" b="1" dirty="0"/>
          </a:p>
          <a:p>
            <a:pPr algn="ctr"/>
            <a:r>
              <a:rPr lang="zh-TW" altLang="en-US" sz="1400" b="1" dirty="0"/>
              <a:t>表單</a:t>
            </a:r>
            <a:endParaRPr lang="zh-TW" altLang="en-US" sz="1200" b="1" dirty="0">
              <a:solidFill>
                <a:srgbClr val="FFFF00"/>
              </a:solidFill>
            </a:endParaRPr>
          </a:p>
        </p:txBody>
      </p:sp>
      <p:sp>
        <p:nvSpPr>
          <p:cNvPr id="26" name="圓角矩形 25"/>
          <p:cNvSpPr/>
          <p:nvPr/>
        </p:nvSpPr>
        <p:spPr>
          <a:xfrm>
            <a:off x="2042273" y="4869160"/>
            <a:ext cx="1404000" cy="122413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t>學生自行報名</a:t>
            </a:r>
            <a:endParaRPr lang="en-US" altLang="zh-TW" sz="1400" b="1" dirty="0"/>
          </a:p>
          <a:p>
            <a:pPr algn="ctr"/>
            <a:r>
              <a:rPr lang="zh-TW" altLang="en-US" sz="1400" b="1" dirty="0"/>
              <a:t>教師資格考試</a:t>
            </a:r>
          </a:p>
        </p:txBody>
      </p:sp>
      <p:sp>
        <p:nvSpPr>
          <p:cNvPr id="27" name="圓角矩形 26"/>
          <p:cNvSpPr/>
          <p:nvPr/>
        </p:nvSpPr>
        <p:spPr>
          <a:xfrm>
            <a:off x="3833026" y="4869160"/>
            <a:ext cx="1404000" cy="122413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t>研究生、延修生申請修畢師資職前教育證明證書</a:t>
            </a:r>
            <a:endParaRPr lang="en-US" altLang="zh-TW" sz="1400" b="1" dirty="0"/>
          </a:p>
          <a:p>
            <a:pPr algn="ctr"/>
            <a:r>
              <a:rPr lang="en-US" altLang="zh-TW" sz="1200" b="1" dirty="0">
                <a:solidFill>
                  <a:srgbClr val="FFFF00"/>
                </a:solidFill>
              </a:rPr>
              <a:t>(</a:t>
            </a:r>
            <a:r>
              <a:rPr lang="zh-TW" altLang="en-US" sz="1200" b="1" dirty="0">
                <a:solidFill>
                  <a:srgbClr val="FFFF00"/>
                </a:solidFill>
              </a:rPr>
              <a:t>本學期可修畢</a:t>
            </a:r>
            <a:r>
              <a:rPr lang="en-US" altLang="zh-TW" sz="1200" b="1" dirty="0">
                <a:solidFill>
                  <a:srgbClr val="FFFF00"/>
                </a:solidFill>
              </a:rPr>
              <a:t>)</a:t>
            </a:r>
          </a:p>
        </p:txBody>
      </p:sp>
      <p:sp>
        <p:nvSpPr>
          <p:cNvPr id="31" name="圓角矩形 30"/>
          <p:cNvSpPr/>
          <p:nvPr/>
        </p:nvSpPr>
        <p:spPr>
          <a:xfrm>
            <a:off x="5623779" y="4869160"/>
            <a:ext cx="1404000" cy="124184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t>應屆畢業生</a:t>
            </a:r>
            <a:endParaRPr lang="en-US" altLang="zh-TW" sz="1400" b="1" dirty="0"/>
          </a:p>
          <a:p>
            <a:pPr algn="ctr"/>
            <a:r>
              <a:rPr lang="zh-TW" altLang="en-US" sz="1400" b="1" dirty="0"/>
              <a:t>半年實習</a:t>
            </a:r>
            <a:endParaRPr lang="en-US" altLang="zh-TW" sz="1400" b="1" dirty="0"/>
          </a:p>
          <a:p>
            <a:pPr algn="ctr"/>
            <a:r>
              <a:rPr lang="zh-TW" altLang="en-US" sz="1400" b="1" dirty="0"/>
              <a:t>職前講習</a:t>
            </a:r>
          </a:p>
        </p:txBody>
      </p:sp>
      <p:grpSp>
        <p:nvGrpSpPr>
          <p:cNvPr id="102" name="群組 101"/>
          <p:cNvGrpSpPr/>
          <p:nvPr/>
        </p:nvGrpSpPr>
        <p:grpSpPr>
          <a:xfrm>
            <a:off x="-16922" y="2422371"/>
            <a:ext cx="9144000" cy="2483447"/>
            <a:chOff x="-16922" y="2097681"/>
            <a:chExt cx="9144000" cy="2483447"/>
          </a:xfrm>
        </p:grpSpPr>
        <p:cxnSp>
          <p:nvCxnSpPr>
            <p:cNvPr id="6" name="直線單箭頭接點 5"/>
            <p:cNvCxnSpPr/>
            <p:nvPr/>
          </p:nvCxnSpPr>
          <p:spPr>
            <a:xfrm>
              <a:off x="-16922" y="3327277"/>
              <a:ext cx="9144000"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97" name="群組 96"/>
            <p:cNvGrpSpPr/>
            <p:nvPr/>
          </p:nvGrpSpPr>
          <p:grpSpPr>
            <a:xfrm>
              <a:off x="418239" y="3489339"/>
              <a:ext cx="1080000" cy="1080000"/>
              <a:chOff x="189922" y="3299960"/>
              <a:chExt cx="1080000" cy="1080000"/>
            </a:xfrm>
          </p:grpSpPr>
          <p:sp>
            <p:nvSpPr>
              <p:cNvPr id="52" name="Google Shape;483;p40"/>
              <p:cNvSpPr/>
              <p:nvPr/>
            </p:nvSpPr>
            <p:spPr>
              <a:xfrm rot="18900000">
                <a:off x="276683" y="3373053"/>
                <a:ext cx="899554" cy="89955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54" name="橢圓 53"/>
              <p:cNvSpPr/>
              <p:nvPr/>
            </p:nvSpPr>
            <p:spPr>
              <a:xfrm>
                <a:off x="422337" y="3519384"/>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橢圓 41"/>
              <p:cNvSpPr/>
              <p:nvPr/>
            </p:nvSpPr>
            <p:spPr>
              <a:xfrm>
                <a:off x="189922" y="3299960"/>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1"/>
                    </a:solidFill>
                  </a:rPr>
                  <a:t>3/1</a:t>
                </a:r>
              </a:p>
              <a:p>
                <a:pPr algn="ctr"/>
                <a:r>
                  <a:rPr lang="en-US" altLang="zh-TW" sz="1050" b="1" dirty="0">
                    <a:solidFill>
                      <a:schemeClr val="accent1"/>
                    </a:solidFill>
                  </a:rPr>
                  <a:t>|</a:t>
                </a:r>
              </a:p>
              <a:p>
                <a:pPr algn="ctr"/>
                <a:r>
                  <a:rPr lang="en-US" altLang="zh-TW" sz="1050" b="1" dirty="0">
                    <a:solidFill>
                      <a:schemeClr val="accent1"/>
                    </a:solidFill>
                  </a:rPr>
                  <a:t>3/29</a:t>
                </a:r>
                <a:endParaRPr lang="zh-TW" altLang="en-US" sz="1050" b="1" dirty="0">
                  <a:solidFill>
                    <a:schemeClr val="accent1"/>
                  </a:solidFill>
                </a:endParaRPr>
              </a:p>
            </p:txBody>
          </p:sp>
        </p:grpSp>
        <p:grpSp>
          <p:nvGrpSpPr>
            <p:cNvPr id="98" name="群組 97"/>
            <p:cNvGrpSpPr/>
            <p:nvPr/>
          </p:nvGrpSpPr>
          <p:grpSpPr>
            <a:xfrm>
              <a:off x="2217974" y="3501128"/>
              <a:ext cx="1080000" cy="1080000"/>
              <a:chOff x="2089984" y="3299960"/>
              <a:chExt cx="1080000" cy="1080000"/>
            </a:xfrm>
          </p:grpSpPr>
          <p:sp>
            <p:nvSpPr>
              <p:cNvPr id="57" name="Google Shape;483;p40"/>
              <p:cNvSpPr/>
              <p:nvPr/>
            </p:nvSpPr>
            <p:spPr>
              <a:xfrm rot="18900000">
                <a:off x="2176745" y="3373053"/>
                <a:ext cx="899554" cy="89955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endParaRPr>
                  <a:solidFill>
                    <a:schemeClr val="dk1"/>
                  </a:solidFill>
                  <a:latin typeface="Work Sans"/>
                  <a:ea typeface="Work Sans"/>
                  <a:cs typeface="Work Sans"/>
                  <a:sym typeface="Work Sans"/>
                </a:endParaRPr>
              </a:p>
            </p:txBody>
          </p:sp>
          <p:sp>
            <p:nvSpPr>
              <p:cNvPr id="58" name="橢圓 57"/>
              <p:cNvSpPr/>
              <p:nvPr/>
            </p:nvSpPr>
            <p:spPr>
              <a:xfrm>
                <a:off x="2322399" y="3519384"/>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橢圓 58"/>
              <p:cNvSpPr/>
              <p:nvPr/>
            </p:nvSpPr>
            <p:spPr>
              <a:xfrm>
                <a:off x="2089984" y="3299960"/>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1"/>
                    </a:solidFill>
                  </a:rPr>
                  <a:t>4</a:t>
                </a:r>
                <a:r>
                  <a:rPr lang="zh-TW" altLang="en-US" sz="1050" b="1" dirty="0">
                    <a:solidFill>
                      <a:schemeClr val="accent1"/>
                    </a:solidFill>
                  </a:rPr>
                  <a:t>月中旬</a:t>
                </a:r>
              </a:p>
            </p:txBody>
          </p:sp>
        </p:grpSp>
        <p:grpSp>
          <p:nvGrpSpPr>
            <p:cNvPr id="99" name="群組 98"/>
            <p:cNvGrpSpPr/>
            <p:nvPr/>
          </p:nvGrpSpPr>
          <p:grpSpPr>
            <a:xfrm>
              <a:off x="4017709" y="3501128"/>
              <a:ext cx="1080000" cy="1080000"/>
              <a:chOff x="3990046" y="3299960"/>
              <a:chExt cx="1080000" cy="1080000"/>
            </a:xfrm>
          </p:grpSpPr>
          <p:sp>
            <p:nvSpPr>
              <p:cNvPr id="61" name="Google Shape;483;p40"/>
              <p:cNvSpPr/>
              <p:nvPr/>
            </p:nvSpPr>
            <p:spPr>
              <a:xfrm rot="18900000">
                <a:off x="4076807" y="3373053"/>
                <a:ext cx="899554" cy="89955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62" name="橢圓 61"/>
              <p:cNvSpPr/>
              <p:nvPr/>
            </p:nvSpPr>
            <p:spPr>
              <a:xfrm>
                <a:off x="4222461" y="3519384"/>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橢圓 62"/>
              <p:cNvSpPr/>
              <p:nvPr/>
            </p:nvSpPr>
            <p:spPr>
              <a:xfrm>
                <a:off x="3990046" y="3299960"/>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1"/>
                    </a:solidFill>
                  </a:rPr>
                  <a:t>5/14</a:t>
                </a:r>
                <a:br>
                  <a:rPr lang="en-US" altLang="zh-TW" sz="1050" b="1" dirty="0">
                    <a:solidFill>
                      <a:schemeClr val="accent1"/>
                    </a:solidFill>
                  </a:rPr>
                </a:br>
                <a:r>
                  <a:rPr lang="en-US" altLang="zh-TW" sz="1050" b="1" dirty="0">
                    <a:solidFill>
                      <a:schemeClr val="accent1"/>
                    </a:solidFill>
                  </a:rPr>
                  <a:t>|</a:t>
                </a:r>
                <a:br>
                  <a:rPr lang="en-US" altLang="zh-TW" sz="1050" b="1" dirty="0">
                    <a:solidFill>
                      <a:schemeClr val="accent1"/>
                    </a:solidFill>
                  </a:rPr>
                </a:br>
                <a:r>
                  <a:rPr lang="en-US" altLang="zh-TW" sz="1050" b="1" dirty="0">
                    <a:solidFill>
                      <a:schemeClr val="accent1"/>
                    </a:solidFill>
                  </a:rPr>
                  <a:t>5/31</a:t>
                </a:r>
                <a:endParaRPr lang="zh-TW" altLang="en-US" sz="1050" b="1" dirty="0">
                  <a:solidFill>
                    <a:schemeClr val="accent1"/>
                  </a:solidFill>
                </a:endParaRPr>
              </a:p>
            </p:txBody>
          </p:sp>
        </p:grpSp>
        <p:grpSp>
          <p:nvGrpSpPr>
            <p:cNvPr id="100" name="群組 99"/>
            <p:cNvGrpSpPr/>
            <p:nvPr/>
          </p:nvGrpSpPr>
          <p:grpSpPr>
            <a:xfrm>
              <a:off x="5817444" y="3501128"/>
              <a:ext cx="1080000" cy="1080000"/>
              <a:chOff x="5890108" y="3299960"/>
              <a:chExt cx="1080000" cy="1080000"/>
            </a:xfrm>
          </p:grpSpPr>
          <p:sp>
            <p:nvSpPr>
              <p:cNvPr id="65" name="Google Shape;483;p40"/>
              <p:cNvSpPr/>
              <p:nvPr/>
            </p:nvSpPr>
            <p:spPr>
              <a:xfrm rot="18900000">
                <a:off x="5976869" y="3373053"/>
                <a:ext cx="899554" cy="89955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66" name="橢圓 65"/>
              <p:cNvSpPr/>
              <p:nvPr/>
            </p:nvSpPr>
            <p:spPr>
              <a:xfrm>
                <a:off x="6122523" y="3519384"/>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橢圓 66"/>
              <p:cNvSpPr/>
              <p:nvPr/>
            </p:nvSpPr>
            <p:spPr>
              <a:xfrm>
                <a:off x="5890108" y="3299960"/>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1"/>
                    </a:solidFill>
                  </a:rPr>
                  <a:t>6</a:t>
                </a:r>
                <a:r>
                  <a:rPr lang="zh-TW" altLang="en-US" sz="1050" b="1" dirty="0">
                    <a:solidFill>
                      <a:schemeClr val="accent1"/>
                    </a:solidFill>
                  </a:rPr>
                  <a:t>月中旬</a:t>
                </a:r>
              </a:p>
            </p:txBody>
          </p:sp>
        </p:grpSp>
        <p:grpSp>
          <p:nvGrpSpPr>
            <p:cNvPr id="101" name="群組 100"/>
            <p:cNvGrpSpPr/>
            <p:nvPr/>
          </p:nvGrpSpPr>
          <p:grpSpPr>
            <a:xfrm>
              <a:off x="7617179" y="3501128"/>
              <a:ext cx="1080000" cy="1080000"/>
              <a:chOff x="7790170" y="3299960"/>
              <a:chExt cx="1080000" cy="1080000"/>
            </a:xfrm>
          </p:grpSpPr>
          <p:sp>
            <p:nvSpPr>
              <p:cNvPr id="69" name="Google Shape;483;p40"/>
              <p:cNvSpPr/>
              <p:nvPr/>
            </p:nvSpPr>
            <p:spPr>
              <a:xfrm rot="18900000">
                <a:off x="7876931" y="3373053"/>
                <a:ext cx="899554" cy="89955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endParaRPr>
                  <a:solidFill>
                    <a:schemeClr val="dk1"/>
                  </a:solidFill>
                  <a:latin typeface="Work Sans"/>
                  <a:ea typeface="Work Sans"/>
                  <a:cs typeface="Work Sans"/>
                  <a:sym typeface="Work Sans"/>
                </a:endParaRPr>
              </a:p>
            </p:txBody>
          </p:sp>
          <p:sp>
            <p:nvSpPr>
              <p:cNvPr id="70" name="橢圓 69"/>
              <p:cNvSpPr/>
              <p:nvPr/>
            </p:nvSpPr>
            <p:spPr>
              <a:xfrm>
                <a:off x="8022585" y="3519384"/>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橢圓 70"/>
              <p:cNvSpPr/>
              <p:nvPr/>
            </p:nvSpPr>
            <p:spPr>
              <a:xfrm>
                <a:off x="7790170" y="3299960"/>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1"/>
                    </a:solidFill>
                  </a:rPr>
                  <a:t>7</a:t>
                </a:r>
                <a:r>
                  <a:rPr lang="zh-TW" altLang="en-US" sz="1050" b="1" dirty="0">
                    <a:solidFill>
                      <a:schemeClr val="accent1"/>
                    </a:solidFill>
                  </a:rPr>
                  <a:t>月下旬</a:t>
                </a:r>
              </a:p>
            </p:txBody>
          </p:sp>
        </p:grpSp>
        <p:grpSp>
          <p:nvGrpSpPr>
            <p:cNvPr id="91" name="群組 90"/>
            <p:cNvGrpSpPr/>
            <p:nvPr/>
          </p:nvGrpSpPr>
          <p:grpSpPr>
            <a:xfrm>
              <a:off x="1243910" y="2097681"/>
              <a:ext cx="1080000" cy="1080000"/>
              <a:chOff x="1003372" y="1949572"/>
              <a:chExt cx="1080000" cy="1080000"/>
            </a:xfrm>
          </p:grpSpPr>
          <p:sp>
            <p:nvSpPr>
              <p:cNvPr id="73" name="Google Shape;483;p40"/>
              <p:cNvSpPr/>
              <p:nvPr/>
            </p:nvSpPr>
            <p:spPr>
              <a:xfrm rot="8100000">
                <a:off x="1097057" y="2056925"/>
                <a:ext cx="899554" cy="899554"/>
              </a:xfrm>
              <a:prstGeom prst="teardrop">
                <a:avLst>
                  <a:gd name="adj" fmla="val 10000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74" name="橢圓 73"/>
              <p:cNvSpPr/>
              <p:nvPr/>
            </p:nvSpPr>
            <p:spPr>
              <a:xfrm rot="10800000">
                <a:off x="1237776" y="2196967"/>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橢圓 74"/>
              <p:cNvSpPr/>
              <p:nvPr/>
            </p:nvSpPr>
            <p:spPr>
              <a:xfrm>
                <a:off x="1003372" y="1949572"/>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5"/>
                    </a:solidFill>
                  </a:rPr>
                  <a:t>3/31</a:t>
                </a:r>
                <a:endParaRPr lang="zh-TW" altLang="en-US" sz="1050" b="1" dirty="0">
                  <a:solidFill>
                    <a:schemeClr val="accent5"/>
                  </a:solidFill>
                </a:endParaRPr>
              </a:p>
            </p:txBody>
          </p:sp>
        </p:grpSp>
        <p:grpSp>
          <p:nvGrpSpPr>
            <p:cNvPr id="92" name="群組 91"/>
            <p:cNvGrpSpPr/>
            <p:nvPr/>
          </p:nvGrpSpPr>
          <p:grpSpPr>
            <a:xfrm>
              <a:off x="3121359" y="2097681"/>
              <a:ext cx="1080000" cy="1080000"/>
              <a:chOff x="2955995" y="1949572"/>
              <a:chExt cx="1080000" cy="1080000"/>
            </a:xfrm>
          </p:grpSpPr>
          <p:sp>
            <p:nvSpPr>
              <p:cNvPr id="77" name="Google Shape;483;p40"/>
              <p:cNvSpPr/>
              <p:nvPr/>
            </p:nvSpPr>
            <p:spPr>
              <a:xfrm rot="8100000">
                <a:off x="3049680" y="2056925"/>
                <a:ext cx="899554" cy="899554"/>
              </a:xfrm>
              <a:prstGeom prst="teardrop">
                <a:avLst>
                  <a:gd name="adj" fmla="val 10000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Work Sans"/>
                  <a:ea typeface="Work Sans"/>
                  <a:cs typeface="Work Sans"/>
                  <a:sym typeface="Work Sans"/>
                </a:endParaRPr>
              </a:p>
            </p:txBody>
          </p:sp>
          <p:sp>
            <p:nvSpPr>
              <p:cNvPr id="78" name="橢圓 77"/>
              <p:cNvSpPr/>
              <p:nvPr/>
            </p:nvSpPr>
            <p:spPr>
              <a:xfrm rot="10800000">
                <a:off x="3190399" y="2196967"/>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橢圓 78"/>
              <p:cNvSpPr/>
              <p:nvPr/>
            </p:nvSpPr>
            <p:spPr>
              <a:xfrm>
                <a:off x="2955995" y="1949572"/>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5"/>
                    </a:solidFill>
                  </a:rPr>
                  <a:t>4/30</a:t>
                </a:r>
                <a:endParaRPr lang="zh-TW" altLang="en-US" sz="1050" b="1" dirty="0">
                  <a:solidFill>
                    <a:schemeClr val="accent5"/>
                  </a:solidFill>
                </a:endParaRPr>
              </a:p>
            </p:txBody>
          </p:sp>
        </p:grpSp>
        <p:grpSp>
          <p:nvGrpSpPr>
            <p:cNvPr id="96" name="群組 95"/>
            <p:cNvGrpSpPr/>
            <p:nvPr/>
          </p:nvGrpSpPr>
          <p:grpSpPr>
            <a:xfrm>
              <a:off x="4998808" y="2097681"/>
              <a:ext cx="1080000" cy="1080000"/>
              <a:chOff x="4908618" y="1949572"/>
              <a:chExt cx="1080000" cy="1080000"/>
            </a:xfrm>
          </p:grpSpPr>
          <p:sp>
            <p:nvSpPr>
              <p:cNvPr id="81" name="Google Shape;483;p40"/>
              <p:cNvSpPr/>
              <p:nvPr/>
            </p:nvSpPr>
            <p:spPr>
              <a:xfrm rot="8100000">
                <a:off x="5002303" y="2056925"/>
                <a:ext cx="899554" cy="899554"/>
              </a:xfrm>
              <a:prstGeom prst="teardrop">
                <a:avLst>
                  <a:gd name="adj" fmla="val 10000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endParaRPr>
                  <a:solidFill>
                    <a:schemeClr val="dk1"/>
                  </a:solidFill>
                  <a:latin typeface="Work Sans"/>
                  <a:ea typeface="Work Sans"/>
                  <a:cs typeface="Work Sans"/>
                  <a:sym typeface="Work Sans"/>
                </a:endParaRPr>
              </a:p>
            </p:txBody>
          </p:sp>
          <p:grpSp>
            <p:nvGrpSpPr>
              <p:cNvPr id="93" name="群組 92"/>
              <p:cNvGrpSpPr/>
              <p:nvPr/>
            </p:nvGrpSpPr>
            <p:grpSpPr>
              <a:xfrm>
                <a:off x="4908618" y="1949572"/>
                <a:ext cx="1080000" cy="1080000"/>
                <a:chOff x="4908618" y="1949572"/>
                <a:chExt cx="1080000" cy="1080000"/>
              </a:xfrm>
            </p:grpSpPr>
            <p:sp>
              <p:nvSpPr>
                <p:cNvPr id="82" name="橢圓 81"/>
                <p:cNvSpPr/>
                <p:nvPr/>
              </p:nvSpPr>
              <p:spPr>
                <a:xfrm rot="10800000">
                  <a:off x="5143022" y="2196967"/>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橢圓 82"/>
                <p:cNvSpPr/>
                <p:nvPr/>
              </p:nvSpPr>
              <p:spPr>
                <a:xfrm>
                  <a:off x="4908618" y="1949572"/>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5"/>
                      </a:solidFill>
                    </a:rPr>
                    <a:t>6/16</a:t>
                  </a:r>
                  <a:endParaRPr lang="zh-TW" altLang="en-US" sz="1050" b="1" dirty="0">
                    <a:solidFill>
                      <a:schemeClr val="accent5"/>
                    </a:solidFill>
                  </a:endParaRPr>
                </a:p>
              </p:txBody>
            </p:sp>
          </p:grpSp>
        </p:grpSp>
        <p:grpSp>
          <p:nvGrpSpPr>
            <p:cNvPr id="95" name="群組 94"/>
            <p:cNvGrpSpPr/>
            <p:nvPr/>
          </p:nvGrpSpPr>
          <p:grpSpPr>
            <a:xfrm>
              <a:off x="6876256" y="2111667"/>
              <a:ext cx="1080000" cy="1080000"/>
              <a:chOff x="6861240" y="1949572"/>
              <a:chExt cx="1080000" cy="1080000"/>
            </a:xfrm>
          </p:grpSpPr>
          <p:sp>
            <p:nvSpPr>
              <p:cNvPr id="85" name="Google Shape;483;p40"/>
              <p:cNvSpPr/>
              <p:nvPr/>
            </p:nvSpPr>
            <p:spPr>
              <a:xfrm rot="8100000">
                <a:off x="6954925" y="2056925"/>
                <a:ext cx="899554" cy="899554"/>
              </a:xfrm>
              <a:prstGeom prst="teardrop">
                <a:avLst>
                  <a:gd name="adj" fmla="val 10000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endParaRPr>
                  <a:solidFill>
                    <a:schemeClr val="dk1"/>
                  </a:solidFill>
                  <a:latin typeface="Work Sans"/>
                  <a:ea typeface="Work Sans"/>
                  <a:cs typeface="Work Sans"/>
                  <a:sym typeface="Work Sans"/>
                </a:endParaRPr>
              </a:p>
            </p:txBody>
          </p:sp>
          <p:grpSp>
            <p:nvGrpSpPr>
              <p:cNvPr id="94" name="群組 93"/>
              <p:cNvGrpSpPr/>
              <p:nvPr/>
            </p:nvGrpSpPr>
            <p:grpSpPr>
              <a:xfrm>
                <a:off x="6861240" y="1949572"/>
                <a:ext cx="1080000" cy="1080000"/>
                <a:chOff x="6861240" y="1949572"/>
                <a:chExt cx="1080000" cy="1080000"/>
              </a:xfrm>
            </p:grpSpPr>
            <p:sp>
              <p:nvSpPr>
                <p:cNvPr id="86" name="橢圓 85"/>
                <p:cNvSpPr/>
                <p:nvPr/>
              </p:nvSpPr>
              <p:spPr>
                <a:xfrm rot="10800000">
                  <a:off x="7095644" y="2196967"/>
                  <a:ext cx="613181" cy="613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橢圓 86"/>
                <p:cNvSpPr/>
                <p:nvPr/>
              </p:nvSpPr>
              <p:spPr>
                <a:xfrm>
                  <a:off x="6861240" y="1949572"/>
                  <a:ext cx="1080000" cy="108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accent5"/>
                      </a:solidFill>
                    </a:rPr>
                    <a:t>7/10</a:t>
                  </a:r>
                  <a:endParaRPr lang="zh-TW" altLang="en-US" sz="1050" b="1" dirty="0">
                    <a:solidFill>
                      <a:schemeClr val="accent5"/>
                    </a:solidFill>
                  </a:endParaRPr>
                </a:p>
              </p:txBody>
            </p:sp>
          </p:grpSp>
        </p:grpSp>
      </p:grpSp>
    </p:spTree>
    <p:extLst>
      <p:ext uri="{BB962C8B-B14F-4D97-AF65-F5344CB8AC3E}">
        <p14:creationId xmlns:p14="http://schemas.microsoft.com/office/powerpoint/2010/main" val="32750887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normAutofit/>
          </a:bodyPr>
          <a:lstStyle/>
          <a:p>
            <a:r>
              <a:rPr lang="zh-TW" altLang="en-US" dirty="0">
                <a:effectLst>
                  <a:outerShdw blurRad="38100" dist="38100" dir="2700000" algn="tl">
                    <a:srgbClr val="000000">
                      <a:alpha val="43137"/>
                    </a:srgbClr>
                  </a:outerShdw>
                </a:effectLst>
              </a:rPr>
              <a:t>教師資格考試預告事項</a:t>
            </a:r>
            <a:endParaRPr lang="en-US" altLang="zh-TW" dirty="0">
              <a:effectLst>
                <a:outerShdw blurRad="38100" dist="38100" dir="2700000" algn="tl">
                  <a:srgbClr val="000000">
                    <a:alpha val="43137"/>
                  </a:srgbClr>
                </a:outerShdw>
              </a:effectLst>
            </a:endParaRPr>
          </a:p>
        </p:txBody>
      </p:sp>
      <p:sp>
        <p:nvSpPr>
          <p:cNvPr id="6" name="副標題 5"/>
          <p:cNvSpPr>
            <a:spLocks noGrp="1"/>
          </p:cNvSpPr>
          <p:nvPr>
            <p:ph type="subTitle" idx="1"/>
          </p:nvPr>
        </p:nvSpPr>
        <p:spPr/>
        <p:txBody>
          <a:bodyPr/>
          <a:lstStyle/>
          <a:p>
            <a:endParaRPr lang="zh-TW" altLang="en-US"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40</a:t>
            </a:fld>
            <a:endParaRPr lang="zh-TW" altLang="en-US"/>
          </a:p>
        </p:txBody>
      </p:sp>
    </p:spTree>
    <p:extLst>
      <p:ext uri="{BB962C8B-B14F-4D97-AF65-F5344CB8AC3E}">
        <p14:creationId xmlns:p14="http://schemas.microsoft.com/office/powerpoint/2010/main" val="17104884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38288" y="1481329"/>
            <a:ext cx="8229600" cy="4525963"/>
          </a:xfrm>
        </p:spPr>
        <p:txBody>
          <a:bodyPr>
            <a:normAutofit/>
          </a:bodyPr>
          <a:lstStyle/>
          <a:p>
            <a:r>
              <a:rPr lang="en-US" altLang="zh-TW" sz="2800" b="1" u="sng" dirty="0" smtClean="0">
                <a:solidFill>
                  <a:schemeClr val="tx2"/>
                </a:solidFill>
              </a:rPr>
              <a:t>114</a:t>
            </a:r>
            <a:r>
              <a:rPr lang="zh-TW" altLang="en-US" sz="2800" b="1" u="sng" dirty="0" smtClean="0">
                <a:solidFill>
                  <a:schemeClr val="tx2"/>
                </a:solidFill>
              </a:rPr>
              <a:t>年</a:t>
            </a:r>
            <a:r>
              <a:rPr lang="en-US" altLang="zh-TW" sz="2800" b="1" u="sng" dirty="0">
                <a:solidFill>
                  <a:schemeClr val="tx2"/>
                </a:solidFill>
              </a:rPr>
              <a:t>6</a:t>
            </a:r>
            <a:r>
              <a:rPr lang="zh-TW" altLang="en-US" sz="2800" b="1" u="sng" dirty="0">
                <a:solidFill>
                  <a:schemeClr val="tx2"/>
                </a:solidFill>
              </a:rPr>
              <a:t>月</a:t>
            </a:r>
            <a:r>
              <a:rPr lang="en-US" altLang="zh-TW" sz="2800" b="1" u="sng" dirty="0" smtClean="0">
                <a:solidFill>
                  <a:schemeClr val="tx2"/>
                </a:solidFill>
              </a:rPr>
              <a:t>15</a:t>
            </a:r>
            <a:r>
              <a:rPr lang="zh-TW" altLang="en-US" sz="2800" b="1" u="sng" dirty="0" smtClean="0">
                <a:solidFill>
                  <a:schemeClr val="tx2"/>
                </a:solidFill>
              </a:rPr>
              <a:t>日</a:t>
            </a:r>
            <a:r>
              <a:rPr lang="en-US" altLang="zh-TW" sz="2800" b="1" u="sng" dirty="0">
                <a:solidFill>
                  <a:schemeClr val="tx2"/>
                </a:solidFill>
              </a:rPr>
              <a:t>(</a:t>
            </a:r>
            <a:r>
              <a:rPr lang="zh-TW" altLang="en-US" sz="2800" b="1" u="sng" dirty="0">
                <a:solidFill>
                  <a:schemeClr val="tx2"/>
                </a:solidFill>
              </a:rPr>
              <a:t>星期日</a:t>
            </a:r>
            <a:r>
              <a:rPr lang="en-US" altLang="zh-TW" sz="2800" b="1" u="sng" dirty="0">
                <a:solidFill>
                  <a:schemeClr val="tx2"/>
                </a:solidFill>
              </a:rPr>
              <a:t>)</a:t>
            </a:r>
          </a:p>
          <a:p>
            <a:r>
              <a:rPr lang="zh-TW" altLang="en-US" sz="2800" dirty="0"/>
              <a:t>教育部約於</a:t>
            </a:r>
            <a:r>
              <a:rPr lang="zh-TW" altLang="en-US" sz="2800" b="1" u="sng" dirty="0">
                <a:solidFill>
                  <a:schemeClr val="tx2"/>
                </a:solidFill>
              </a:rPr>
              <a:t>每年</a:t>
            </a:r>
            <a:r>
              <a:rPr lang="en-US" altLang="zh-TW" sz="2800" b="1" u="sng" dirty="0">
                <a:solidFill>
                  <a:schemeClr val="tx2"/>
                </a:solidFill>
              </a:rPr>
              <a:t>3-4</a:t>
            </a:r>
            <a:r>
              <a:rPr lang="zh-TW" altLang="en-US" sz="2800" b="1" u="sng" dirty="0">
                <a:solidFill>
                  <a:schemeClr val="tx2"/>
                </a:solidFill>
              </a:rPr>
              <a:t>月</a:t>
            </a:r>
            <a:r>
              <a:rPr lang="zh-TW" altLang="en-US" sz="2800" dirty="0"/>
              <a:t>公告簡章。</a:t>
            </a:r>
            <a:endParaRPr lang="en-US" altLang="zh-TW" sz="2800" dirty="0"/>
          </a:p>
        </p:txBody>
      </p:sp>
      <p:sp>
        <p:nvSpPr>
          <p:cNvPr id="3" name="標題 2"/>
          <p:cNvSpPr>
            <a:spLocks noGrp="1"/>
          </p:cNvSpPr>
          <p:nvPr>
            <p:ph type="title"/>
          </p:nvPr>
        </p:nvSpPr>
        <p:spPr>
          <a:xfrm>
            <a:off x="438288" y="274639"/>
            <a:ext cx="8229600" cy="1143000"/>
          </a:xfrm>
        </p:spPr>
        <p:txBody>
          <a:bodyPr/>
          <a:lstStyle/>
          <a:p>
            <a:r>
              <a:rPr lang="zh-TW" altLang="en-US" dirty="0"/>
              <a:t>教師資格考試預告</a:t>
            </a:r>
          </a:p>
        </p:txBody>
      </p:sp>
      <p:sp>
        <p:nvSpPr>
          <p:cNvPr id="4" name="內容版面配置區 1"/>
          <p:cNvSpPr txBox="1">
            <a:spLocks/>
          </p:cNvSpPr>
          <p:nvPr/>
        </p:nvSpPr>
        <p:spPr>
          <a:xfrm>
            <a:off x="438288" y="3501008"/>
            <a:ext cx="8229600" cy="2487893"/>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zh-TW" altLang="en-US" sz="2800" dirty="0"/>
              <a:t>請應考人</a:t>
            </a:r>
            <a:r>
              <a:rPr lang="zh-TW" altLang="en-US" sz="2800" b="1" u="sng" dirty="0"/>
              <a:t>自行於期限內</a:t>
            </a:r>
            <a:r>
              <a:rPr lang="zh-TW" altLang="en-US" sz="2800" dirty="0"/>
              <a:t>登入網站線上報名。</a:t>
            </a:r>
            <a:endParaRPr lang="en-US" altLang="zh-TW" sz="2800" dirty="0"/>
          </a:p>
          <a:p>
            <a:r>
              <a:rPr lang="zh-TW" altLang="en-US" sz="2800" b="1" dirty="0"/>
              <a:t>路徑：</a:t>
            </a:r>
            <a:r>
              <a:rPr lang="zh-TW" altLang="en-US" sz="2800" b="1" dirty="0">
                <a:solidFill>
                  <a:schemeClr val="tx2"/>
                </a:solidFill>
              </a:rPr>
              <a:t>教師資格考試網站</a:t>
            </a:r>
            <a:r>
              <a:rPr lang="en-US" altLang="zh-TW" sz="2800" b="1" dirty="0">
                <a:solidFill>
                  <a:schemeClr val="tx2"/>
                </a:solidFill>
              </a:rPr>
              <a:t>/</a:t>
            </a:r>
            <a:r>
              <a:rPr lang="zh-TW" altLang="en-US" sz="2800" b="1" dirty="0">
                <a:solidFill>
                  <a:schemeClr val="tx2"/>
                </a:solidFill>
              </a:rPr>
              <a:t>線上報名</a:t>
            </a:r>
            <a:endParaRPr lang="en-US" altLang="zh-TW" sz="2800" b="1" dirty="0">
              <a:solidFill>
                <a:schemeClr val="tx2"/>
              </a:solidFill>
            </a:endParaRPr>
          </a:p>
          <a:p>
            <a:endParaRPr lang="en-US" altLang="zh-TW" sz="2800" b="1" dirty="0">
              <a:solidFill>
                <a:schemeClr val="tx2"/>
              </a:solidFill>
            </a:endParaRPr>
          </a:p>
          <a:p>
            <a:pPr marL="109728" indent="0" algn="ctr">
              <a:buNone/>
            </a:pPr>
            <a:r>
              <a:rPr lang="zh-TW" altLang="en-US" sz="2800" b="1" dirty="0">
                <a:solidFill>
                  <a:schemeClr val="tx2"/>
                </a:solidFill>
              </a:rPr>
              <a:t>考試通過後僅會取得教師資格考試通過證明</a:t>
            </a:r>
            <a:endParaRPr lang="en-US" altLang="zh-TW" sz="2800" b="1" dirty="0">
              <a:solidFill>
                <a:schemeClr val="tx2"/>
              </a:solidFill>
            </a:endParaRPr>
          </a:p>
          <a:p>
            <a:pPr marL="109728" indent="0" algn="ctr">
              <a:buNone/>
            </a:pPr>
            <a:r>
              <a:rPr lang="zh-TW" altLang="en-US" sz="2800" b="1" dirty="0">
                <a:solidFill>
                  <a:schemeClr val="tx2"/>
                </a:solidFill>
              </a:rPr>
              <a:t>需要完成半年教育實習才能申請教師證</a:t>
            </a:r>
            <a:endParaRPr lang="en-US" altLang="zh-TW" sz="2800" dirty="0"/>
          </a:p>
          <a:p>
            <a:pPr marL="45720" indent="0">
              <a:buFont typeface="Wingdings 3"/>
              <a:buNone/>
            </a:pPr>
            <a:endParaRPr lang="en-US" altLang="zh-TW" sz="3200" dirty="0"/>
          </a:p>
          <a:p>
            <a:pPr marL="45720" indent="0">
              <a:buFont typeface="Wingdings 3"/>
              <a:buNone/>
            </a:pPr>
            <a:endParaRPr lang="zh-TW" altLang="en-US" sz="3200" dirty="0"/>
          </a:p>
          <a:p>
            <a:pPr marL="624078" indent="-514350">
              <a:buFont typeface="+mj-lt"/>
              <a:buAutoNum type="arabicPeriod"/>
            </a:pPr>
            <a:endParaRPr lang="en-US" altLang="zh-TW" sz="2800" dirty="0"/>
          </a:p>
          <a:p>
            <a:endParaRPr lang="en-US" altLang="zh-TW" sz="2800" dirty="0"/>
          </a:p>
        </p:txBody>
      </p:sp>
      <p:sp>
        <p:nvSpPr>
          <p:cNvPr id="5" name="標題 2"/>
          <p:cNvSpPr txBox="1">
            <a:spLocks/>
          </p:cNvSpPr>
          <p:nvPr/>
        </p:nvSpPr>
        <p:spPr>
          <a:xfrm>
            <a:off x="438288" y="2698908"/>
            <a:ext cx="8229600" cy="628300"/>
          </a:xfrm>
          <a:prstGeom prst="rect">
            <a:avLst/>
          </a:prstGeom>
        </p:spPr>
        <p:txBody>
          <a:bodyPr vert="horz" rtlCol="0" anchor="ctr">
            <a:normAutofit fontScale="92500" lnSpcReduction="1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zh-TW" altLang="en-US"/>
              <a:t>報名方式</a:t>
            </a:r>
            <a:endParaRPr lang="zh-TW" altLang="en-US" dirty="0"/>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t>41</a:t>
            </a:fld>
            <a:endParaRPr lang="zh-TW" altLang="en-US"/>
          </a:p>
        </p:txBody>
      </p:sp>
      <p:pic>
        <p:nvPicPr>
          <p:cNvPr id="8" name="圖片 7">
            <a:extLst>
              <a:ext uri="{FF2B5EF4-FFF2-40B4-BE49-F238E27FC236}">
                <a16:creationId xmlns:a16="http://schemas.microsoft.com/office/drawing/2014/main" id="{7A3C0A6C-2F7F-1108-4117-BD6C724A58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1591439"/>
            <a:ext cx="1656184" cy="1656184"/>
          </a:xfrm>
          <a:prstGeom prst="rect">
            <a:avLst/>
          </a:prstGeom>
        </p:spPr>
      </p:pic>
    </p:spTree>
    <p:extLst>
      <p:ext uri="{BB962C8B-B14F-4D97-AF65-F5344CB8AC3E}">
        <p14:creationId xmlns:p14="http://schemas.microsoft.com/office/powerpoint/2010/main" val="1741479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a:srcRect b="40444"/>
          <a:stretch/>
        </p:blipFill>
        <p:spPr>
          <a:xfrm>
            <a:off x="254583" y="2306490"/>
            <a:ext cx="8634834" cy="3640758"/>
          </a:xfrm>
          <a:prstGeom prst="rect">
            <a:avLst/>
          </a:prstGeom>
        </p:spPr>
      </p:pic>
      <p:sp>
        <p:nvSpPr>
          <p:cNvPr id="3" name="標題 2"/>
          <p:cNvSpPr>
            <a:spLocks noGrp="1"/>
          </p:cNvSpPr>
          <p:nvPr>
            <p:ph type="title"/>
          </p:nvPr>
        </p:nvSpPr>
        <p:spPr/>
        <p:txBody>
          <a:bodyPr/>
          <a:lstStyle/>
          <a:p>
            <a:r>
              <a:rPr lang="zh-TW" altLang="en-US" dirty="0"/>
              <a:t>教師資格考試簡章下載</a:t>
            </a:r>
            <a:r>
              <a:rPr lang="en-US" altLang="zh-TW" sz="2400" dirty="0"/>
              <a:t>(</a:t>
            </a:r>
            <a:r>
              <a:rPr lang="zh-TW" altLang="en-US" sz="2400" dirty="0"/>
              <a:t>請自行下載、報名</a:t>
            </a:r>
            <a:r>
              <a:rPr lang="en-US" altLang="zh-TW" sz="2400" dirty="0"/>
              <a:t>)</a:t>
            </a:r>
          </a:p>
        </p:txBody>
      </p:sp>
      <p:sp>
        <p:nvSpPr>
          <p:cNvPr id="5" name="矩形 4"/>
          <p:cNvSpPr/>
          <p:nvPr/>
        </p:nvSpPr>
        <p:spPr>
          <a:xfrm>
            <a:off x="395537" y="1844825"/>
            <a:ext cx="7056740" cy="461665"/>
          </a:xfrm>
          <a:prstGeom prst="rect">
            <a:avLst/>
          </a:prstGeom>
        </p:spPr>
        <p:txBody>
          <a:bodyPr wrap="none">
            <a:spAutoFit/>
          </a:bodyPr>
          <a:lstStyle/>
          <a:p>
            <a:pPr marL="285750" indent="-285750">
              <a:buFont typeface="Arial" panose="020B0604020202020204" pitchFamily="34" charset="0"/>
              <a:buChar char="•"/>
            </a:pPr>
            <a:r>
              <a:rPr lang="zh-TW" altLang="en-US" sz="2400" b="1" u="sng" spc="150" dirty="0">
                <a:solidFill>
                  <a:schemeClr val="tx2"/>
                </a:solidFill>
              </a:rPr>
              <a:t>教師資格考試網站</a:t>
            </a:r>
            <a:r>
              <a:rPr lang="zh-TW" altLang="en-US" sz="2400" spc="150" dirty="0">
                <a:solidFill>
                  <a:schemeClr val="tx2"/>
                </a:solidFill>
              </a:rPr>
              <a:t>：</a:t>
            </a:r>
            <a:r>
              <a:rPr lang="en-US" altLang="zh-TW" sz="2400" u="sng" dirty="0">
                <a:hlinkClick r:id="rId3"/>
              </a:rPr>
              <a:t>https://tqa.rcpet.edu.tw</a:t>
            </a:r>
            <a:endParaRPr lang="zh-TW" altLang="en-US" sz="2400" spc="150" dirty="0">
              <a:solidFill>
                <a:schemeClr val="accent1"/>
              </a:solidFill>
            </a:endParaRPr>
          </a:p>
        </p:txBody>
      </p:sp>
      <p:sp>
        <p:nvSpPr>
          <p:cNvPr id="9" name="矩形 8"/>
          <p:cNvSpPr/>
          <p:nvPr/>
        </p:nvSpPr>
        <p:spPr>
          <a:xfrm>
            <a:off x="1331619" y="4465784"/>
            <a:ext cx="5184576" cy="2754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42</a:t>
            </a:fld>
            <a:endParaRPr lang="zh-TW" altLang="en-US"/>
          </a:p>
        </p:txBody>
      </p:sp>
    </p:spTree>
    <p:extLst>
      <p:ext uri="{BB962C8B-B14F-4D97-AF65-F5344CB8AC3E}">
        <p14:creationId xmlns:p14="http://schemas.microsoft.com/office/powerpoint/2010/main" val="1618500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D02BBBBE-324A-975B-C0B8-A1381B998466}"/>
              </a:ext>
            </a:extLst>
          </p:cNvPr>
          <p:cNvPicPr>
            <a:picLocks noChangeAspect="1"/>
          </p:cNvPicPr>
          <p:nvPr/>
        </p:nvPicPr>
        <p:blipFill>
          <a:blip r:embed="rId2"/>
          <a:stretch>
            <a:fillRect/>
          </a:stretch>
        </p:blipFill>
        <p:spPr>
          <a:xfrm>
            <a:off x="355334" y="1340768"/>
            <a:ext cx="8474407" cy="2448272"/>
          </a:xfrm>
          <a:prstGeom prst="rect">
            <a:avLst/>
          </a:prstGeom>
        </p:spPr>
      </p:pic>
      <p:sp>
        <p:nvSpPr>
          <p:cNvPr id="6" name="矩形 5"/>
          <p:cNvSpPr/>
          <p:nvPr/>
        </p:nvSpPr>
        <p:spPr>
          <a:xfrm>
            <a:off x="1619672" y="1988839"/>
            <a:ext cx="792088" cy="3600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355334" y="644692"/>
            <a:ext cx="4957126" cy="461665"/>
          </a:xfrm>
          <a:prstGeom prst="rect">
            <a:avLst/>
          </a:prstGeom>
        </p:spPr>
        <p:txBody>
          <a:bodyPr wrap="none">
            <a:spAutoFit/>
          </a:bodyPr>
          <a:lstStyle/>
          <a:p>
            <a:pPr marL="109728"/>
            <a:r>
              <a:rPr lang="zh-TW" altLang="en-US" sz="2400" dirty="0"/>
              <a:t>網址：</a:t>
            </a:r>
            <a:r>
              <a:rPr lang="en-US" altLang="zh-TW" sz="2400" u="sng" dirty="0">
                <a:hlinkClick r:id="rId3"/>
              </a:rPr>
              <a:t> https://tqa.rcpet.edu.tw</a:t>
            </a:r>
            <a:endParaRPr lang="en-US" altLang="zh-TW" sz="2400" u="sng" dirty="0">
              <a:solidFill>
                <a:schemeClr val="accent1"/>
              </a:solidFill>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43</a:t>
            </a:fld>
            <a:endParaRPr lang="zh-TW" altLang="en-US"/>
          </a:p>
        </p:txBody>
      </p:sp>
    </p:spTree>
    <p:extLst>
      <p:ext uri="{BB962C8B-B14F-4D97-AF65-F5344CB8AC3E}">
        <p14:creationId xmlns:p14="http://schemas.microsoft.com/office/powerpoint/2010/main" val="764298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zh-TW" altLang="en-US" dirty="0"/>
              <a:t>照片規格 上傳數位照片</a:t>
            </a:r>
            <a:r>
              <a:rPr lang="en-US" altLang="zh-TW" dirty="0"/>
              <a:t>(</a:t>
            </a:r>
            <a:r>
              <a:rPr lang="zh-TW" altLang="en-US" dirty="0"/>
              <a:t>教師證書核發服務系統</a:t>
            </a:r>
            <a:r>
              <a:rPr lang="en-US" altLang="zh-TW" dirty="0"/>
              <a:t>)</a:t>
            </a:r>
            <a:r>
              <a:rPr lang="zh-TW" altLang="en-US" dirty="0"/>
              <a:t>。 </a:t>
            </a:r>
          </a:p>
          <a:p>
            <a:r>
              <a:rPr lang="zh-TW" altLang="en-US" dirty="0"/>
              <a:t>請使用</a:t>
            </a:r>
            <a:r>
              <a:rPr lang="zh-TW" altLang="en-US" b="1" dirty="0">
                <a:solidFill>
                  <a:schemeClr val="accent1"/>
                </a:solidFill>
              </a:rPr>
              <a:t>正式大頭照</a:t>
            </a:r>
            <a:r>
              <a:rPr lang="zh-TW" altLang="en-US" dirty="0"/>
              <a:t>，並請勿使用翻拍照片 </a:t>
            </a:r>
          </a:p>
          <a:p>
            <a:r>
              <a:rPr lang="zh-TW" altLang="en-US" dirty="0"/>
              <a:t>請使用</a:t>
            </a:r>
            <a:r>
              <a:rPr lang="zh-TW" altLang="en-US" b="1" dirty="0">
                <a:solidFill>
                  <a:schemeClr val="accent1"/>
                </a:solidFill>
              </a:rPr>
              <a:t>最近一年內 </a:t>
            </a:r>
            <a:r>
              <a:rPr lang="en-US" altLang="zh-TW" dirty="0"/>
              <a:t>1 </a:t>
            </a:r>
            <a:r>
              <a:rPr lang="zh-TW" altLang="en-US" dirty="0"/>
              <a:t>吋正面脫帽半身照片</a:t>
            </a:r>
            <a:r>
              <a:rPr lang="en-US" altLang="zh-TW" sz="1600" dirty="0"/>
              <a:t>(</a:t>
            </a:r>
            <a:r>
              <a:rPr lang="zh-TW" altLang="en-US" sz="1600" dirty="0"/>
              <a:t>學士照可</a:t>
            </a:r>
            <a:r>
              <a:rPr lang="en-US" altLang="zh-TW" sz="1600" dirty="0"/>
              <a:t>)</a:t>
            </a:r>
            <a:r>
              <a:rPr lang="zh-TW" altLang="en-US" sz="1600" dirty="0"/>
              <a:t> </a:t>
            </a:r>
          </a:p>
          <a:p>
            <a:r>
              <a:rPr lang="zh-TW" altLang="en-US" dirty="0"/>
              <a:t>影像寬</a:t>
            </a:r>
            <a:r>
              <a:rPr lang="en-US" altLang="zh-TW" dirty="0"/>
              <a:t>×</a:t>
            </a:r>
            <a:r>
              <a:rPr lang="zh-TW" altLang="en-US" dirty="0"/>
              <a:t>高像素不得少於 </a:t>
            </a:r>
            <a:r>
              <a:rPr lang="en-US" altLang="zh-TW" dirty="0"/>
              <a:t>450×600 pixels </a:t>
            </a:r>
          </a:p>
          <a:p>
            <a:r>
              <a:rPr lang="zh-TW" altLang="en-US" dirty="0"/>
              <a:t>掃描器掃描之解析度不得低於 </a:t>
            </a:r>
            <a:r>
              <a:rPr lang="en-US" altLang="zh-TW" dirty="0"/>
              <a:t>300 dpi </a:t>
            </a:r>
            <a:endParaRPr lang="zh-TW" altLang="en-US" dirty="0"/>
          </a:p>
          <a:p>
            <a:r>
              <a:rPr lang="zh-TW" altLang="en-US" dirty="0"/>
              <a:t>檔案以 </a:t>
            </a:r>
            <a:r>
              <a:rPr lang="en-US" altLang="zh-TW" b="1" dirty="0">
                <a:solidFill>
                  <a:schemeClr val="accent1"/>
                </a:solidFill>
              </a:rPr>
              <a:t>JPEG</a:t>
            </a:r>
            <a:r>
              <a:rPr lang="en-US" altLang="zh-TW" dirty="0"/>
              <a:t> </a:t>
            </a:r>
            <a:r>
              <a:rPr lang="zh-TW" altLang="en-US" dirty="0"/>
              <a:t>格式儲存（副檔名為 </a:t>
            </a:r>
            <a:r>
              <a:rPr lang="en-US" altLang="zh-TW" dirty="0"/>
              <a:t>JPG</a:t>
            </a:r>
            <a:r>
              <a:rPr lang="zh-TW" altLang="en-US" dirty="0"/>
              <a:t>）。 </a:t>
            </a:r>
          </a:p>
          <a:p>
            <a:endParaRPr lang="zh-TW" altLang="en-US" dirty="0"/>
          </a:p>
          <a:p>
            <a:endParaRPr lang="zh-TW" altLang="en-US" dirty="0"/>
          </a:p>
        </p:txBody>
      </p:sp>
      <p:sp>
        <p:nvSpPr>
          <p:cNvPr id="4" name="標題 2"/>
          <p:cNvSpPr>
            <a:spLocks noGrp="1"/>
          </p:cNvSpPr>
          <p:nvPr>
            <p:ph type="title"/>
          </p:nvPr>
        </p:nvSpPr>
        <p:spPr>
          <a:xfrm>
            <a:off x="457200" y="274639"/>
            <a:ext cx="8229600" cy="1143000"/>
          </a:xfrm>
        </p:spPr>
        <p:txBody>
          <a:bodyPr/>
          <a:lstStyle/>
          <a:p>
            <a:r>
              <a:rPr lang="zh-TW" altLang="en-US" dirty="0"/>
              <a:t>上傳照片注意事項</a:t>
            </a:r>
            <a:endParaRPr lang="en-US" altLang="zh-TW" dirty="0"/>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44</a:t>
            </a:fld>
            <a:endParaRPr lang="zh-TW" altLang="en-US"/>
          </a:p>
        </p:txBody>
      </p:sp>
    </p:spTree>
    <p:extLst>
      <p:ext uri="{BB962C8B-B14F-4D97-AF65-F5344CB8AC3E}">
        <p14:creationId xmlns:p14="http://schemas.microsoft.com/office/powerpoint/2010/main" val="12402833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1481329"/>
            <a:ext cx="8229600" cy="3027792"/>
          </a:xfrm>
        </p:spPr>
        <p:txBody>
          <a:bodyPr>
            <a:normAutofit/>
          </a:bodyPr>
          <a:lstStyle/>
          <a:p>
            <a:r>
              <a:rPr lang="zh-TW" altLang="en-US" dirty="0"/>
              <a:t>正式大頭照</a:t>
            </a:r>
            <a:r>
              <a:rPr lang="zh-TW" altLang="en-US" dirty="0">
                <a:solidFill>
                  <a:srgbClr val="FF0000"/>
                </a:solidFill>
              </a:rPr>
              <a:t>（可使用學士照）</a:t>
            </a:r>
          </a:p>
        </p:txBody>
      </p:sp>
      <p:sp>
        <p:nvSpPr>
          <p:cNvPr id="3" name="標題 2"/>
          <p:cNvSpPr>
            <a:spLocks noGrp="1"/>
          </p:cNvSpPr>
          <p:nvPr>
            <p:ph type="title"/>
          </p:nvPr>
        </p:nvSpPr>
        <p:spPr/>
        <p:txBody>
          <a:bodyPr>
            <a:normAutofit/>
          </a:bodyPr>
          <a:lstStyle/>
          <a:p>
            <a:r>
              <a:rPr lang="zh-TW" altLang="en-US" dirty="0">
                <a:solidFill>
                  <a:srgbClr val="0070C0"/>
                </a:solidFill>
              </a:rPr>
              <a:t>正確</a:t>
            </a:r>
            <a:r>
              <a:rPr lang="zh-TW" altLang="en-US" dirty="0"/>
              <a:t>相片範例</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2355738"/>
            <a:ext cx="1080000" cy="1414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2355738"/>
            <a:ext cx="1080000" cy="1414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2543845"/>
            <a:ext cx="1080000" cy="122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08" y="2444748"/>
            <a:ext cx="1080000" cy="1365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656" y="2407840"/>
            <a:ext cx="1080000" cy="1361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矩形 9"/>
          <p:cNvSpPr/>
          <p:nvPr/>
        </p:nvSpPr>
        <p:spPr>
          <a:xfrm>
            <a:off x="3275857" y="6245228"/>
            <a:ext cx="5639921" cy="369332"/>
          </a:xfrm>
          <a:prstGeom prst="rect">
            <a:avLst/>
          </a:prstGeom>
        </p:spPr>
        <p:txBody>
          <a:bodyPr wrap="square">
            <a:spAutoFit/>
          </a:bodyPr>
          <a:lstStyle/>
          <a:p>
            <a:r>
              <a:rPr lang="en-US" altLang="zh-TW" dirty="0"/>
              <a:t>(</a:t>
            </a:r>
            <a:r>
              <a:rPr lang="zh-TW" altLang="en-US" dirty="0"/>
              <a:t>資料來源：教育部教師證書審查作業說明簡報</a:t>
            </a:r>
            <a:r>
              <a:rPr lang="en-US" altLang="zh-TW" dirty="0"/>
              <a:t>)</a:t>
            </a:r>
            <a:endParaRPr lang="zh-TW" altLang="en-US" dirty="0"/>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45</a:t>
            </a:fld>
            <a:endParaRPr lang="zh-TW" altLang="en-US"/>
          </a:p>
        </p:txBody>
      </p:sp>
      <p:sp>
        <p:nvSpPr>
          <p:cNvPr id="4" name="矩形 3"/>
          <p:cNvSpPr/>
          <p:nvPr/>
        </p:nvSpPr>
        <p:spPr>
          <a:xfrm>
            <a:off x="467544" y="3769805"/>
            <a:ext cx="7794672" cy="1892826"/>
          </a:xfrm>
          <a:prstGeom prst="rect">
            <a:avLst/>
          </a:prstGeom>
        </p:spPr>
        <p:txBody>
          <a:bodyPr wrap="square">
            <a:spAutoFit/>
          </a:bodyPr>
          <a:lstStyle/>
          <a:p>
            <a:endParaRPr lang="en-US" altLang="zh-TW" dirty="0"/>
          </a:p>
          <a:p>
            <a:endParaRPr lang="en-US" altLang="zh-TW" dirty="0"/>
          </a:p>
          <a:p>
            <a:endParaRPr lang="en-US" altLang="zh-TW" dirty="0"/>
          </a:p>
          <a:p>
            <a:endParaRPr lang="en-US" altLang="zh-TW" dirty="0"/>
          </a:p>
          <a:p>
            <a:endParaRPr lang="en-US" altLang="zh-TW" dirty="0"/>
          </a:p>
          <a:p>
            <a:r>
              <a:rPr lang="zh-TW" altLang="en-US" sz="2700" dirty="0"/>
              <a:t>您所提供的照片會印在教師證書上，請慎重繳交。</a:t>
            </a:r>
          </a:p>
        </p:txBody>
      </p:sp>
    </p:spTree>
    <p:extLst>
      <p:ext uri="{BB962C8B-B14F-4D97-AF65-F5344CB8AC3E}">
        <p14:creationId xmlns:p14="http://schemas.microsoft.com/office/powerpoint/2010/main" val="34253739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zh-TW" altLang="en-US" dirty="0">
                <a:solidFill>
                  <a:srgbClr val="FF0000"/>
                </a:solidFill>
              </a:rPr>
              <a:t>錯誤</a:t>
            </a:r>
            <a:r>
              <a:rPr lang="zh-TW" altLang="en-US" dirty="0"/>
              <a:t>相片範例</a:t>
            </a:r>
          </a:p>
        </p:txBody>
      </p:sp>
      <p:sp>
        <p:nvSpPr>
          <p:cNvPr id="4" name="矩形 3"/>
          <p:cNvSpPr/>
          <p:nvPr/>
        </p:nvSpPr>
        <p:spPr>
          <a:xfrm>
            <a:off x="3275857" y="6245228"/>
            <a:ext cx="5639921" cy="369332"/>
          </a:xfrm>
          <a:prstGeom prst="rect">
            <a:avLst/>
          </a:prstGeom>
        </p:spPr>
        <p:txBody>
          <a:bodyPr wrap="square">
            <a:spAutoFit/>
          </a:bodyPr>
          <a:lstStyle/>
          <a:p>
            <a:r>
              <a:rPr lang="en-US" altLang="zh-TW" dirty="0"/>
              <a:t>(</a:t>
            </a:r>
            <a:r>
              <a:rPr lang="zh-TW" altLang="en-US" dirty="0"/>
              <a:t>資料來源：教育部教師證書審查作業說明簡報</a:t>
            </a:r>
            <a:r>
              <a:rPr lang="en-US" altLang="zh-TW" dirty="0"/>
              <a:t>)</a:t>
            </a:r>
            <a:endParaRPr lang="zh-TW" alt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5053" y="1461443"/>
            <a:ext cx="928549" cy="1298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6270" y="1461444"/>
            <a:ext cx="1237114" cy="1298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2948" y="1481996"/>
            <a:ext cx="928549" cy="1298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5737" y="1484784"/>
            <a:ext cx="1245685" cy="1298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1578" y="2996953"/>
            <a:ext cx="1002096" cy="1315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71409" y="2977863"/>
            <a:ext cx="1039096" cy="1315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5"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69480" y="2992313"/>
            <a:ext cx="1039096" cy="1315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內容版面配置區 4"/>
          <p:cNvSpPr>
            <a:spLocks noGrp="1"/>
          </p:cNvSpPr>
          <p:nvPr>
            <p:ph idx="1"/>
          </p:nvPr>
        </p:nvSpPr>
        <p:spPr/>
        <p:txBody>
          <a:bodyPr/>
          <a:lstStyle/>
          <a:p>
            <a:r>
              <a:rPr lang="zh-TW" altLang="en-US" dirty="0"/>
              <a:t>生活照</a:t>
            </a:r>
            <a:endParaRPr lang="en-US" altLang="zh-TW" dirty="0"/>
          </a:p>
          <a:p>
            <a:endParaRPr lang="en-US" altLang="zh-TW" dirty="0"/>
          </a:p>
          <a:p>
            <a:endParaRPr lang="en-US" altLang="zh-TW" dirty="0"/>
          </a:p>
          <a:p>
            <a:r>
              <a:rPr lang="zh-TW" altLang="en-US" dirty="0"/>
              <a:t>非近</a:t>
            </a:r>
            <a:r>
              <a:rPr lang="en-US" altLang="zh-TW" dirty="0"/>
              <a:t>3</a:t>
            </a:r>
            <a:r>
              <a:rPr lang="zh-TW" altLang="en-US" dirty="0"/>
              <a:t>年照片</a:t>
            </a:r>
            <a:endParaRPr lang="en-US" altLang="zh-TW" dirty="0"/>
          </a:p>
          <a:p>
            <a:endParaRPr lang="en-US" altLang="zh-TW" dirty="0"/>
          </a:p>
          <a:p>
            <a:endParaRPr lang="en-US" altLang="zh-TW" dirty="0"/>
          </a:p>
          <a:p>
            <a:endParaRPr lang="en-US" altLang="zh-TW" dirty="0"/>
          </a:p>
          <a:p>
            <a:r>
              <a:rPr lang="zh-TW" altLang="en-US" dirty="0"/>
              <a:t>翻拍照片</a:t>
            </a:r>
            <a:endParaRPr lang="en-US" altLang="zh-TW" dirty="0"/>
          </a:p>
          <a:p>
            <a:endParaRPr lang="zh-TW" altLang="en-US" dirty="0"/>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46</a:t>
            </a:fld>
            <a:endParaRPr lang="zh-TW" altLang="en-US"/>
          </a:p>
        </p:txBody>
      </p:sp>
      <p:pic>
        <p:nvPicPr>
          <p:cNvPr id="13"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76256" y="4725144"/>
            <a:ext cx="1048705"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58455" y="4725144"/>
            <a:ext cx="1022049"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09041" y="4733120"/>
            <a:ext cx="1003907"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33402" y="4725144"/>
            <a:ext cx="982739"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027829" y="4733120"/>
            <a:ext cx="737811"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21977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5767" y="2123304"/>
            <a:ext cx="8407893" cy="4494237"/>
          </a:xfrm>
        </p:spPr>
        <p:txBody>
          <a:bodyPr>
            <a:noAutofit/>
          </a:bodyPr>
          <a:lstStyle/>
          <a:p>
            <a:r>
              <a:rPr lang="zh-TW" altLang="en-US" sz="2800" dirty="0"/>
              <a:t>國立臺中教育大學師資培育暨就業輔導處</a:t>
            </a:r>
            <a:endParaRPr lang="en-US" altLang="zh-TW" sz="2800" dirty="0"/>
          </a:p>
          <a:p>
            <a:r>
              <a:rPr lang="zh-TW" altLang="en-US" sz="2800" dirty="0"/>
              <a:t>教育實習與輔導</a:t>
            </a:r>
            <a:r>
              <a:rPr lang="zh-TW" altLang="en-US" sz="2800" dirty="0" smtClean="0"/>
              <a:t>組</a:t>
            </a:r>
            <a:endParaRPr lang="en-US" altLang="zh-TW" sz="2800" dirty="0" smtClean="0"/>
          </a:p>
          <a:p>
            <a:r>
              <a:rPr lang="zh-TW" altLang="en-US" sz="2800" dirty="0" smtClean="0"/>
              <a:t>專線</a:t>
            </a:r>
            <a:r>
              <a:rPr lang="zh-TW" altLang="en-US" sz="2800" dirty="0"/>
              <a:t>：</a:t>
            </a:r>
            <a:r>
              <a:rPr lang="en-US" altLang="zh-TW" sz="2800" dirty="0"/>
              <a:t>04-22183237</a:t>
            </a:r>
          </a:p>
          <a:p>
            <a:r>
              <a:rPr lang="zh-TW" altLang="en-US" sz="2800" dirty="0"/>
              <a:t>信箱：</a:t>
            </a:r>
            <a:r>
              <a:rPr lang="en-US" altLang="zh-TW" sz="2800" dirty="0"/>
              <a:t>intern@mail.ntcu.edu.tw</a:t>
            </a:r>
          </a:p>
        </p:txBody>
      </p:sp>
      <p:sp>
        <p:nvSpPr>
          <p:cNvPr id="3" name="標題 2"/>
          <p:cNvSpPr>
            <a:spLocks noGrp="1"/>
          </p:cNvSpPr>
          <p:nvPr>
            <p:ph type="title"/>
          </p:nvPr>
        </p:nvSpPr>
        <p:spPr>
          <a:xfrm>
            <a:off x="685807" y="971176"/>
            <a:ext cx="8229600" cy="1143000"/>
          </a:xfrm>
        </p:spPr>
        <p:txBody>
          <a:bodyPr>
            <a:normAutofit/>
          </a:bodyPr>
          <a:lstStyle/>
          <a:p>
            <a:r>
              <a:rPr lang="zh-TW" altLang="en-US" sz="3200" dirty="0"/>
              <a:t>聯絡方式</a:t>
            </a:r>
            <a:endParaRPr lang="zh-TW" altLang="en-US" sz="2400" dirty="0"/>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t>47</a:t>
            </a:fld>
            <a:endParaRPr lang="zh-TW" altLang="en-US"/>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3717032"/>
            <a:ext cx="1776153" cy="2475474"/>
          </a:xfrm>
          <a:prstGeom prst="rect">
            <a:avLst/>
          </a:prstGeom>
        </p:spPr>
      </p:pic>
    </p:spTree>
    <p:extLst>
      <p:ext uri="{BB962C8B-B14F-4D97-AF65-F5344CB8AC3E}">
        <p14:creationId xmlns:p14="http://schemas.microsoft.com/office/powerpoint/2010/main" val="2036737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匯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匯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匯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2148</TotalTime>
  <Words>3015</Words>
  <Application>Microsoft Office PowerPoint</Application>
  <PresentationFormat>如螢幕大小 (4:3)</PresentationFormat>
  <Paragraphs>345</Paragraphs>
  <Slides>47</Slides>
  <Notes>1</Notes>
  <HiddenSlides>0</HiddenSlides>
  <MMClips>0</MMClips>
  <ScaleCrop>false</ScaleCrop>
  <HeadingPairs>
    <vt:vector size="6" baseType="variant">
      <vt:variant>
        <vt:lpstr>使用字型</vt:lpstr>
      </vt:variant>
      <vt:variant>
        <vt:i4>15</vt:i4>
      </vt:variant>
      <vt:variant>
        <vt:lpstr>佈景主題</vt:lpstr>
      </vt:variant>
      <vt:variant>
        <vt:i4>1</vt:i4>
      </vt:variant>
      <vt:variant>
        <vt:lpstr>投影片標題</vt:lpstr>
      </vt:variant>
      <vt:variant>
        <vt:i4>47</vt:i4>
      </vt:variant>
    </vt:vector>
  </HeadingPairs>
  <TitlesOfParts>
    <vt:vector size="63" baseType="lpstr">
      <vt:lpstr>Adobe 繁黑體 Std B</vt:lpstr>
      <vt:lpstr>Taipei Sans TC Beta</vt:lpstr>
      <vt:lpstr>Work Sans</vt:lpstr>
      <vt:lpstr>微軟正黑體</vt:lpstr>
      <vt:lpstr>新細明體</vt:lpstr>
      <vt:lpstr>標楷體</vt:lpstr>
      <vt:lpstr>Arial</vt:lpstr>
      <vt:lpstr>Calibri</vt:lpstr>
      <vt:lpstr>Lucida Sans Unicode</vt:lpstr>
      <vt:lpstr>Snap ITC</vt:lpstr>
      <vt:lpstr>Times New Roman</vt:lpstr>
      <vt:lpstr>Verdana</vt:lpstr>
      <vt:lpstr>Wingdings</vt:lpstr>
      <vt:lpstr>Wingdings 2</vt:lpstr>
      <vt:lpstr>Wingdings 3</vt:lpstr>
      <vt:lpstr>匯合</vt:lpstr>
      <vt:lpstr>國立臺中教育大學 半年全時教育實習 申請流程 (含暫准報名教師資格考試流程)</vt:lpstr>
      <vt:lpstr>法規依據</vt:lpstr>
      <vt:lpstr>PowerPoint 簡報</vt:lpstr>
      <vt:lpstr>實習學生身份別</vt:lpstr>
      <vt:lpstr>申請半年教育實習流程</vt:lpstr>
      <vt:lpstr>實習申請流程</vt:lpstr>
      <vt:lpstr>(一)查詢合格教育實習機構</vt:lpstr>
      <vt:lpstr>1.查詢全國教育實習資訊平臺</vt:lpstr>
      <vt:lpstr>1.查詢全國教育實習資訊平臺</vt:lpstr>
      <vt:lpstr>1.查詢全國教育實習資訊平臺</vt:lpstr>
      <vt:lpstr>1.查詢全國教育實習資訊平臺</vt:lpstr>
      <vt:lpstr>1.查詢全國教育實習資訊平臺</vt:lpstr>
      <vt:lpstr>雙語、中等學程師資生選擇實習學校 注意事項</vt:lpstr>
      <vt:lpstr>雙語師資生查詢合格教育實習機構</vt:lpstr>
      <vt:lpstr>本校中等學程師資生實習之機構</vt:lpstr>
      <vt:lpstr>雙語、中等學程師資生填選申請書</vt:lpstr>
      <vt:lpstr>2.查詢本校簽約實習機構名單</vt:lpstr>
      <vt:lpstr>2.查詢本校簽約實習機構名單</vt:lpstr>
      <vt:lpstr>(二)半年教育實習簽約表件</vt:lpstr>
      <vt:lpstr>教育實習簽約文件下載</vt:lpstr>
      <vt:lpstr>教育實習簽約文件(1.同意書正面)</vt:lpstr>
      <vt:lpstr>查詢實習機構代碼(方法1:下載excel表)</vt:lpstr>
      <vt:lpstr>查詢實習機構代碼(方法2:線上查詢)</vt:lpstr>
      <vt:lpstr>教育實習簽約文件(1.同意書背面)</vt:lpstr>
      <vt:lpstr>教育實習簽約文件(1.同意書背面)</vt:lpstr>
      <vt:lpstr>教育實習簽約文件(1.同意書背面)</vt:lpstr>
      <vt:lpstr>教育實習簽約文件(雙語師資生)</vt:lpstr>
      <vt:lpstr>教育實習簽約文件(中等學程師資生)</vt:lpstr>
      <vt:lpstr>教育實習簽約文件(選用-推薦函(須加蓋戳章))</vt:lpstr>
      <vt:lpstr> (三)聯絡並前往實習機構簽約</vt:lpstr>
      <vt:lpstr>(四)送件至師培處審核 教育實習資格</vt:lpstr>
      <vt:lpstr>PowerPoint 簡報</vt:lpstr>
      <vt:lpstr>PowerPoint 簡報</vt:lpstr>
      <vt:lpstr>國民小學師資類科教育實習門檻</vt:lpstr>
      <vt:lpstr>暫准報名教師資格考試流程</vt:lpstr>
      <vt:lpstr>一、填報暫准報名資格調查表單</vt:lpstr>
      <vt:lpstr>二、申請修畢師資職前教育證明書</vt:lpstr>
      <vt:lpstr>三、檢核應屆畢業資格</vt:lpstr>
      <vt:lpstr>114年應屆畢業生實習前重要時程</vt:lpstr>
      <vt:lpstr>教師資格考試預告事項</vt:lpstr>
      <vt:lpstr>教師資格考試預告</vt:lpstr>
      <vt:lpstr>教師資格考試簡章下載(請自行下載、報名)</vt:lpstr>
      <vt:lpstr>PowerPoint 簡報</vt:lpstr>
      <vt:lpstr>上傳照片注意事項</vt:lpstr>
      <vt:lpstr>正確相片範例</vt:lpstr>
      <vt:lpstr>錯誤相片範例</vt:lpstr>
      <vt:lpstr>聯絡方式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user</cp:lastModifiedBy>
  <cp:revision>314</cp:revision>
  <cp:lastPrinted>2020-10-14T01:59:47Z</cp:lastPrinted>
  <dcterms:created xsi:type="dcterms:W3CDTF">2019-10-07T02:21:10Z</dcterms:created>
  <dcterms:modified xsi:type="dcterms:W3CDTF">2024-10-08T09:57:42Z</dcterms:modified>
</cp:coreProperties>
</file>